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Lst>
  <p:notesMasterIdLst>
    <p:notesMasterId r:id="rId26"/>
  </p:notesMasterIdLst>
  <p:sldIdLst>
    <p:sldId id="267" r:id="rId10"/>
    <p:sldId id="286" r:id="rId11"/>
    <p:sldId id="287" r:id="rId12"/>
    <p:sldId id="262" r:id="rId13"/>
    <p:sldId id="271" r:id="rId14"/>
    <p:sldId id="273" r:id="rId15"/>
    <p:sldId id="272" r:id="rId16"/>
    <p:sldId id="293" r:id="rId17"/>
    <p:sldId id="278" r:id="rId18"/>
    <p:sldId id="292" r:id="rId19"/>
    <p:sldId id="269" r:id="rId20"/>
    <p:sldId id="274" r:id="rId21"/>
    <p:sldId id="279" r:id="rId22"/>
    <p:sldId id="275" r:id="rId23"/>
    <p:sldId id="276" r:id="rId24"/>
    <p:sldId id="291" r:id="rId25"/>
  </p:sldIdLst>
  <p:sldSz cx="12192000" cy="6858000"/>
  <p:notesSz cx="6805613" cy="9944100"/>
  <p:custDataLst>
    <p:tags r:id="rId27"/>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7E0"/>
    <a:srgbClr val="FFEDD6"/>
    <a:srgbClr val="F8BE7C"/>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E497AF-B132-41A7-85AB-35CD5B59000A}" v="7" dt="2024-02-07T13:42:22.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sv-FI"/>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890EBA0-90A0-4F0A-ADF2-0FB12B824BF3}" type="datetimeFigureOut">
              <a:rPr lang="sv-FI" smtClean="0"/>
              <a:t>13-02-2024</a:t>
            </a:fld>
            <a:endParaRPr lang="sv-FI"/>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sv-FI"/>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sv-FI"/>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02E99FF2-5F69-4F21-B652-9732BF0EF8BD}" type="slidenum">
              <a:rPr lang="sv-FI" smtClean="0"/>
              <a:t>‹#›</a:t>
            </a:fld>
            <a:endParaRPr lang="sv-FI"/>
          </a:p>
        </p:txBody>
      </p:sp>
    </p:spTree>
    <p:extLst>
      <p:ext uri="{BB962C8B-B14F-4D97-AF65-F5344CB8AC3E}">
        <p14:creationId xmlns:p14="http://schemas.microsoft.com/office/powerpoint/2010/main" val="120722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a:p>
        </p:txBody>
      </p:sp>
      <p:sp>
        <p:nvSpPr>
          <p:cNvPr id="4" name="Slide Number Placeholder 3"/>
          <p:cNvSpPr>
            <a:spLocks noGrp="1"/>
          </p:cNvSpPr>
          <p:nvPr>
            <p:ph type="sldNum" sz="quarter" idx="5"/>
          </p:nvPr>
        </p:nvSpPr>
        <p:spPr/>
        <p:txBody>
          <a:bodyPr/>
          <a:lstStyle/>
          <a:p>
            <a:fld id="{02E99FF2-5F69-4F21-B652-9732BF0EF8BD}" type="slidenum">
              <a:rPr lang="sv-FI" smtClean="0"/>
              <a:t>3</a:t>
            </a:fld>
            <a:endParaRPr lang="sv-FI"/>
          </a:p>
        </p:txBody>
      </p:sp>
    </p:spTree>
    <p:extLst>
      <p:ext uri="{BB962C8B-B14F-4D97-AF65-F5344CB8AC3E}">
        <p14:creationId xmlns:p14="http://schemas.microsoft.com/office/powerpoint/2010/main" val="141836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a:p>
        </p:txBody>
      </p:sp>
      <p:sp>
        <p:nvSpPr>
          <p:cNvPr id="4" name="Slide Number Placeholder 3"/>
          <p:cNvSpPr>
            <a:spLocks noGrp="1"/>
          </p:cNvSpPr>
          <p:nvPr>
            <p:ph type="sldNum" sz="quarter" idx="5"/>
          </p:nvPr>
        </p:nvSpPr>
        <p:spPr/>
        <p:txBody>
          <a:bodyPr/>
          <a:lstStyle/>
          <a:p>
            <a:fld id="{02E99FF2-5F69-4F21-B652-9732BF0EF8BD}" type="slidenum">
              <a:rPr lang="sv-FI" smtClean="0"/>
              <a:t>5</a:t>
            </a:fld>
            <a:endParaRPr lang="sv-FI"/>
          </a:p>
        </p:txBody>
      </p:sp>
    </p:spTree>
    <p:extLst>
      <p:ext uri="{BB962C8B-B14F-4D97-AF65-F5344CB8AC3E}">
        <p14:creationId xmlns:p14="http://schemas.microsoft.com/office/powerpoint/2010/main" val="424957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a:t>Taxefinansierad rätt?</a:t>
            </a:r>
          </a:p>
        </p:txBody>
      </p:sp>
      <p:sp>
        <p:nvSpPr>
          <p:cNvPr id="4" name="Slide Number Placeholder 3"/>
          <p:cNvSpPr>
            <a:spLocks noGrp="1"/>
          </p:cNvSpPr>
          <p:nvPr>
            <p:ph type="sldNum" sz="quarter" idx="5"/>
          </p:nvPr>
        </p:nvSpPr>
        <p:spPr/>
        <p:txBody>
          <a:bodyPr/>
          <a:lstStyle/>
          <a:p>
            <a:fld id="{02E99FF2-5F69-4F21-B652-9732BF0EF8BD}" type="slidenum">
              <a:rPr lang="sv-FI" smtClean="0"/>
              <a:t>6</a:t>
            </a:fld>
            <a:endParaRPr lang="sv-FI"/>
          </a:p>
        </p:txBody>
      </p:sp>
    </p:spTree>
    <p:extLst>
      <p:ext uri="{BB962C8B-B14F-4D97-AF65-F5344CB8AC3E}">
        <p14:creationId xmlns:p14="http://schemas.microsoft.com/office/powerpoint/2010/main" val="27486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2E99FF2-5F69-4F21-B652-9732BF0EF8BD}" type="slidenum">
              <a:rPr lang="sv-FI" smtClean="0"/>
              <a:t>8</a:t>
            </a:fld>
            <a:endParaRPr lang="sv-FI"/>
          </a:p>
        </p:txBody>
      </p:sp>
    </p:spTree>
    <p:extLst>
      <p:ext uri="{BB962C8B-B14F-4D97-AF65-F5344CB8AC3E}">
        <p14:creationId xmlns:p14="http://schemas.microsoft.com/office/powerpoint/2010/main" val="235188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113E94AE-9683-2AA4-69F3-9A75A0306911}"/>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87987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429168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2024-02-13</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14704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2024-02-13</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28974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2024-02-13</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24893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2024-02-13</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2438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2024-02-13</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89959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2024-02-13</a:t>
            </a:fld>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2024-02-13</a:t>
            </a:fld>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08994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2024-02-13</a:t>
            </a:fld>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89499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0C232E99-2AE4-F460-78EB-3FF21D9A2F88}"/>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02537320-3F75-BFC8-D2CE-3EA9748189C8}"/>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2024-02-13</a:t>
            </a:fld>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711906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2024-02-13</a:t>
            </a:fld>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682952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513744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06149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2968795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2024-02-13</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95935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2024-02-13</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463699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2024-02-13</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224225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2024-02-13</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055166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2024-02-13</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8309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791309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105126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660010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2024-02-13</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241507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2024-02-13</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631655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2024-02-13</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819439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2024-02-13</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549249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2024-02-13</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840619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190598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51205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2024-02-13</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106451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2024-02-13</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196054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2024-02-13</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750197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2024-02-13</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99266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2024-02-13</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851860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2024-02-13</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32665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2024-02-13</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3849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2024-02-13</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E23DFF28-FACE-4C49-5617-DB37D8841A96}"/>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 name="Rubrik 1"/>
          <p:cNvSpPr>
            <a:spLocks noGrp="1"/>
          </p:cNvSpPr>
          <p:nvPr>
            <p:ph type="title"/>
          </p:nvPr>
        </p:nvSpPr>
        <p:spPr/>
        <p:txBody>
          <a:bodyPr/>
          <a:lstStyle/>
          <a:p>
            <a:r>
              <a:rPr lang="sv-SE"/>
              <a:t>Klicka här för att ändra mall för rubrikformat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2024-02-13</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2024-02-13</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4476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image" Target="../media/image3.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9.png"/><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0.png"/><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4.jpeg"/><Relationship Id="rId4" Type="http://schemas.openxmlformats.org/officeDocument/2006/relationships/slideLayout" Target="../slideLayouts/slideLayout41.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2024-02-13</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val="1"/>
              </a:ext>
            </a:extLst>
          </p:cNvPr>
          <p:cNvPicPr>
            <a:picLocks noChangeAspect="1"/>
          </p:cNvPicPr>
          <p:nvPr userDrawn="1"/>
        </p:nvPicPr>
        <p:blipFill>
          <a:blip r:embed="rId10">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2024-02-13</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hyperlink" Target="https://skr.se/skr/ekonomijuridik/juridik/skrsjuristergerradgivningochstod.2107.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kr.se/skr/ekonomijuridik/juridik/skrsjuristergerradgivningochstod.2107.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andreas.dahl@skr.s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pphandlingsmyndigheten.se/inkopsprocessen/forbered-upphandling/valja-upphandlingsforfarande/direktupphandl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konkurrensverket.se/upphandling/lagar-och-regler/troskelvard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D51B-B04F-77D3-89D0-CCA1C18B0481}"/>
              </a:ext>
            </a:extLst>
          </p:cNvPr>
          <p:cNvSpPr>
            <a:spLocks noGrp="1"/>
          </p:cNvSpPr>
          <p:nvPr>
            <p:ph type="title"/>
          </p:nvPr>
        </p:nvSpPr>
        <p:spPr/>
        <p:txBody>
          <a:bodyPr/>
          <a:lstStyle/>
          <a:p>
            <a:r>
              <a:rPr lang="sv-SE"/>
              <a:t>Metodguide för avtalssamverkan</a:t>
            </a:r>
          </a:p>
        </p:txBody>
      </p:sp>
    </p:spTree>
    <p:extLst>
      <p:ext uri="{BB962C8B-B14F-4D97-AF65-F5344CB8AC3E}">
        <p14:creationId xmlns:p14="http://schemas.microsoft.com/office/powerpoint/2010/main" val="1990902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497A0E-00DD-4A05-ED2E-E43F73A50D50}"/>
              </a:ext>
            </a:extLst>
          </p:cNvPr>
          <p:cNvSpPr/>
          <p:nvPr/>
        </p:nvSpPr>
        <p:spPr>
          <a:xfrm>
            <a:off x="1327291" y="1993505"/>
            <a:ext cx="10257988" cy="2714510"/>
          </a:xfrm>
          <a:prstGeom prst="rect">
            <a:avLst/>
          </a:prstGeom>
          <a:solidFill>
            <a:schemeClr val="accent1">
              <a:lumMod val="20000"/>
              <a:lumOff val="80000"/>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sz="1100"/>
          </a:p>
        </p:txBody>
      </p:sp>
      <p:cxnSp>
        <p:nvCxnSpPr>
          <p:cNvPr id="21" name="Straight Connector 20">
            <a:extLst>
              <a:ext uri="{FF2B5EF4-FFF2-40B4-BE49-F238E27FC236}">
                <a16:creationId xmlns:a16="http://schemas.microsoft.com/office/drawing/2014/main" id="{6F94D62D-FD4E-EA0B-E0C5-5D9058646859}"/>
              </a:ext>
            </a:extLst>
          </p:cNvPr>
          <p:cNvCxnSpPr>
            <a:cxnSpLocks/>
          </p:cNvCxnSpPr>
          <p:nvPr/>
        </p:nvCxnSpPr>
        <p:spPr>
          <a:xfrm>
            <a:off x="6662215" y="2051277"/>
            <a:ext cx="0" cy="2656738"/>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58493F3-2B99-F318-0AD7-17E69CA4E036}"/>
              </a:ext>
            </a:extLst>
          </p:cNvPr>
          <p:cNvSpPr txBox="1"/>
          <p:nvPr/>
        </p:nvSpPr>
        <p:spPr>
          <a:xfrm>
            <a:off x="2558874" y="2712124"/>
            <a:ext cx="3968684" cy="1277273"/>
          </a:xfrm>
          <a:prstGeom prst="rect">
            <a:avLst/>
          </a:prstGeom>
          <a:noFill/>
        </p:spPr>
        <p:txBody>
          <a:bodyPr wrap="square" rtlCol="0">
            <a:spAutoFit/>
          </a:bodyPr>
          <a:lstStyle/>
          <a:p>
            <a:r>
              <a:rPr lang="sv-SE" sz="1100"/>
              <a:t>För att uppnå parternas mål och behov bör man noggrant överväga om avtalssamverkan är den bästa samverkansformen, med hänsyn till de juridiska och ekonomiska konsekvenserna för att säkerställa ett framgångsrikt och hållbart samarbete. För att läsa mer om samverkansformer som är lämpliga vid kommunal samverkan, se nästa sida eller (1). </a:t>
            </a:r>
          </a:p>
        </p:txBody>
      </p:sp>
      <p:sp>
        <p:nvSpPr>
          <p:cNvPr id="27" name="TextBox 26">
            <a:extLst>
              <a:ext uri="{FF2B5EF4-FFF2-40B4-BE49-F238E27FC236}">
                <a16:creationId xmlns:a16="http://schemas.microsoft.com/office/drawing/2014/main" id="{0B0396FB-16C4-A523-07CD-C133B7B77374}"/>
              </a:ext>
            </a:extLst>
          </p:cNvPr>
          <p:cNvSpPr txBox="1"/>
          <p:nvPr/>
        </p:nvSpPr>
        <p:spPr>
          <a:xfrm>
            <a:off x="6662215" y="2204293"/>
            <a:ext cx="4888833" cy="2292935"/>
          </a:xfrm>
          <a:prstGeom prst="rect">
            <a:avLst/>
          </a:prstGeom>
          <a:noFill/>
        </p:spPr>
        <p:txBody>
          <a:bodyPr wrap="square" rtlCol="0">
            <a:spAutoFit/>
          </a:bodyPr>
          <a:lstStyle/>
          <a:p>
            <a:pPr marL="171450" indent="-171450">
              <a:buFont typeface="Wingdings" panose="05000000000000000000" pitchFamily="2" charset="2"/>
              <a:buChar char="q"/>
            </a:pPr>
            <a:r>
              <a:rPr lang="sv-SE" sz="1100"/>
              <a:t>Jämför olika samverkansformer för att utvärdera fördelar och nackdelar.</a:t>
            </a:r>
          </a:p>
          <a:p>
            <a:pPr marL="171450" indent="-171450">
              <a:buFont typeface="Wingdings" panose="05000000000000000000" pitchFamily="2" charset="2"/>
              <a:buChar char="q"/>
            </a:pPr>
            <a:endParaRPr lang="sv-SE" sz="1100"/>
          </a:p>
          <a:p>
            <a:pPr marL="171450" indent="-171450">
              <a:buFont typeface="Wingdings" panose="05000000000000000000" pitchFamily="2" charset="2"/>
              <a:buChar char="q"/>
            </a:pPr>
            <a:r>
              <a:rPr lang="sv-SE" sz="1100"/>
              <a:t>Undersök hur olika samverkansformer påverkar beslutsfattande, ansvarsfördelning, huvudmannaskap och resurshantering. (1)</a:t>
            </a:r>
          </a:p>
          <a:p>
            <a:pPr marL="171450" indent="-171450">
              <a:buFont typeface="Wingdings" panose="05000000000000000000" pitchFamily="2" charset="2"/>
              <a:buChar char="q"/>
            </a:pPr>
            <a:endParaRPr lang="sv-SE" sz="1100"/>
          </a:p>
          <a:p>
            <a:pPr marL="171450" indent="-171450">
              <a:buFont typeface="Wingdings" panose="05000000000000000000" pitchFamily="2" charset="2"/>
              <a:buChar char="q"/>
            </a:pPr>
            <a:r>
              <a:rPr lang="sv-SE" sz="1100"/>
              <a:t>Ta del av tidigare erfarenheter och exempel från andra kommuner som har ingått i liknande samarbeten. (2) </a:t>
            </a:r>
          </a:p>
          <a:p>
            <a:pPr marL="171450" indent="-171450">
              <a:buFont typeface="Wingdings" panose="05000000000000000000" pitchFamily="2" charset="2"/>
              <a:buChar char="q"/>
            </a:pPr>
            <a:endParaRPr lang="sv-SE" sz="1100"/>
          </a:p>
          <a:p>
            <a:pPr marL="171450" indent="-171450">
              <a:buFont typeface="Wingdings" panose="05000000000000000000" pitchFamily="2" charset="2"/>
              <a:buChar char="q"/>
            </a:pPr>
            <a:r>
              <a:rPr lang="sv-SE" sz="1100"/>
              <a:t>Diskutera lämplig samverkansform med eventuella samverkansparter. </a:t>
            </a:r>
          </a:p>
          <a:p>
            <a:pPr marL="171450" indent="-171450">
              <a:buFont typeface="Wingdings" panose="05000000000000000000" pitchFamily="2" charset="2"/>
              <a:buChar char="q"/>
            </a:pPr>
            <a:endParaRPr lang="sv-SE" sz="1100"/>
          </a:p>
          <a:p>
            <a:pPr marL="171450" indent="-171450">
              <a:buFont typeface="Wingdings" panose="05000000000000000000" pitchFamily="2" charset="2"/>
              <a:buChar char="q"/>
            </a:pPr>
            <a:r>
              <a:rPr lang="sv-SE" sz="1100"/>
              <a:t>Konsultera juridisk expertis för att få ytterligare insikter och rekommendationer om det uppstår några oklarheter kring val av samverkansform. (3)</a:t>
            </a:r>
          </a:p>
        </p:txBody>
      </p:sp>
      <p:sp>
        <p:nvSpPr>
          <p:cNvPr id="12" name="Oval 11">
            <a:extLst>
              <a:ext uri="{FF2B5EF4-FFF2-40B4-BE49-F238E27FC236}">
                <a16:creationId xmlns:a16="http://schemas.microsoft.com/office/drawing/2014/main" id="{40076F13-49DD-7126-2924-097390B9B8C7}"/>
              </a:ext>
            </a:extLst>
          </p:cNvPr>
          <p:cNvSpPr/>
          <p:nvPr/>
        </p:nvSpPr>
        <p:spPr>
          <a:xfrm>
            <a:off x="230364" y="2301270"/>
            <a:ext cx="2193853" cy="2098980"/>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t" anchorCtr="0"/>
          <a:lstStyle/>
          <a:p>
            <a:pPr algn="ctr"/>
            <a:endParaRPr lang="en-AU" sz="1100">
              <a:solidFill>
                <a:schemeClr val="tx1"/>
              </a:solidFill>
            </a:endParaRPr>
          </a:p>
        </p:txBody>
      </p:sp>
      <p:sp>
        <p:nvSpPr>
          <p:cNvPr id="17" name="TextBox 16">
            <a:extLst>
              <a:ext uri="{FF2B5EF4-FFF2-40B4-BE49-F238E27FC236}">
                <a16:creationId xmlns:a16="http://schemas.microsoft.com/office/drawing/2014/main" id="{624599AA-BDCF-7D08-7982-1F65FC9150B6}"/>
              </a:ext>
            </a:extLst>
          </p:cNvPr>
          <p:cNvSpPr txBox="1"/>
          <p:nvPr/>
        </p:nvSpPr>
        <p:spPr>
          <a:xfrm>
            <a:off x="799935" y="1701022"/>
            <a:ext cx="1173720" cy="261610"/>
          </a:xfrm>
          <a:prstGeom prst="rect">
            <a:avLst/>
          </a:prstGeom>
          <a:noFill/>
        </p:spPr>
        <p:txBody>
          <a:bodyPr wrap="square" rtlCol="0">
            <a:spAutoFit/>
          </a:bodyPr>
          <a:lstStyle/>
          <a:p>
            <a:r>
              <a:rPr lang="sv-FI" sz="1100" b="1"/>
              <a:t>Frågeställning</a:t>
            </a:r>
          </a:p>
        </p:txBody>
      </p:sp>
      <p:sp>
        <p:nvSpPr>
          <p:cNvPr id="19" name="TextBox 18">
            <a:extLst>
              <a:ext uri="{FF2B5EF4-FFF2-40B4-BE49-F238E27FC236}">
                <a16:creationId xmlns:a16="http://schemas.microsoft.com/office/drawing/2014/main" id="{F11B894F-6EDC-097A-504E-2D8658DC2D8C}"/>
              </a:ext>
            </a:extLst>
          </p:cNvPr>
          <p:cNvSpPr txBox="1"/>
          <p:nvPr/>
        </p:nvSpPr>
        <p:spPr>
          <a:xfrm>
            <a:off x="2558874" y="1724163"/>
            <a:ext cx="2483906" cy="261610"/>
          </a:xfrm>
          <a:prstGeom prst="rect">
            <a:avLst/>
          </a:prstGeom>
          <a:noFill/>
        </p:spPr>
        <p:txBody>
          <a:bodyPr wrap="square" rtlCol="0">
            <a:spAutoFit/>
          </a:bodyPr>
          <a:lstStyle/>
          <a:p>
            <a:r>
              <a:rPr lang="sv-FI" sz="1100" b="1"/>
              <a:t>Varför frågeställningen är relevant</a:t>
            </a:r>
          </a:p>
        </p:txBody>
      </p:sp>
      <p:sp>
        <p:nvSpPr>
          <p:cNvPr id="20" name="TextBox 19">
            <a:extLst>
              <a:ext uri="{FF2B5EF4-FFF2-40B4-BE49-F238E27FC236}">
                <a16:creationId xmlns:a16="http://schemas.microsoft.com/office/drawing/2014/main" id="{1DD6D494-30E0-BAF2-91C2-BD2E85F052E8}"/>
              </a:ext>
            </a:extLst>
          </p:cNvPr>
          <p:cNvSpPr txBox="1"/>
          <p:nvPr/>
        </p:nvSpPr>
        <p:spPr>
          <a:xfrm>
            <a:off x="6665699" y="1708774"/>
            <a:ext cx="3632498" cy="261610"/>
          </a:xfrm>
          <a:prstGeom prst="rect">
            <a:avLst/>
          </a:prstGeom>
          <a:noFill/>
        </p:spPr>
        <p:txBody>
          <a:bodyPr wrap="square" rtlCol="0">
            <a:spAutoFit/>
          </a:bodyPr>
          <a:lstStyle/>
          <a:p>
            <a:r>
              <a:rPr lang="sv-FI" sz="1100" b="1"/>
              <a:t>Förslag på analyser för att besvara frågeställningen</a:t>
            </a:r>
          </a:p>
        </p:txBody>
      </p:sp>
      <p:sp>
        <p:nvSpPr>
          <p:cNvPr id="11" name="Rectangle 10">
            <a:extLst>
              <a:ext uri="{FF2B5EF4-FFF2-40B4-BE49-F238E27FC236}">
                <a16:creationId xmlns:a16="http://schemas.microsoft.com/office/drawing/2014/main" id="{4236D0CB-2FBB-76C0-CEBC-ED3CB6248A5F}"/>
              </a:ext>
            </a:extLst>
          </p:cNvPr>
          <p:cNvSpPr/>
          <p:nvPr/>
        </p:nvSpPr>
        <p:spPr>
          <a:xfrm>
            <a:off x="-2187024" y="7149322"/>
            <a:ext cx="11118281" cy="258068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8" name="Title 2">
            <a:extLst>
              <a:ext uri="{FF2B5EF4-FFF2-40B4-BE49-F238E27FC236}">
                <a16:creationId xmlns:a16="http://schemas.microsoft.com/office/drawing/2014/main" id="{A4FEB78E-64A5-D4EA-5628-398B25B60C99}"/>
              </a:ext>
            </a:extLst>
          </p:cNvPr>
          <p:cNvSpPr>
            <a:spLocks noGrp="1"/>
          </p:cNvSpPr>
          <p:nvPr>
            <p:ph type="title"/>
          </p:nvPr>
        </p:nvSpPr>
        <p:spPr>
          <a:xfrm>
            <a:off x="688372" y="361178"/>
            <a:ext cx="9609825" cy="554045"/>
          </a:xfrm>
        </p:spPr>
        <p:txBody>
          <a:bodyPr/>
          <a:lstStyle/>
          <a:p>
            <a:r>
              <a:rPr lang="sv-FI" sz="2800"/>
              <a:t>Besluta kring samverkansform (1/2)</a:t>
            </a:r>
          </a:p>
        </p:txBody>
      </p:sp>
      <p:sp>
        <p:nvSpPr>
          <p:cNvPr id="15" name="TextBox 14">
            <a:extLst>
              <a:ext uri="{FF2B5EF4-FFF2-40B4-BE49-F238E27FC236}">
                <a16:creationId xmlns:a16="http://schemas.microsoft.com/office/drawing/2014/main" id="{A973EA49-48EB-73F0-BE6C-6CB3964D25A0}"/>
              </a:ext>
            </a:extLst>
          </p:cNvPr>
          <p:cNvSpPr txBox="1"/>
          <p:nvPr/>
        </p:nvSpPr>
        <p:spPr>
          <a:xfrm>
            <a:off x="594596" y="5605503"/>
            <a:ext cx="11243142" cy="646331"/>
          </a:xfrm>
          <a:prstGeom prst="rect">
            <a:avLst/>
          </a:prstGeom>
          <a:noFill/>
        </p:spPr>
        <p:txBody>
          <a:bodyPr wrap="square" rtlCol="0">
            <a:spAutoFit/>
          </a:bodyPr>
          <a:lstStyle/>
          <a:p>
            <a:pPr marL="228600" indent="-228600">
              <a:buFontTx/>
              <a:buAutoNum type="arabicParenBoth"/>
            </a:pPr>
            <a:r>
              <a:rPr lang="sv-FI" sz="900"/>
              <a:t>Olika samverkansformer – se s. 14, </a:t>
            </a:r>
            <a:r>
              <a:rPr lang="sv-FI" sz="900" i="1"/>
              <a:t>Hand i hand – en analys av kommunal avtalssamverkan, </a:t>
            </a:r>
            <a:r>
              <a:rPr lang="sv-FI" sz="900"/>
              <a:t>Statskontoret, 2023, s. 29, 33, </a:t>
            </a:r>
            <a:r>
              <a:rPr lang="sv-FI" sz="900" i="1"/>
              <a:t>Kommunal avtalssamverkan II – Socialtjänst, </a:t>
            </a:r>
            <a:r>
              <a:rPr lang="sv-FI" sz="900"/>
              <a:t>SKR, 2019.</a:t>
            </a:r>
          </a:p>
          <a:p>
            <a:pPr marL="228600" indent="-228600">
              <a:buFontTx/>
              <a:buAutoNum type="arabicParenBoth"/>
            </a:pPr>
            <a:r>
              <a:rPr lang="sv-FI" sz="900"/>
              <a:t>Exempel</a:t>
            </a:r>
            <a:r>
              <a:rPr lang="sv-FI" sz="900" i="1"/>
              <a:t> – Avtalssamverkan mellan Danderyd, Lidingö, Täby och Vaxholm om gemensam tjänstemannaorganisation för socialnämndens ansvar inom det familjerättsliga området, </a:t>
            </a:r>
            <a:r>
              <a:rPr lang="sv-FI" sz="900"/>
              <a:t>Tjänsteutlåtande, Täby Kommun, 2023, </a:t>
            </a:r>
            <a:r>
              <a:rPr lang="sv-FI" sz="900" i="1"/>
              <a:t>Rapport om avtalssamverkan 2022, </a:t>
            </a:r>
            <a:r>
              <a:rPr lang="sv-FI" sz="900"/>
              <a:t>KS 2022/0879, Lunds Kommun, 2022, </a:t>
            </a:r>
            <a:r>
              <a:rPr lang="sv-FI" sz="900" i="1"/>
              <a:t>Överenskommelse om samverkansavtal gemensamt HVB, barn och unga 13 – 17 år, </a:t>
            </a:r>
            <a:r>
              <a:rPr lang="sv-FI" sz="900"/>
              <a:t>Beslutsunderlag</a:t>
            </a:r>
            <a:r>
              <a:rPr lang="sv-FI" sz="900" i="1"/>
              <a:t>, </a:t>
            </a:r>
            <a:r>
              <a:rPr lang="sv-FI" sz="900"/>
              <a:t>Region Östergötland, 2019. </a:t>
            </a:r>
          </a:p>
          <a:p>
            <a:pPr marL="228600" indent="-228600">
              <a:buAutoNum type="arabicParenBoth"/>
            </a:pPr>
            <a:r>
              <a:rPr lang="sv-FI" sz="900"/>
              <a:t>Juridiska stöd från SKR kopplat till frågor om avtalssamverkan – se </a:t>
            </a:r>
            <a:r>
              <a:rPr lang="sv-FI" sz="900">
                <a:hlinkClick r:id="rId2"/>
              </a:rPr>
              <a:t>SKR:s jurister ger rådgivning och stöd | SKR</a:t>
            </a:r>
            <a:r>
              <a:rPr lang="sv-FI" sz="900"/>
              <a:t>. </a:t>
            </a:r>
          </a:p>
        </p:txBody>
      </p:sp>
      <p:sp>
        <p:nvSpPr>
          <p:cNvPr id="5" name="Oval 4">
            <a:extLst>
              <a:ext uri="{FF2B5EF4-FFF2-40B4-BE49-F238E27FC236}">
                <a16:creationId xmlns:a16="http://schemas.microsoft.com/office/drawing/2014/main" id="{D3ADEBDD-CD8D-0EB4-CF76-23E260F3F2B3}"/>
              </a:ext>
            </a:extLst>
          </p:cNvPr>
          <p:cNvSpPr/>
          <p:nvPr/>
        </p:nvSpPr>
        <p:spPr>
          <a:xfrm>
            <a:off x="126596" y="338383"/>
            <a:ext cx="468000" cy="4680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FI" sz="1600" b="1">
                <a:solidFill>
                  <a:schemeClr val="tx1"/>
                </a:solidFill>
              </a:rPr>
              <a:t>2:C</a:t>
            </a:r>
          </a:p>
        </p:txBody>
      </p:sp>
      <p:sp>
        <p:nvSpPr>
          <p:cNvPr id="25" name="TextBox 24">
            <a:extLst>
              <a:ext uri="{FF2B5EF4-FFF2-40B4-BE49-F238E27FC236}">
                <a16:creationId xmlns:a16="http://schemas.microsoft.com/office/drawing/2014/main" id="{5EA3CB81-7642-C103-DD36-4852C3D0F8EC}"/>
              </a:ext>
            </a:extLst>
          </p:cNvPr>
          <p:cNvSpPr txBox="1"/>
          <p:nvPr/>
        </p:nvSpPr>
        <p:spPr>
          <a:xfrm>
            <a:off x="431091" y="2966040"/>
            <a:ext cx="1792399" cy="769441"/>
          </a:xfrm>
          <a:prstGeom prst="rect">
            <a:avLst/>
          </a:prstGeom>
          <a:noFill/>
        </p:spPr>
        <p:txBody>
          <a:bodyPr wrap="square" rtlCol="0">
            <a:spAutoFit/>
          </a:bodyPr>
          <a:lstStyle/>
          <a:p>
            <a:pPr algn="ctr"/>
            <a:r>
              <a:rPr lang="sv-SE" sz="1100" b="1" i="1">
                <a:solidFill>
                  <a:schemeClr val="accent3">
                    <a:lumMod val="50000"/>
                  </a:schemeClr>
                </a:solidFill>
              </a:rPr>
              <a:t>Vilken samverkansform är mest lämplig för kommunens mål och behov?</a:t>
            </a:r>
            <a:endParaRPr lang="sv-FI" sz="1100" b="1" i="1">
              <a:solidFill>
                <a:schemeClr val="accent3">
                  <a:lumMod val="50000"/>
                </a:schemeClr>
              </a:solidFill>
            </a:endParaRPr>
          </a:p>
        </p:txBody>
      </p:sp>
    </p:spTree>
    <p:extLst>
      <p:ext uri="{BB962C8B-B14F-4D97-AF65-F5344CB8AC3E}">
        <p14:creationId xmlns:p14="http://schemas.microsoft.com/office/powerpoint/2010/main" val="85891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7C0CC77-928A-51B8-A665-E9C9AF3BA993}"/>
              </a:ext>
            </a:extLst>
          </p:cNvPr>
          <p:cNvSpPr/>
          <p:nvPr/>
        </p:nvSpPr>
        <p:spPr>
          <a:xfrm>
            <a:off x="1283756" y="1647859"/>
            <a:ext cx="10257988" cy="3661951"/>
          </a:xfrm>
          <a:prstGeom prst="rect">
            <a:avLst/>
          </a:prstGeom>
          <a:solidFill>
            <a:schemeClr val="accent1">
              <a:lumMod val="20000"/>
              <a:lumOff val="80000"/>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sz="1100"/>
          </a:p>
        </p:txBody>
      </p:sp>
      <p:sp>
        <p:nvSpPr>
          <p:cNvPr id="11" name="Rectangle 10">
            <a:extLst>
              <a:ext uri="{FF2B5EF4-FFF2-40B4-BE49-F238E27FC236}">
                <a16:creationId xmlns:a16="http://schemas.microsoft.com/office/drawing/2014/main" id="{4236D0CB-2FBB-76C0-CEBC-ED3CB6248A5F}"/>
              </a:ext>
            </a:extLst>
          </p:cNvPr>
          <p:cNvSpPr/>
          <p:nvPr/>
        </p:nvSpPr>
        <p:spPr>
          <a:xfrm>
            <a:off x="-2187024" y="7149322"/>
            <a:ext cx="11118281" cy="258068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8" name="Title 2">
            <a:extLst>
              <a:ext uri="{FF2B5EF4-FFF2-40B4-BE49-F238E27FC236}">
                <a16:creationId xmlns:a16="http://schemas.microsoft.com/office/drawing/2014/main" id="{A4FEB78E-64A5-D4EA-5628-398B25B60C99}"/>
              </a:ext>
            </a:extLst>
          </p:cNvPr>
          <p:cNvSpPr>
            <a:spLocks noGrp="1"/>
          </p:cNvSpPr>
          <p:nvPr>
            <p:ph type="title"/>
          </p:nvPr>
        </p:nvSpPr>
        <p:spPr>
          <a:xfrm>
            <a:off x="688372" y="361178"/>
            <a:ext cx="9609825" cy="554045"/>
          </a:xfrm>
        </p:spPr>
        <p:txBody>
          <a:bodyPr/>
          <a:lstStyle/>
          <a:p>
            <a:r>
              <a:rPr lang="sv-FI" sz="2800"/>
              <a:t>Besluta kring samverkansform (2/2)</a:t>
            </a:r>
          </a:p>
        </p:txBody>
      </p:sp>
      <p:sp>
        <p:nvSpPr>
          <p:cNvPr id="9" name="TextBox 8">
            <a:extLst>
              <a:ext uri="{FF2B5EF4-FFF2-40B4-BE49-F238E27FC236}">
                <a16:creationId xmlns:a16="http://schemas.microsoft.com/office/drawing/2014/main" id="{6E63A4B8-C148-04DC-2B43-7A2DF24AE4DB}"/>
              </a:ext>
            </a:extLst>
          </p:cNvPr>
          <p:cNvSpPr txBox="1"/>
          <p:nvPr/>
        </p:nvSpPr>
        <p:spPr>
          <a:xfrm>
            <a:off x="2724363" y="1816366"/>
            <a:ext cx="2626775" cy="1615827"/>
          </a:xfrm>
          <a:prstGeom prst="rect">
            <a:avLst/>
          </a:prstGeom>
          <a:noFill/>
        </p:spPr>
        <p:txBody>
          <a:bodyPr wrap="square" rtlCol="0">
            <a:spAutoFit/>
          </a:bodyPr>
          <a:lstStyle/>
          <a:p>
            <a:r>
              <a:rPr lang="sv-SE" sz="1100" b="1"/>
              <a:t>Kommunalförbund </a:t>
            </a:r>
            <a:r>
              <a:rPr lang="sv-SE" sz="1100"/>
              <a:t>är en samverkansform som möjliggör för kommuner och regioner att samarbeta kring gemensamma uppgifter. Kommunalförbund blir en egen juridisk person bildad genom avtal mellan deltagande parter, med en styrelse och eventuell egen förvaltning och personal.</a:t>
            </a:r>
            <a:endParaRPr lang="sv-FI" sz="1100"/>
          </a:p>
        </p:txBody>
      </p:sp>
      <p:sp>
        <p:nvSpPr>
          <p:cNvPr id="23" name="TextBox 22">
            <a:extLst>
              <a:ext uri="{FF2B5EF4-FFF2-40B4-BE49-F238E27FC236}">
                <a16:creationId xmlns:a16="http://schemas.microsoft.com/office/drawing/2014/main" id="{5EE6A116-3369-2D62-17F7-B95FFAC13439}"/>
              </a:ext>
            </a:extLst>
          </p:cNvPr>
          <p:cNvSpPr txBox="1"/>
          <p:nvPr/>
        </p:nvSpPr>
        <p:spPr>
          <a:xfrm>
            <a:off x="2724363" y="3595350"/>
            <a:ext cx="2540855" cy="1277273"/>
          </a:xfrm>
          <a:prstGeom prst="rect">
            <a:avLst/>
          </a:prstGeom>
          <a:noFill/>
        </p:spPr>
        <p:txBody>
          <a:bodyPr wrap="square" rtlCol="0">
            <a:spAutoFit/>
          </a:bodyPr>
          <a:lstStyle/>
          <a:p>
            <a:r>
              <a:rPr lang="sv-SE" sz="1100" dirty="0"/>
              <a:t>En </a:t>
            </a:r>
            <a:r>
              <a:rPr lang="sv-SE" sz="1100" b="1" dirty="0"/>
              <a:t>gemensam nämnd </a:t>
            </a:r>
            <a:r>
              <a:rPr lang="sv-SE" sz="1100" dirty="0"/>
              <a:t>samordnar och utför uppgifter mellan kommuner och/eller regioner. Den består av en styrelse med representanter från kommunerna/regionerna och är en beslutsfattande enhet utan egen juridisk person eller personal.</a:t>
            </a:r>
            <a:endParaRPr lang="sv-FI" sz="1100" dirty="0"/>
          </a:p>
        </p:txBody>
      </p:sp>
      <p:sp>
        <p:nvSpPr>
          <p:cNvPr id="34" name="TextBox 33">
            <a:extLst>
              <a:ext uri="{FF2B5EF4-FFF2-40B4-BE49-F238E27FC236}">
                <a16:creationId xmlns:a16="http://schemas.microsoft.com/office/drawing/2014/main" id="{6AE7D88F-68AD-0C1C-F511-2A48B7588CF7}"/>
              </a:ext>
            </a:extLst>
          </p:cNvPr>
          <p:cNvSpPr txBox="1"/>
          <p:nvPr/>
        </p:nvSpPr>
        <p:spPr>
          <a:xfrm>
            <a:off x="5506451" y="1816366"/>
            <a:ext cx="2858919" cy="1446550"/>
          </a:xfrm>
          <a:prstGeom prst="rect">
            <a:avLst/>
          </a:prstGeom>
          <a:noFill/>
        </p:spPr>
        <p:txBody>
          <a:bodyPr wrap="square" rtlCol="0">
            <a:spAutoFit/>
          </a:bodyPr>
          <a:lstStyle/>
          <a:p>
            <a:r>
              <a:rPr lang="sv-SE" sz="1100" b="1"/>
              <a:t>Samordningsförbund </a:t>
            </a:r>
            <a:r>
              <a:rPr lang="sv-SE" sz="1100"/>
              <a:t>samordnar insatser inom arbetsmarknad, socialtjänst, sjukvård och utbildning för att förbättra individers arbetsmarknadsförutsättningar.</a:t>
            </a:r>
          </a:p>
          <a:p>
            <a:r>
              <a:rPr lang="sv-SE" sz="1100"/>
              <a:t>Förbundet är en juridisk person, bildad genom avtal mellan kommuner, regioner och statliga myndigheter, med en styrelse och eventuell egen personal.</a:t>
            </a:r>
            <a:endParaRPr lang="sv-FI" sz="1100"/>
          </a:p>
        </p:txBody>
      </p:sp>
      <p:sp>
        <p:nvSpPr>
          <p:cNvPr id="44" name="TextBox 43">
            <a:extLst>
              <a:ext uri="{FF2B5EF4-FFF2-40B4-BE49-F238E27FC236}">
                <a16:creationId xmlns:a16="http://schemas.microsoft.com/office/drawing/2014/main" id="{4BD0CF7B-4235-6926-22C3-A359B233C403}"/>
              </a:ext>
            </a:extLst>
          </p:cNvPr>
          <p:cNvSpPr txBox="1"/>
          <p:nvPr/>
        </p:nvSpPr>
        <p:spPr>
          <a:xfrm>
            <a:off x="5506451" y="3595350"/>
            <a:ext cx="2858919" cy="1615827"/>
          </a:xfrm>
          <a:prstGeom prst="rect">
            <a:avLst/>
          </a:prstGeom>
          <a:noFill/>
        </p:spPr>
        <p:txBody>
          <a:bodyPr wrap="square" rtlCol="0">
            <a:spAutoFit/>
          </a:bodyPr>
          <a:lstStyle/>
          <a:p>
            <a:r>
              <a:rPr lang="sv-SE" sz="1100" b="1"/>
              <a:t>Privaträttsliga samverkansformer </a:t>
            </a:r>
            <a:r>
              <a:rPr lang="sv-SE" sz="1100"/>
              <a:t>är samarbeten mellan kommuner, regioner och privata aktörer kring gemensamma intressen. Samarbetet kan leda till att de bildar bolag, stiftelser, föreningar eller partnerskap som har sin egen juridiska status, en styrelse och ibland även anställd personal, beroende på vilken samarbetsform som väljs. </a:t>
            </a:r>
            <a:endParaRPr lang="sv-FI" sz="1100"/>
          </a:p>
        </p:txBody>
      </p:sp>
      <p:sp>
        <p:nvSpPr>
          <p:cNvPr id="45" name="TextBox 44">
            <a:extLst>
              <a:ext uri="{FF2B5EF4-FFF2-40B4-BE49-F238E27FC236}">
                <a16:creationId xmlns:a16="http://schemas.microsoft.com/office/drawing/2014/main" id="{2FC89921-4F92-8279-EA38-F991C1376A80}"/>
              </a:ext>
            </a:extLst>
          </p:cNvPr>
          <p:cNvSpPr txBox="1"/>
          <p:nvPr/>
        </p:nvSpPr>
        <p:spPr>
          <a:xfrm>
            <a:off x="8687746" y="3595350"/>
            <a:ext cx="2858919" cy="1107996"/>
          </a:xfrm>
          <a:prstGeom prst="rect">
            <a:avLst/>
          </a:prstGeom>
          <a:noFill/>
        </p:spPr>
        <p:txBody>
          <a:bodyPr wrap="square" rtlCol="0">
            <a:spAutoFit/>
          </a:bodyPr>
          <a:lstStyle/>
          <a:p>
            <a:r>
              <a:rPr lang="sv-SE" sz="1100" b="1"/>
              <a:t>Nätverk och informella avtal </a:t>
            </a:r>
            <a:r>
              <a:rPr lang="sv-SE" sz="1100"/>
              <a:t>syftar till att skapa samarbete och erfarenhetsutbyte mellan kommuner, regioner och andra aktörer. Dessa är ej juridiskt bindande och samtliga parter deltar frivilligt och samarbetar i den utsträckning de vill.</a:t>
            </a:r>
            <a:endParaRPr lang="sv-FI" sz="1100"/>
          </a:p>
        </p:txBody>
      </p:sp>
      <p:sp>
        <p:nvSpPr>
          <p:cNvPr id="47" name="TextBox 46">
            <a:extLst>
              <a:ext uri="{FF2B5EF4-FFF2-40B4-BE49-F238E27FC236}">
                <a16:creationId xmlns:a16="http://schemas.microsoft.com/office/drawing/2014/main" id="{BAF787B3-AF56-F3F7-8E9D-44AC1438985A}"/>
              </a:ext>
            </a:extLst>
          </p:cNvPr>
          <p:cNvSpPr txBox="1"/>
          <p:nvPr/>
        </p:nvSpPr>
        <p:spPr>
          <a:xfrm>
            <a:off x="8687746" y="1816366"/>
            <a:ext cx="2858919" cy="1446550"/>
          </a:xfrm>
          <a:prstGeom prst="rect">
            <a:avLst/>
          </a:prstGeom>
          <a:noFill/>
        </p:spPr>
        <p:txBody>
          <a:bodyPr wrap="square" rtlCol="0">
            <a:spAutoFit/>
          </a:bodyPr>
          <a:lstStyle/>
          <a:p>
            <a:r>
              <a:rPr lang="sv-SE" sz="1100" b="1"/>
              <a:t>Avtalssamverkan </a:t>
            </a:r>
            <a:r>
              <a:rPr lang="sv-SE" sz="1100"/>
              <a:t>innebär att parter samarbetar för att samordna insatser för att nyttja resurser på ett effektivt sätt. Genom att avtala om samverkan kring specifika uppgifter kan parterna nyttja varandras kompetenser och resurser – samtidigt som ansvaret och huvudmannaskapet förblir oförändrat.</a:t>
            </a:r>
            <a:endParaRPr lang="sv-FI" sz="1100"/>
          </a:p>
        </p:txBody>
      </p:sp>
      <p:sp>
        <p:nvSpPr>
          <p:cNvPr id="15" name="TextBox 14">
            <a:extLst>
              <a:ext uri="{FF2B5EF4-FFF2-40B4-BE49-F238E27FC236}">
                <a16:creationId xmlns:a16="http://schemas.microsoft.com/office/drawing/2014/main" id="{A973EA49-48EB-73F0-BE6C-6CB3964D25A0}"/>
              </a:ext>
            </a:extLst>
          </p:cNvPr>
          <p:cNvSpPr txBox="1"/>
          <p:nvPr/>
        </p:nvSpPr>
        <p:spPr>
          <a:xfrm>
            <a:off x="594596" y="5594444"/>
            <a:ext cx="11243142" cy="646331"/>
          </a:xfrm>
          <a:prstGeom prst="rect">
            <a:avLst/>
          </a:prstGeom>
          <a:noFill/>
        </p:spPr>
        <p:txBody>
          <a:bodyPr wrap="square" rtlCol="0">
            <a:spAutoFit/>
          </a:bodyPr>
          <a:lstStyle/>
          <a:p>
            <a:pPr marL="228600" indent="-228600">
              <a:buFontTx/>
              <a:buAutoNum type="arabicParenBoth"/>
            </a:pPr>
            <a:r>
              <a:rPr lang="sv-FI" sz="900"/>
              <a:t>Olika samverkansformer – se s. 14, </a:t>
            </a:r>
            <a:r>
              <a:rPr lang="sv-FI" sz="900" i="1"/>
              <a:t>Hand i hand – en analys av kommunal avtalssamverkan, </a:t>
            </a:r>
            <a:r>
              <a:rPr lang="sv-FI" sz="900"/>
              <a:t>Statskontoret, 2023, s. 29, 33, </a:t>
            </a:r>
            <a:r>
              <a:rPr lang="sv-FI" sz="900" i="1"/>
              <a:t>Kommunal avtalssamverkan II – Socialtjänst, </a:t>
            </a:r>
            <a:r>
              <a:rPr lang="sv-FI" sz="900"/>
              <a:t>SKR, 2019.</a:t>
            </a:r>
          </a:p>
          <a:p>
            <a:pPr marL="228600" indent="-228600">
              <a:buFontTx/>
              <a:buAutoNum type="arabicParenBoth"/>
            </a:pPr>
            <a:r>
              <a:rPr lang="sv-FI" sz="900"/>
              <a:t>Exempel</a:t>
            </a:r>
            <a:r>
              <a:rPr lang="sv-FI" sz="900" i="1"/>
              <a:t> – Avtalssamverkan mellan Danderyd, Lidingö, Täby och Vaxholm om gemensam tjänstemannaorganisation för socialnämndens ansvar inom det familjerättsliga området, </a:t>
            </a:r>
            <a:r>
              <a:rPr lang="sv-FI" sz="900"/>
              <a:t>Tjänsteutlåtande, Täby Kommun, 2023, </a:t>
            </a:r>
            <a:r>
              <a:rPr lang="sv-FI" sz="900" i="1"/>
              <a:t>Rapport om avtalssamverkan 2022, </a:t>
            </a:r>
            <a:r>
              <a:rPr lang="sv-FI" sz="900"/>
              <a:t>KS 2022/0879, Lunds Kommun, 2022, </a:t>
            </a:r>
            <a:r>
              <a:rPr lang="sv-FI" sz="900" i="1"/>
              <a:t>Överenskommelse om samverkansavtal gemensamt HVB, barn och unga 13 – 17 år, </a:t>
            </a:r>
            <a:r>
              <a:rPr lang="sv-FI" sz="900"/>
              <a:t>Beslutsunderlag</a:t>
            </a:r>
            <a:r>
              <a:rPr lang="sv-FI" sz="900" i="1"/>
              <a:t>, </a:t>
            </a:r>
            <a:r>
              <a:rPr lang="sv-FI" sz="900"/>
              <a:t>Region Östergötland, 2019. </a:t>
            </a:r>
          </a:p>
          <a:p>
            <a:pPr marL="228600" indent="-228600">
              <a:buAutoNum type="arabicParenBoth"/>
            </a:pPr>
            <a:r>
              <a:rPr lang="sv-FI" sz="900"/>
              <a:t>Juridiska stöd från SKR kopplat till frågor om avtalssamverkan – se </a:t>
            </a:r>
            <a:r>
              <a:rPr lang="sv-FI" sz="900">
                <a:hlinkClick r:id="rId2"/>
              </a:rPr>
              <a:t>SKR:s jurister ger rådgivning och stöd | SKR</a:t>
            </a:r>
            <a:r>
              <a:rPr lang="sv-FI" sz="900"/>
              <a:t>. </a:t>
            </a:r>
          </a:p>
        </p:txBody>
      </p:sp>
      <p:sp>
        <p:nvSpPr>
          <p:cNvPr id="5" name="Oval 4">
            <a:extLst>
              <a:ext uri="{FF2B5EF4-FFF2-40B4-BE49-F238E27FC236}">
                <a16:creationId xmlns:a16="http://schemas.microsoft.com/office/drawing/2014/main" id="{D3ADEBDD-CD8D-0EB4-CF76-23E260F3F2B3}"/>
              </a:ext>
            </a:extLst>
          </p:cNvPr>
          <p:cNvSpPr/>
          <p:nvPr/>
        </p:nvSpPr>
        <p:spPr>
          <a:xfrm>
            <a:off x="126596" y="338383"/>
            <a:ext cx="468000" cy="4680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FI" sz="1600" b="1">
                <a:solidFill>
                  <a:schemeClr val="tx1"/>
                </a:solidFill>
              </a:rPr>
              <a:t>2:C</a:t>
            </a:r>
          </a:p>
        </p:txBody>
      </p:sp>
      <p:cxnSp>
        <p:nvCxnSpPr>
          <p:cNvPr id="42" name="Straight Connector 41">
            <a:extLst>
              <a:ext uri="{FF2B5EF4-FFF2-40B4-BE49-F238E27FC236}">
                <a16:creationId xmlns:a16="http://schemas.microsoft.com/office/drawing/2014/main" id="{1647D103-0D1F-BF29-BA1C-1A8C1AFC4D12}"/>
              </a:ext>
            </a:extLst>
          </p:cNvPr>
          <p:cNvCxnSpPr>
            <a:cxnSpLocks/>
          </p:cNvCxnSpPr>
          <p:nvPr/>
        </p:nvCxnSpPr>
        <p:spPr>
          <a:xfrm>
            <a:off x="5386458" y="1647859"/>
            <a:ext cx="0" cy="3661951"/>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2F83484-3E6F-69DB-AE6E-882D1D20939C}"/>
              </a:ext>
            </a:extLst>
          </p:cNvPr>
          <p:cNvCxnSpPr>
            <a:cxnSpLocks/>
          </p:cNvCxnSpPr>
          <p:nvPr/>
        </p:nvCxnSpPr>
        <p:spPr>
          <a:xfrm>
            <a:off x="8532433" y="1647859"/>
            <a:ext cx="0" cy="3663371"/>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7D8E1F4E-BB81-B7BC-DE7A-320EB912A82F}"/>
              </a:ext>
            </a:extLst>
          </p:cNvPr>
          <p:cNvSpPr/>
          <p:nvPr/>
        </p:nvSpPr>
        <p:spPr>
          <a:xfrm>
            <a:off x="230364" y="2429344"/>
            <a:ext cx="2193853" cy="2098980"/>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t" anchorCtr="0"/>
          <a:lstStyle/>
          <a:p>
            <a:pPr algn="ctr"/>
            <a:endParaRPr lang="en-AU" sz="1100">
              <a:solidFill>
                <a:schemeClr val="tx1"/>
              </a:solidFill>
            </a:endParaRPr>
          </a:p>
        </p:txBody>
      </p:sp>
      <p:sp>
        <p:nvSpPr>
          <p:cNvPr id="2" name="TextBox 1">
            <a:extLst>
              <a:ext uri="{FF2B5EF4-FFF2-40B4-BE49-F238E27FC236}">
                <a16:creationId xmlns:a16="http://schemas.microsoft.com/office/drawing/2014/main" id="{A3FA4D08-E30E-A4E1-AB4F-C8E516FEA8FB}"/>
              </a:ext>
            </a:extLst>
          </p:cNvPr>
          <p:cNvSpPr txBox="1"/>
          <p:nvPr/>
        </p:nvSpPr>
        <p:spPr>
          <a:xfrm>
            <a:off x="413113" y="3094114"/>
            <a:ext cx="1828355" cy="769441"/>
          </a:xfrm>
          <a:prstGeom prst="rect">
            <a:avLst/>
          </a:prstGeom>
          <a:noFill/>
        </p:spPr>
        <p:txBody>
          <a:bodyPr wrap="square" rtlCol="0">
            <a:spAutoFit/>
          </a:bodyPr>
          <a:lstStyle/>
          <a:p>
            <a:pPr algn="ctr"/>
            <a:r>
              <a:rPr lang="sv-SE" sz="1100" b="1" i="1">
                <a:solidFill>
                  <a:schemeClr val="accent3">
                    <a:lumMod val="50000"/>
                  </a:schemeClr>
                </a:solidFill>
              </a:rPr>
              <a:t>Vilken samverkansform är mest lämplig för kommunens behov och mål?</a:t>
            </a:r>
            <a:endParaRPr lang="sv-FI" sz="1100" b="1" i="1">
              <a:solidFill>
                <a:schemeClr val="accent3">
                  <a:lumMod val="50000"/>
                </a:schemeClr>
              </a:solidFill>
            </a:endParaRPr>
          </a:p>
        </p:txBody>
      </p:sp>
      <p:sp>
        <p:nvSpPr>
          <p:cNvPr id="3" name="TextBox 2">
            <a:extLst>
              <a:ext uri="{FF2B5EF4-FFF2-40B4-BE49-F238E27FC236}">
                <a16:creationId xmlns:a16="http://schemas.microsoft.com/office/drawing/2014/main" id="{8C25C210-A00D-08BB-6C51-B0C673CB2660}"/>
              </a:ext>
            </a:extLst>
          </p:cNvPr>
          <p:cNvSpPr txBox="1"/>
          <p:nvPr/>
        </p:nvSpPr>
        <p:spPr>
          <a:xfrm>
            <a:off x="1283756" y="1313418"/>
            <a:ext cx="4125860" cy="261610"/>
          </a:xfrm>
          <a:prstGeom prst="rect">
            <a:avLst/>
          </a:prstGeom>
          <a:noFill/>
        </p:spPr>
        <p:txBody>
          <a:bodyPr wrap="square" rtlCol="0">
            <a:spAutoFit/>
          </a:bodyPr>
          <a:lstStyle/>
          <a:p>
            <a:r>
              <a:rPr lang="sv-FI" sz="1100" b="1"/>
              <a:t>Samverkansformer lämpliga för kommunal samverkan</a:t>
            </a:r>
          </a:p>
        </p:txBody>
      </p:sp>
      <p:cxnSp>
        <p:nvCxnSpPr>
          <p:cNvPr id="48" name="Straight Connector 47">
            <a:extLst>
              <a:ext uri="{FF2B5EF4-FFF2-40B4-BE49-F238E27FC236}">
                <a16:creationId xmlns:a16="http://schemas.microsoft.com/office/drawing/2014/main" id="{6700BF7E-FE54-86F2-2700-9F89569F4DAD}"/>
              </a:ext>
            </a:extLst>
          </p:cNvPr>
          <p:cNvCxnSpPr>
            <a:cxnSpLocks/>
            <a:stCxn id="6" idx="6"/>
          </p:cNvCxnSpPr>
          <p:nvPr/>
        </p:nvCxnSpPr>
        <p:spPr>
          <a:xfrm flipV="1">
            <a:off x="2424217" y="3468766"/>
            <a:ext cx="9133107" cy="10068"/>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344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A1C802C-EB1A-DF08-17CF-DC1E3DC0A5F4}"/>
              </a:ext>
            </a:extLst>
          </p:cNvPr>
          <p:cNvSpPr/>
          <p:nvPr/>
        </p:nvSpPr>
        <p:spPr>
          <a:xfrm>
            <a:off x="1431706" y="1838781"/>
            <a:ext cx="10257988" cy="2577368"/>
          </a:xfrm>
          <a:prstGeom prst="rect">
            <a:avLst/>
          </a:prstGeom>
          <a:solidFill>
            <a:schemeClr val="accent1">
              <a:lumMod val="20000"/>
              <a:lumOff val="80000"/>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sz="1100"/>
          </a:p>
        </p:txBody>
      </p:sp>
      <p:cxnSp>
        <p:nvCxnSpPr>
          <p:cNvPr id="43" name="Straight Connector 42">
            <a:extLst>
              <a:ext uri="{FF2B5EF4-FFF2-40B4-BE49-F238E27FC236}">
                <a16:creationId xmlns:a16="http://schemas.microsoft.com/office/drawing/2014/main" id="{5508EE75-F5B0-6573-3C62-AF81144A661D}"/>
              </a:ext>
            </a:extLst>
          </p:cNvPr>
          <p:cNvCxnSpPr>
            <a:cxnSpLocks/>
          </p:cNvCxnSpPr>
          <p:nvPr/>
        </p:nvCxnSpPr>
        <p:spPr>
          <a:xfrm>
            <a:off x="6779312" y="1828807"/>
            <a:ext cx="0" cy="2599702"/>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48A2977-1D79-3CE4-0750-629859BEEB36}"/>
              </a:ext>
            </a:extLst>
          </p:cNvPr>
          <p:cNvSpPr txBox="1"/>
          <p:nvPr/>
        </p:nvSpPr>
        <p:spPr>
          <a:xfrm>
            <a:off x="873604" y="1563379"/>
            <a:ext cx="1461356" cy="261610"/>
          </a:xfrm>
          <a:prstGeom prst="rect">
            <a:avLst/>
          </a:prstGeom>
          <a:noFill/>
        </p:spPr>
        <p:txBody>
          <a:bodyPr wrap="square" rtlCol="0">
            <a:spAutoFit/>
          </a:bodyPr>
          <a:lstStyle/>
          <a:p>
            <a:r>
              <a:rPr lang="sv-FI" sz="1100" b="1"/>
              <a:t>Frågeställning</a:t>
            </a:r>
          </a:p>
        </p:txBody>
      </p:sp>
      <p:sp>
        <p:nvSpPr>
          <p:cNvPr id="45" name="TextBox 44">
            <a:extLst>
              <a:ext uri="{FF2B5EF4-FFF2-40B4-BE49-F238E27FC236}">
                <a16:creationId xmlns:a16="http://schemas.microsoft.com/office/drawing/2014/main" id="{583BE89D-77D4-01F6-3156-F26CCA78B5A2}"/>
              </a:ext>
            </a:extLst>
          </p:cNvPr>
          <p:cNvSpPr txBox="1"/>
          <p:nvPr/>
        </p:nvSpPr>
        <p:spPr>
          <a:xfrm>
            <a:off x="2579262" y="1550152"/>
            <a:ext cx="2589554" cy="261610"/>
          </a:xfrm>
          <a:prstGeom prst="rect">
            <a:avLst/>
          </a:prstGeom>
          <a:noFill/>
        </p:spPr>
        <p:txBody>
          <a:bodyPr wrap="square" rtlCol="0">
            <a:spAutoFit/>
          </a:bodyPr>
          <a:lstStyle/>
          <a:p>
            <a:r>
              <a:rPr lang="sv-FI" sz="1100" b="1"/>
              <a:t>Varför frågeställningen är relevant</a:t>
            </a:r>
          </a:p>
        </p:txBody>
      </p:sp>
      <p:sp>
        <p:nvSpPr>
          <p:cNvPr id="46" name="TextBox 45">
            <a:extLst>
              <a:ext uri="{FF2B5EF4-FFF2-40B4-BE49-F238E27FC236}">
                <a16:creationId xmlns:a16="http://schemas.microsoft.com/office/drawing/2014/main" id="{7CB20230-CA97-EC4D-2E5F-BB8144890F9A}"/>
              </a:ext>
            </a:extLst>
          </p:cNvPr>
          <p:cNvSpPr txBox="1"/>
          <p:nvPr/>
        </p:nvSpPr>
        <p:spPr>
          <a:xfrm>
            <a:off x="6951339" y="1550151"/>
            <a:ext cx="4125860" cy="261610"/>
          </a:xfrm>
          <a:prstGeom prst="rect">
            <a:avLst/>
          </a:prstGeom>
          <a:noFill/>
        </p:spPr>
        <p:txBody>
          <a:bodyPr wrap="square" rtlCol="0">
            <a:spAutoFit/>
          </a:bodyPr>
          <a:lstStyle/>
          <a:p>
            <a:r>
              <a:rPr lang="sv-FI" sz="1100" b="1"/>
              <a:t>Förslag på analyser för att besvara frågeställningen</a:t>
            </a:r>
          </a:p>
        </p:txBody>
      </p:sp>
      <p:sp>
        <p:nvSpPr>
          <p:cNvPr id="8" name="Title 2">
            <a:extLst>
              <a:ext uri="{FF2B5EF4-FFF2-40B4-BE49-F238E27FC236}">
                <a16:creationId xmlns:a16="http://schemas.microsoft.com/office/drawing/2014/main" id="{A4FEB78E-64A5-D4EA-5628-398B25B60C99}"/>
              </a:ext>
            </a:extLst>
          </p:cNvPr>
          <p:cNvSpPr>
            <a:spLocks noGrp="1"/>
          </p:cNvSpPr>
          <p:nvPr>
            <p:ph type="title"/>
          </p:nvPr>
        </p:nvSpPr>
        <p:spPr>
          <a:xfrm>
            <a:off x="665654" y="384419"/>
            <a:ext cx="9972849" cy="550263"/>
          </a:xfrm>
        </p:spPr>
        <p:txBody>
          <a:bodyPr/>
          <a:lstStyle/>
          <a:p>
            <a:r>
              <a:rPr lang="sv-FI" sz="2800" b="1" dirty="0">
                <a:solidFill>
                  <a:schemeClr val="tx1"/>
                </a:solidFill>
              </a:rPr>
              <a:t>Fastställa rutiner för säkerhet och informationshantering</a:t>
            </a:r>
          </a:p>
        </p:txBody>
      </p:sp>
      <p:sp>
        <p:nvSpPr>
          <p:cNvPr id="26" name="TextBox 25">
            <a:extLst>
              <a:ext uri="{FF2B5EF4-FFF2-40B4-BE49-F238E27FC236}">
                <a16:creationId xmlns:a16="http://schemas.microsoft.com/office/drawing/2014/main" id="{C58493F3-2B99-F318-0AD7-17E69CA4E036}"/>
              </a:ext>
            </a:extLst>
          </p:cNvPr>
          <p:cNvSpPr txBox="1"/>
          <p:nvPr/>
        </p:nvSpPr>
        <p:spPr>
          <a:xfrm>
            <a:off x="2579262" y="2319551"/>
            <a:ext cx="3959928" cy="1615827"/>
          </a:xfrm>
          <a:prstGeom prst="rect">
            <a:avLst/>
          </a:prstGeom>
          <a:noFill/>
        </p:spPr>
        <p:txBody>
          <a:bodyPr wrap="square" rtlCol="0">
            <a:spAutoFit/>
          </a:bodyPr>
          <a:lstStyle/>
          <a:p>
            <a:r>
              <a:rPr lang="sv-SE" sz="1100"/>
              <a:t>I avtalssamverkan är det nödvändigt att följa lagar och riktlinjer, särskilt inom dataskydd som regleras av GDPR och svensk dataskyddslag. Därutöver är korrekt hantering av dokument och information av stor vikt. Sekretesskrav är också betydande och kräver tydliga procedurer för att säkerställa skydd av känslig information inom avtalssamverkan. Om det uppstår oklarheter rekommenderas läsare att se över SKR:s underlag kring avtalssamverkan, se (3, 4).</a:t>
            </a:r>
            <a:endParaRPr lang="sv-FI" sz="1100"/>
          </a:p>
        </p:txBody>
      </p:sp>
      <p:sp>
        <p:nvSpPr>
          <p:cNvPr id="27" name="TextBox 26">
            <a:extLst>
              <a:ext uri="{FF2B5EF4-FFF2-40B4-BE49-F238E27FC236}">
                <a16:creationId xmlns:a16="http://schemas.microsoft.com/office/drawing/2014/main" id="{0B0396FB-16C4-A523-07CD-C133B7B77374}"/>
              </a:ext>
            </a:extLst>
          </p:cNvPr>
          <p:cNvSpPr txBox="1"/>
          <p:nvPr/>
        </p:nvSpPr>
        <p:spPr>
          <a:xfrm>
            <a:off x="6951339" y="2150274"/>
            <a:ext cx="4738352" cy="1954381"/>
          </a:xfrm>
          <a:prstGeom prst="rect">
            <a:avLst/>
          </a:prstGeom>
          <a:noFill/>
        </p:spPr>
        <p:txBody>
          <a:bodyPr wrap="square" rtlCol="0">
            <a:spAutoFit/>
          </a:bodyPr>
          <a:lstStyle/>
          <a:p>
            <a:pPr marL="171450" indent="-171450">
              <a:buFont typeface="Wingdings" panose="05000000000000000000" pitchFamily="2" charset="2"/>
              <a:buChar char="q"/>
            </a:pPr>
            <a:r>
              <a:rPr lang="sv-SE" sz="1100"/>
              <a:t>Identifiera om hantering av personuppgifter är relevant för samarbetet och om det sker enligt GDPR och dataskyddslagen. (1, 2)</a:t>
            </a:r>
          </a:p>
          <a:p>
            <a:endParaRPr lang="sv-SE" sz="1100"/>
          </a:p>
          <a:p>
            <a:pPr marL="171450" indent="-171450">
              <a:buFont typeface="Wingdings" panose="05000000000000000000" pitchFamily="2" charset="2"/>
              <a:buChar char="q"/>
            </a:pPr>
            <a:r>
              <a:rPr lang="sv-SE" sz="1100"/>
              <a:t>Om relevant, skapa ett avtal för att reglera hantering av personuppgifter, inkludera behandlingsdetaljer och skyldigheter. (3)</a:t>
            </a:r>
          </a:p>
          <a:p>
            <a:endParaRPr lang="sv-SE" sz="1100"/>
          </a:p>
          <a:p>
            <a:pPr marL="171450" indent="-171450">
              <a:buFont typeface="Wingdings" panose="05000000000000000000" pitchFamily="2" charset="2"/>
              <a:buChar char="q"/>
            </a:pPr>
            <a:r>
              <a:rPr lang="sv-SE" sz="1100"/>
              <a:t>Diskutera rutiner för dokument- och informationshantering – glöm inte att besluta kring hur allmänna handlingar ska hanteras. (4)</a:t>
            </a:r>
          </a:p>
          <a:p>
            <a:endParaRPr lang="sv-SE" sz="1100"/>
          </a:p>
          <a:p>
            <a:pPr marL="171450" indent="-171450">
              <a:buFont typeface="Wingdings" panose="05000000000000000000" pitchFamily="2" charset="2"/>
              <a:buChar char="q"/>
            </a:pPr>
            <a:r>
              <a:rPr lang="sv-SE" sz="1100"/>
              <a:t>Se till att sekretessbelagda delar av avtalssamverkan hanteras på ett rättssäkert och lagligt vis. (3)</a:t>
            </a:r>
          </a:p>
        </p:txBody>
      </p:sp>
      <p:sp>
        <p:nvSpPr>
          <p:cNvPr id="5" name="TextBox 4">
            <a:extLst>
              <a:ext uri="{FF2B5EF4-FFF2-40B4-BE49-F238E27FC236}">
                <a16:creationId xmlns:a16="http://schemas.microsoft.com/office/drawing/2014/main" id="{AB15EFE9-A50A-57E1-2811-87DBF891A99A}"/>
              </a:ext>
            </a:extLst>
          </p:cNvPr>
          <p:cNvSpPr txBox="1"/>
          <p:nvPr/>
        </p:nvSpPr>
        <p:spPr>
          <a:xfrm>
            <a:off x="530420" y="5562238"/>
            <a:ext cx="10535315" cy="646331"/>
          </a:xfrm>
          <a:prstGeom prst="rect">
            <a:avLst/>
          </a:prstGeom>
          <a:noFill/>
        </p:spPr>
        <p:txBody>
          <a:bodyPr wrap="square" rtlCol="0">
            <a:spAutoFit/>
          </a:bodyPr>
          <a:lstStyle/>
          <a:p>
            <a:pPr marL="228600" indent="-228600">
              <a:buAutoNum type="arabicParenBoth"/>
            </a:pPr>
            <a:r>
              <a:rPr lang="sv-FI" sz="900" dirty="0"/>
              <a:t>GDPR och dataskyddslagen – se Europeiska unionen, (2016). General Data </a:t>
            </a:r>
            <a:r>
              <a:rPr lang="sv-FI" sz="900" dirty="0" err="1"/>
              <a:t>Protection</a:t>
            </a:r>
            <a:r>
              <a:rPr lang="sv-FI" sz="900" dirty="0"/>
              <a:t> </a:t>
            </a:r>
            <a:r>
              <a:rPr lang="sv-FI" sz="900" dirty="0" err="1"/>
              <a:t>Regulation</a:t>
            </a:r>
            <a:r>
              <a:rPr lang="sv-FI" sz="900" dirty="0"/>
              <a:t> (GDPR). </a:t>
            </a:r>
            <a:r>
              <a:rPr lang="sv-FI" sz="900" dirty="0" err="1"/>
              <a:t>Official</a:t>
            </a:r>
            <a:r>
              <a:rPr lang="sv-FI" sz="900" dirty="0"/>
              <a:t> Journal </a:t>
            </a:r>
            <a:r>
              <a:rPr lang="sv-FI" sz="900" dirty="0" err="1"/>
              <a:t>of</a:t>
            </a:r>
            <a:r>
              <a:rPr lang="sv-FI" sz="900" dirty="0"/>
              <a:t> the </a:t>
            </a:r>
            <a:r>
              <a:rPr lang="sv-FI" sz="900" dirty="0" err="1"/>
              <a:t>European</a:t>
            </a:r>
            <a:r>
              <a:rPr lang="sv-FI" sz="900" dirty="0"/>
              <a:t> Union, L 119/1. </a:t>
            </a:r>
          </a:p>
          <a:p>
            <a:pPr marL="228600" indent="-228600">
              <a:buAutoNum type="arabicParenBoth"/>
            </a:pPr>
            <a:r>
              <a:rPr lang="sv-FI" sz="900" dirty="0"/>
              <a:t>Den svenska kompletterande dataskyddslagen – se Regeringen (2018). Lag (2018:218) med kompletterande bestämmelser till EU:s dataskyddsförordning. Svensk författningssamling, SFS 2018:218.</a:t>
            </a:r>
          </a:p>
          <a:p>
            <a:pPr marL="228600" indent="-228600">
              <a:buFontTx/>
              <a:buAutoNum type="arabicParenBoth"/>
            </a:pPr>
            <a:r>
              <a:rPr lang="sv-FI" sz="900" dirty="0"/>
              <a:t>Säkerhet avtalssamverkan – se s. 18, </a:t>
            </a:r>
            <a:r>
              <a:rPr lang="sv-FI" sz="900" i="1" dirty="0"/>
              <a:t>Kommunal avtalssamverkan II – Socialtjänst, </a:t>
            </a:r>
            <a:r>
              <a:rPr lang="sv-FI" sz="900" dirty="0"/>
              <a:t>SKR, 2019.</a:t>
            </a:r>
          </a:p>
          <a:p>
            <a:pPr marL="228600" indent="-228600">
              <a:buFontTx/>
              <a:buAutoNum type="arabicParenBoth"/>
            </a:pPr>
            <a:r>
              <a:rPr lang="sv-FI" sz="900" dirty="0"/>
              <a:t>Arkivering och hantering av allmänna handlingar – se s. 17, </a:t>
            </a:r>
            <a:r>
              <a:rPr lang="sv-FI" sz="900" i="1" dirty="0"/>
              <a:t>Kommunal avtalssamverkan II – Socialtjänst, </a:t>
            </a:r>
            <a:r>
              <a:rPr lang="sv-FI" sz="900" dirty="0"/>
              <a:t>SKR, 2019. </a:t>
            </a:r>
          </a:p>
        </p:txBody>
      </p:sp>
      <p:sp>
        <p:nvSpPr>
          <p:cNvPr id="4" name="Oval 3">
            <a:extLst>
              <a:ext uri="{FF2B5EF4-FFF2-40B4-BE49-F238E27FC236}">
                <a16:creationId xmlns:a16="http://schemas.microsoft.com/office/drawing/2014/main" id="{C86358FC-A1B8-18F9-4047-09ACE645A304}"/>
              </a:ext>
            </a:extLst>
          </p:cNvPr>
          <p:cNvSpPr/>
          <p:nvPr/>
        </p:nvSpPr>
        <p:spPr>
          <a:xfrm>
            <a:off x="126596" y="338383"/>
            <a:ext cx="468000" cy="4680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FI" sz="1600" b="1">
                <a:solidFill>
                  <a:schemeClr val="tx1"/>
                </a:solidFill>
              </a:rPr>
              <a:t>3:A</a:t>
            </a:r>
          </a:p>
        </p:txBody>
      </p:sp>
      <p:grpSp>
        <p:nvGrpSpPr>
          <p:cNvPr id="12" name="Group 11">
            <a:extLst>
              <a:ext uri="{FF2B5EF4-FFF2-40B4-BE49-F238E27FC236}">
                <a16:creationId xmlns:a16="http://schemas.microsoft.com/office/drawing/2014/main" id="{5FFB5AD4-163E-C1C2-D0F9-F3A601B0A4F1}"/>
              </a:ext>
            </a:extLst>
          </p:cNvPr>
          <p:cNvGrpSpPr/>
          <p:nvPr/>
        </p:nvGrpSpPr>
        <p:grpSpPr>
          <a:xfrm>
            <a:off x="213453" y="2077975"/>
            <a:ext cx="2193853" cy="2098980"/>
            <a:chOff x="145287" y="3786423"/>
            <a:chExt cx="2193853" cy="2098980"/>
          </a:xfrm>
        </p:grpSpPr>
        <p:sp>
          <p:nvSpPr>
            <p:cNvPr id="6" name="Oval 5">
              <a:extLst>
                <a:ext uri="{FF2B5EF4-FFF2-40B4-BE49-F238E27FC236}">
                  <a16:creationId xmlns:a16="http://schemas.microsoft.com/office/drawing/2014/main" id="{BC7A25FE-80A3-E820-DFD5-21F4187F8654}"/>
                </a:ext>
              </a:extLst>
            </p:cNvPr>
            <p:cNvSpPr/>
            <p:nvPr/>
          </p:nvSpPr>
          <p:spPr>
            <a:xfrm>
              <a:off x="145287" y="3786423"/>
              <a:ext cx="2193853" cy="2098980"/>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t" anchorCtr="0"/>
            <a:lstStyle/>
            <a:p>
              <a:pPr algn="ctr"/>
              <a:endParaRPr lang="en-AU" sz="1100">
                <a:solidFill>
                  <a:schemeClr val="tx1"/>
                </a:solidFill>
              </a:endParaRPr>
            </a:p>
          </p:txBody>
        </p:sp>
        <p:sp>
          <p:nvSpPr>
            <p:cNvPr id="25" name="TextBox 24">
              <a:extLst>
                <a:ext uri="{FF2B5EF4-FFF2-40B4-BE49-F238E27FC236}">
                  <a16:creationId xmlns:a16="http://schemas.microsoft.com/office/drawing/2014/main" id="{5EA3CB81-7642-C103-DD36-4852C3D0F8EC}"/>
                </a:ext>
              </a:extLst>
            </p:cNvPr>
            <p:cNvSpPr txBox="1"/>
            <p:nvPr/>
          </p:nvSpPr>
          <p:spPr>
            <a:xfrm>
              <a:off x="203596" y="4366554"/>
              <a:ext cx="2077235" cy="938719"/>
            </a:xfrm>
            <a:prstGeom prst="rect">
              <a:avLst/>
            </a:prstGeom>
            <a:noFill/>
          </p:spPr>
          <p:txBody>
            <a:bodyPr wrap="square" rtlCol="0">
              <a:spAutoFit/>
            </a:bodyPr>
            <a:lstStyle/>
            <a:p>
              <a:pPr algn="ctr"/>
              <a:r>
                <a:rPr lang="sv-SE" sz="1100" b="1" i="1">
                  <a:solidFill>
                    <a:schemeClr val="accent3">
                      <a:lumMod val="50000"/>
                    </a:schemeClr>
                  </a:solidFill>
                </a:rPr>
                <a:t>Hur säkerställs rutiner för hantering av personuppgifter, dokument- och informationshantering samt sekretess?</a:t>
              </a:r>
            </a:p>
          </p:txBody>
        </p:sp>
      </p:grpSp>
    </p:spTree>
    <p:extLst>
      <p:ext uri="{BB962C8B-B14F-4D97-AF65-F5344CB8AC3E}">
        <p14:creationId xmlns:p14="http://schemas.microsoft.com/office/powerpoint/2010/main" val="287665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50E7BE-673A-9C83-9033-4B6AA9FA4EAE}"/>
              </a:ext>
            </a:extLst>
          </p:cNvPr>
          <p:cNvSpPr/>
          <p:nvPr/>
        </p:nvSpPr>
        <p:spPr>
          <a:xfrm>
            <a:off x="1431706" y="1906557"/>
            <a:ext cx="10257988" cy="2573079"/>
          </a:xfrm>
          <a:prstGeom prst="rect">
            <a:avLst/>
          </a:prstGeom>
          <a:solidFill>
            <a:schemeClr val="accent1">
              <a:lumMod val="20000"/>
              <a:lumOff val="80000"/>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sz="1100"/>
          </a:p>
        </p:txBody>
      </p:sp>
      <p:cxnSp>
        <p:nvCxnSpPr>
          <p:cNvPr id="7" name="Straight Connector 6">
            <a:extLst>
              <a:ext uri="{FF2B5EF4-FFF2-40B4-BE49-F238E27FC236}">
                <a16:creationId xmlns:a16="http://schemas.microsoft.com/office/drawing/2014/main" id="{54164DAD-5E81-C4CB-8548-9B0E8E46B897}"/>
              </a:ext>
            </a:extLst>
          </p:cNvPr>
          <p:cNvCxnSpPr>
            <a:cxnSpLocks/>
          </p:cNvCxnSpPr>
          <p:nvPr/>
        </p:nvCxnSpPr>
        <p:spPr>
          <a:xfrm>
            <a:off x="6779312" y="1884223"/>
            <a:ext cx="0" cy="2342737"/>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D6EFE49-8AE7-40A5-127A-5402AC1DBEEA}"/>
              </a:ext>
            </a:extLst>
          </p:cNvPr>
          <p:cNvSpPr txBox="1"/>
          <p:nvPr/>
        </p:nvSpPr>
        <p:spPr>
          <a:xfrm>
            <a:off x="873603" y="1563379"/>
            <a:ext cx="1435295" cy="261610"/>
          </a:xfrm>
          <a:prstGeom prst="rect">
            <a:avLst/>
          </a:prstGeom>
          <a:noFill/>
        </p:spPr>
        <p:txBody>
          <a:bodyPr wrap="square" rtlCol="0">
            <a:spAutoFit/>
          </a:bodyPr>
          <a:lstStyle/>
          <a:p>
            <a:r>
              <a:rPr lang="sv-FI" sz="1100" b="1"/>
              <a:t>Frågeställning</a:t>
            </a:r>
          </a:p>
        </p:txBody>
      </p:sp>
      <p:sp>
        <p:nvSpPr>
          <p:cNvPr id="11" name="TextBox 10">
            <a:extLst>
              <a:ext uri="{FF2B5EF4-FFF2-40B4-BE49-F238E27FC236}">
                <a16:creationId xmlns:a16="http://schemas.microsoft.com/office/drawing/2014/main" id="{53D5631F-C962-AE60-66BB-4EA9C755BA57}"/>
              </a:ext>
            </a:extLst>
          </p:cNvPr>
          <p:cNvSpPr txBox="1"/>
          <p:nvPr/>
        </p:nvSpPr>
        <p:spPr>
          <a:xfrm>
            <a:off x="2636076" y="1550152"/>
            <a:ext cx="2543373" cy="261610"/>
          </a:xfrm>
          <a:prstGeom prst="rect">
            <a:avLst/>
          </a:prstGeom>
          <a:noFill/>
        </p:spPr>
        <p:txBody>
          <a:bodyPr wrap="square" rtlCol="0">
            <a:spAutoFit/>
          </a:bodyPr>
          <a:lstStyle/>
          <a:p>
            <a:r>
              <a:rPr lang="sv-FI" sz="1100" b="1"/>
              <a:t>Varför frågeställningen är relevant</a:t>
            </a:r>
          </a:p>
        </p:txBody>
      </p:sp>
      <p:sp>
        <p:nvSpPr>
          <p:cNvPr id="14" name="TextBox 13">
            <a:extLst>
              <a:ext uri="{FF2B5EF4-FFF2-40B4-BE49-F238E27FC236}">
                <a16:creationId xmlns:a16="http://schemas.microsoft.com/office/drawing/2014/main" id="{7AD086AA-401B-2F40-7A99-0DBF019AC6BD}"/>
              </a:ext>
            </a:extLst>
          </p:cNvPr>
          <p:cNvSpPr txBox="1"/>
          <p:nvPr/>
        </p:nvSpPr>
        <p:spPr>
          <a:xfrm>
            <a:off x="6865835" y="1550151"/>
            <a:ext cx="4052281" cy="261610"/>
          </a:xfrm>
          <a:prstGeom prst="rect">
            <a:avLst/>
          </a:prstGeom>
          <a:noFill/>
        </p:spPr>
        <p:txBody>
          <a:bodyPr wrap="square" rtlCol="0">
            <a:spAutoFit/>
          </a:bodyPr>
          <a:lstStyle/>
          <a:p>
            <a:r>
              <a:rPr lang="sv-FI" sz="1100" b="1"/>
              <a:t>Förslag på analyser för att besvara frågeställningen</a:t>
            </a:r>
          </a:p>
        </p:txBody>
      </p:sp>
      <p:sp>
        <p:nvSpPr>
          <p:cNvPr id="8" name="Title 2">
            <a:extLst>
              <a:ext uri="{FF2B5EF4-FFF2-40B4-BE49-F238E27FC236}">
                <a16:creationId xmlns:a16="http://schemas.microsoft.com/office/drawing/2014/main" id="{A4FEB78E-64A5-D4EA-5628-398B25B60C99}"/>
              </a:ext>
            </a:extLst>
          </p:cNvPr>
          <p:cNvSpPr>
            <a:spLocks noGrp="1"/>
          </p:cNvSpPr>
          <p:nvPr>
            <p:ph type="title"/>
          </p:nvPr>
        </p:nvSpPr>
        <p:spPr>
          <a:xfrm>
            <a:off x="671759" y="361432"/>
            <a:ext cx="11702283" cy="695019"/>
          </a:xfrm>
        </p:spPr>
        <p:txBody>
          <a:bodyPr/>
          <a:lstStyle/>
          <a:p>
            <a:r>
              <a:rPr lang="sv-FI" sz="2800" b="1" dirty="0">
                <a:solidFill>
                  <a:schemeClr val="tx1"/>
                </a:solidFill>
              </a:rPr>
              <a:t>Säkerställa kontroll, uppsiktsplikt och rapportering</a:t>
            </a:r>
          </a:p>
        </p:txBody>
      </p:sp>
      <p:sp>
        <p:nvSpPr>
          <p:cNvPr id="27" name="TextBox 26">
            <a:extLst>
              <a:ext uri="{FF2B5EF4-FFF2-40B4-BE49-F238E27FC236}">
                <a16:creationId xmlns:a16="http://schemas.microsoft.com/office/drawing/2014/main" id="{0B0396FB-16C4-A523-07CD-C133B7B77374}"/>
              </a:ext>
            </a:extLst>
          </p:cNvPr>
          <p:cNvSpPr txBox="1"/>
          <p:nvPr/>
        </p:nvSpPr>
        <p:spPr>
          <a:xfrm>
            <a:off x="6865835" y="2215906"/>
            <a:ext cx="4452032" cy="1954381"/>
          </a:xfrm>
          <a:prstGeom prst="rect">
            <a:avLst/>
          </a:prstGeom>
          <a:noFill/>
        </p:spPr>
        <p:txBody>
          <a:bodyPr wrap="square" rtlCol="0">
            <a:spAutoFit/>
          </a:bodyPr>
          <a:lstStyle/>
          <a:p>
            <a:pPr marL="171450" indent="-171450">
              <a:buFont typeface="Wingdings" panose="05000000000000000000" pitchFamily="2" charset="2"/>
              <a:buChar char="q"/>
            </a:pPr>
            <a:r>
              <a:rPr lang="sv-SE" sz="1100"/>
              <a:t>Identifiera hur uppföljning av samtliga samverkansuppgifter ska ske. (1)</a:t>
            </a:r>
          </a:p>
          <a:p>
            <a:endParaRPr lang="sv-SE" sz="1100"/>
          </a:p>
          <a:p>
            <a:pPr marL="171450" indent="-171450">
              <a:buFont typeface="Wingdings" panose="05000000000000000000" pitchFamily="2" charset="2"/>
              <a:buChar char="q"/>
            </a:pPr>
            <a:r>
              <a:rPr lang="sv-SE" sz="1100"/>
              <a:t>Säkerställ att samtliga parter har möjlighet att följa upp uppgifterna – även om uppgifterna utförs av andra parter.</a:t>
            </a:r>
          </a:p>
          <a:p>
            <a:endParaRPr lang="sv-SE" sz="1100"/>
          </a:p>
          <a:p>
            <a:pPr marL="171450" indent="-171450">
              <a:buFont typeface="Wingdings" panose="05000000000000000000" pitchFamily="2" charset="2"/>
              <a:buChar char="q"/>
            </a:pPr>
            <a:r>
              <a:rPr lang="sv-SE" sz="1100"/>
              <a:t>Klargör styrelsens befogenheter och ansvar i avtalssamverkan. (2)</a:t>
            </a:r>
          </a:p>
          <a:p>
            <a:endParaRPr lang="sv-SE" sz="1100"/>
          </a:p>
          <a:p>
            <a:pPr marL="171450" indent="-171450">
              <a:buFont typeface="Wingdings" panose="05000000000000000000" pitchFamily="2" charset="2"/>
              <a:buChar char="q"/>
            </a:pPr>
            <a:r>
              <a:rPr lang="sv-SE" sz="1100"/>
              <a:t>Utveckla rutiner för att samla in och sammanställa information om avtalssamverkan för årlig rapportering till kommunstyrelsen. (3)</a:t>
            </a:r>
          </a:p>
        </p:txBody>
      </p:sp>
      <p:sp>
        <p:nvSpPr>
          <p:cNvPr id="29" name="TextBox 28">
            <a:extLst>
              <a:ext uri="{FF2B5EF4-FFF2-40B4-BE49-F238E27FC236}">
                <a16:creationId xmlns:a16="http://schemas.microsoft.com/office/drawing/2014/main" id="{3A9F38EC-2DB4-21E3-1B77-D6F07A34A7A1}"/>
              </a:ext>
            </a:extLst>
          </p:cNvPr>
          <p:cNvSpPr txBox="1"/>
          <p:nvPr/>
        </p:nvSpPr>
        <p:spPr>
          <a:xfrm>
            <a:off x="2636076" y="2215906"/>
            <a:ext cx="4028685" cy="1954381"/>
          </a:xfrm>
          <a:prstGeom prst="rect">
            <a:avLst/>
          </a:prstGeom>
          <a:noFill/>
        </p:spPr>
        <p:txBody>
          <a:bodyPr wrap="square" rtlCol="0">
            <a:spAutoFit/>
          </a:bodyPr>
          <a:lstStyle/>
          <a:p>
            <a:r>
              <a:rPr lang="sv-SE" sz="1100"/>
              <a:t>Även om en annan kommun tar på sig att utföra en uppgift genom avtalssamverkan ligger ansvaret för att följa upp att uppgiften utförs korrekt fortfarande hos kommunen som har det ursprungliga ansvaret för uppgiften. Säkerställ därför att alla parter kan följa upp de uppgifter de ansvarar för, även om en annan part utför uppgifterna. Funktioner från kommunstyrelsen bör finnas för att säkerställa efterlevnaden av samverkansavtalen, inklusive delegeringsregler och rapportering från den som utför uppgifterna. Regelbunden rapportering till kommunfullmäktige är viktig för att ge korrekt information och uppfylla formella krav inom avtalssamverkan.</a:t>
            </a:r>
            <a:endParaRPr lang="sv-FI" sz="1100"/>
          </a:p>
        </p:txBody>
      </p:sp>
      <p:sp>
        <p:nvSpPr>
          <p:cNvPr id="19" name="TextBox 18">
            <a:extLst>
              <a:ext uri="{FF2B5EF4-FFF2-40B4-BE49-F238E27FC236}">
                <a16:creationId xmlns:a16="http://schemas.microsoft.com/office/drawing/2014/main" id="{1357326D-15B8-8039-714F-B71BAF8678EA}"/>
              </a:ext>
            </a:extLst>
          </p:cNvPr>
          <p:cNvSpPr txBox="1"/>
          <p:nvPr/>
        </p:nvSpPr>
        <p:spPr>
          <a:xfrm>
            <a:off x="594596" y="5579810"/>
            <a:ext cx="8409641" cy="507831"/>
          </a:xfrm>
          <a:prstGeom prst="rect">
            <a:avLst/>
          </a:prstGeom>
          <a:noFill/>
        </p:spPr>
        <p:txBody>
          <a:bodyPr wrap="square" rtlCol="0">
            <a:spAutoFit/>
          </a:bodyPr>
          <a:lstStyle/>
          <a:p>
            <a:pPr marL="228600" indent="-228600">
              <a:buAutoNum type="arabicParenBoth"/>
            </a:pPr>
            <a:r>
              <a:rPr lang="sv-FI" sz="900" dirty="0"/>
              <a:t>Uppföljning av uppgifter för avtalssamverkan – se s. 22, </a:t>
            </a:r>
            <a:r>
              <a:rPr lang="sv-FI" sz="900" i="1" dirty="0"/>
              <a:t>Kommunal avtalssamverkan II – Socialtjänst, </a:t>
            </a:r>
            <a:r>
              <a:rPr lang="sv-FI" sz="900" dirty="0"/>
              <a:t>SKR, 2019. </a:t>
            </a:r>
          </a:p>
          <a:p>
            <a:pPr marL="228600" indent="-228600">
              <a:buAutoNum type="arabicParenBoth"/>
            </a:pPr>
            <a:r>
              <a:rPr lang="sv-FI" sz="900" dirty="0"/>
              <a:t>Kommunstyrelsens befogenheter och ansvar i avtalssamverkan – se s. 16 </a:t>
            </a:r>
            <a:r>
              <a:rPr lang="sv-FI" sz="900" i="1" dirty="0"/>
              <a:t>Kommunal avtalssamverkan II – Socialtjänst, </a:t>
            </a:r>
            <a:r>
              <a:rPr lang="sv-FI" sz="900" dirty="0"/>
              <a:t>SKR, 2019.</a:t>
            </a:r>
          </a:p>
          <a:p>
            <a:pPr marL="228600" indent="-228600">
              <a:buAutoNum type="arabicParenBoth"/>
            </a:pPr>
            <a:r>
              <a:rPr lang="sv-FI" sz="900" dirty="0"/>
              <a:t>Årlig rapportering till kommunfullmäktige – se s. 23, </a:t>
            </a:r>
            <a:r>
              <a:rPr lang="sv-FI" sz="900" i="1" dirty="0"/>
              <a:t>Kommunal avtalssamverkan II – Socialtjänst, </a:t>
            </a:r>
            <a:r>
              <a:rPr lang="sv-FI" sz="900" dirty="0"/>
              <a:t>SKR, 2019. </a:t>
            </a:r>
          </a:p>
        </p:txBody>
      </p:sp>
      <p:sp>
        <p:nvSpPr>
          <p:cNvPr id="3" name="Oval 2">
            <a:extLst>
              <a:ext uri="{FF2B5EF4-FFF2-40B4-BE49-F238E27FC236}">
                <a16:creationId xmlns:a16="http://schemas.microsoft.com/office/drawing/2014/main" id="{56A6C699-90E4-C772-AA0B-9137D4661C68}"/>
              </a:ext>
            </a:extLst>
          </p:cNvPr>
          <p:cNvSpPr/>
          <p:nvPr/>
        </p:nvSpPr>
        <p:spPr>
          <a:xfrm>
            <a:off x="126596" y="338383"/>
            <a:ext cx="468000" cy="4680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FI" sz="1600" b="1">
                <a:solidFill>
                  <a:schemeClr val="tx1"/>
                </a:solidFill>
              </a:rPr>
              <a:t>3:B</a:t>
            </a:r>
          </a:p>
        </p:txBody>
      </p:sp>
      <p:grpSp>
        <p:nvGrpSpPr>
          <p:cNvPr id="13" name="Group 12">
            <a:extLst>
              <a:ext uri="{FF2B5EF4-FFF2-40B4-BE49-F238E27FC236}">
                <a16:creationId xmlns:a16="http://schemas.microsoft.com/office/drawing/2014/main" id="{25F10B4E-58AC-9AE1-BD6C-830AACAD0E0F}"/>
              </a:ext>
            </a:extLst>
          </p:cNvPr>
          <p:cNvGrpSpPr/>
          <p:nvPr/>
        </p:nvGrpSpPr>
        <p:grpSpPr>
          <a:xfrm>
            <a:off x="286781" y="2097684"/>
            <a:ext cx="2289849" cy="2190825"/>
            <a:chOff x="334779" y="3325091"/>
            <a:chExt cx="2289849" cy="2190825"/>
          </a:xfrm>
        </p:grpSpPr>
        <p:sp>
          <p:nvSpPr>
            <p:cNvPr id="10" name="Oval 9">
              <a:extLst>
                <a:ext uri="{FF2B5EF4-FFF2-40B4-BE49-F238E27FC236}">
                  <a16:creationId xmlns:a16="http://schemas.microsoft.com/office/drawing/2014/main" id="{5568C5E0-BFA5-34F6-6AFD-B3CCAF48D06B}"/>
                </a:ext>
              </a:extLst>
            </p:cNvPr>
            <p:cNvSpPr/>
            <p:nvPr/>
          </p:nvSpPr>
          <p:spPr>
            <a:xfrm>
              <a:off x="334779" y="3325091"/>
              <a:ext cx="2289849" cy="2190825"/>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t" anchorCtr="0"/>
            <a:lstStyle/>
            <a:p>
              <a:pPr algn="ctr"/>
              <a:endParaRPr lang="en-AU" sz="1100">
                <a:solidFill>
                  <a:schemeClr val="tx1"/>
                </a:solidFill>
              </a:endParaRPr>
            </a:p>
          </p:txBody>
        </p:sp>
        <p:sp>
          <p:nvSpPr>
            <p:cNvPr id="25" name="TextBox 24">
              <a:extLst>
                <a:ext uri="{FF2B5EF4-FFF2-40B4-BE49-F238E27FC236}">
                  <a16:creationId xmlns:a16="http://schemas.microsoft.com/office/drawing/2014/main" id="{5EA3CB81-7642-C103-DD36-4852C3D0F8EC}"/>
                </a:ext>
              </a:extLst>
            </p:cNvPr>
            <p:cNvSpPr txBox="1"/>
            <p:nvPr/>
          </p:nvSpPr>
          <p:spPr>
            <a:xfrm>
              <a:off x="382778" y="3866505"/>
              <a:ext cx="2193851" cy="1107996"/>
            </a:xfrm>
            <a:prstGeom prst="rect">
              <a:avLst/>
            </a:prstGeom>
            <a:noFill/>
          </p:spPr>
          <p:txBody>
            <a:bodyPr wrap="square" rtlCol="0">
              <a:spAutoFit/>
            </a:bodyPr>
            <a:lstStyle/>
            <a:p>
              <a:pPr algn="ctr"/>
              <a:r>
                <a:rPr lang="sv-SE" sz="1100" b="1" i="1">
                  <a:solidFill>
                    <a:schemeClr val="accent3">
                      <a:lumMod val="50000"/>
                    </a:schemeClr>
                  </a:solidFill>
                </a:rPr>
                <a:t>Kan alla parter följa upp att uppgifter de ansvarar för utförs korrekt, samt att återrapportering och kommunstyrelsens funktion utövas på rätt sätt?</a:t>
              </a:r>
            </a:p>
          </p:txBody>
        </p:sp>
      </p:grpSp>
    </p:spTree>
    <p:extLst>
      <p:ext uri="{BB962C8B-B14F-4D97-AF65-F5344CB8AC3E}">
        <p14:creationId xmlns:p14="http://schemas.microsoft.com/office/powerpoint/2010/main" val="158048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0452DEA-FADE-3106-487C-CEF1853B1FFE}"/>
              </a:ext>
            </a:extLst>
          </p:cNvPr>
          <p:cNvSpPr/>
          <p:nvPr/>
        </p:nvSpPr>
        <p:spPr>
          <a:xfrm>
            <a:off x="1431706" y="1906557"/>
            <a:ext cx="10257988" cy="2515701"/>
          </a:xfrm>
          <a:prstGeom prst="rect">
            <a:avLst/>
          </a:prstGeom>
          <a:solidFill>
            <a:schemeClr val="accent1">
              <a:lumMod val="20000"/>
              <a:lumOff val="80000"/>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sz="1100"/>
          </a:p>
        </p:txBody>
      </p:sp>
      <p:cxnSp>
        <p:nvCxnSpPr>
          <p:cNvPr id="31" name="Straight Connector 30">
            <a:extLst>
              <a:ext uri="{FF2B5EF4-FFF2-40B4-BE49-F238E27FC236}">
                <a16:creationId xmlns:a16="http://schemas.microsoft.com/office/drawing/2014/main" id="{8BC8BFE9-46A0-6E3B-272D-BD9DCE391CF4}"/>
              </a:ext>
            </a:extLst>
          </p:cNvPr>
          <p:cNvCxnSpPr>
            <a:cxnSpLocks/>
          </p:cNvCxnSpPr>
          <p:nvPr/>
        </p:nvCxnSpPr>
        <p:spPr>
          <a:xfrm>
            <a:off x="6779312" y="1884223"/>
            <a:ext cx="0" cy="2538035"/>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D71AA31-0958-D750-3C5A-BF27126EBE2F}"/>
              </a:ext>
            </a:extLst>
          </p:cNvPr>
          <p:cNvSpPr txBox="1"/>
          <p:nvPr/>
        </p:nvSpPr>
        <p:spPr>
          <a:xfrm>
            <a:off x="873604" y="1563379"/>
            <a:ext cx="1280160" cy="261610"/>
          </a:xfrm>
          <a:prstGeom prst="rect">
            <a:avLst/>
          </a:prstGeom>
          <a:noFill/>
        </p:spPr>
        <p:txBody>
          <a:bodyPr wrap="square" rtlCol="0">
            <a:spAutoFit/>
          </a:bodyPr>
          <a:lstStyle/>
          <a:p>
            <a:r>
              <a:rPr lang="sv-FI" sz="1100" b="1"/>
              <a:t>Frågeställning</a:t>
            </a:r>
          </a:p>
        </p:txBody>
      </p:sp>
      <p:sp>
        <p:nvSpPr>
          <p:cNvPr id="33" name="TextBox 32">
            <a:extLst>
              <a:ext uri="{FF2B5EF4-FFF2-40B4-BE49-F238E27FC236}">
                <a16:creationId xmlns:a16="http://schemas.microsoft.com/office/drawing/2014/main" id="{109EB8AC-B20C-FAB1-7EBB-C264E72C9113}"/>
              </a:ext>
            </a:extLst>
          </p:cNvPr>
          <p:cNvSpPr txBox="1"/>
          <p:nvPr/>
        </p:nvSpPr>
        <p:spPr>
          <a:xfrm>
            <a:off x="2745163" y="1550152"/>
            <a:ext cx="2965100" cy="261610"/>
          </a:xfrm>
          <a:prstGeom prst="rect">
            <a:avLst/>
          </a:prstGeom>
          <a:noFill/>
        </p:spPr>
        <p:txBody>
          <a:bodyPr wrap="square" rtlCol="0">
            <a:spAutoFit/>
          </a:bodyPr>
          <a:lstStyle/>
          <a:p>
            <a:r>
              <a:rPr lang="sv-FI" sz="1100" b="1"/>
              <a:t>Varför frågeställningen är relevant</a:t>
            </a:r>
          </a:p>
        </p:txBody>
      </p:sp>
      <p:sp>
        <p:nvSpPr>
          <p:cNvPr id="34" name="TextBox 33">
            <a:extLst>
              <a:ext uri="{FF2B5EF4-FFF2-40B4-BE49-F238E27FC236}">
                <a16:creationId xmlns:a16="http://schemas.microsoft.com/office/drawing/2014/main" id="{028B4F8A-C7B5-7771-7377-BF2EFEBDC598}"/>
              </a:ext>
            </a:extLst>
          </p:cNvPr>
          <p:cNvSpPr txBox="1"/>
          <p:nvPr/>
        </p:nvSpPr>
        <p:spPr>
          <a:xfrm>
            <a:off x="6866393" y="1550151"/>
            <a:ext cx="3982814" cy="261610"/>
          </a:xfrm>
          <a:prstGeom prst="rect">
            <a:avLst/>
          </a:prstGeom>
          <a:noFill/>
        </p:spPr>
        <p:txBody>
          <a:bodyPr wrap="square" rtlCol="0">
            <a:spAutoFit/>
          </a:bodyPr>
          <a:lstStyle/>
          <a:p>
            <a:r>
              <a:rPr lang="sv-FI" sz="1100" b="1"/>
              <a:t>Förslag på analyser för att besvara frågeställningen</a:t>
            </a:r>
          </a:p>
        </p:txBody>
      </p:sp>
      <p:sp>
        <p:nvSpPr>
          <p:cNvPr id="8" name="Title 2">
            <a:extLst>
              <a:ext uri="{FF2B5EF4-FFF2-40B4-BE49-F238E27FC236}">
                <a16:creationId xmlns:a16="http://schemas.microsoft.com/office/drawing/2014/main" id="{A4FEB78E-64A5-D4EA-5628-398B25B60C99}"/>
              </a:ext>
            </a:extLst>
          </p:cNvPr>
          <p:cNvSpPr>
            <a:spLocks noGrp="1"/>
          </p:cNvSpPr>
          <p:nvPr>
            <p:ph type="title"/>
          </p:nvPr>
        </p:nvSpPr>
        <p:spPr>
          <a:xfrm>
            <a:off x="672995" y="366736"/>
            <a:ext cx="9609825" cy="539783"/>
          </a:xfrm>
        </p:spPr>
        <p:txBody>
          <a:bodyPr/>
          <a:lstStyle/>
          <a:p>
            <a:r>
              <a:rPr lang="sv-FI" sz="2800" b="1">
                <a:solidFill>
                  <a:schemeClr val="tx1"/>
                </a:solidFill>
              </a:rPr>
              <a:t>Förankra inom de egna organisationerna</a:t>
            </a:r>
          </a:p>
        </p:txBody>
      </p:sp>
      <p:cxnSp>
        <p:nvCxnSpPr>
          <p:cNvPr id="18" name="Straight Connector 17">
            <a:extLst>
              <a:ext uri="{FF2B5EF4-FFF2-40B4-BE49-F238E27FC236}">
                <a16:creationId xmlns:a16="http://schemas.microsoft.com/office/drawing/2014/main" id="{1D74425F-27A0-2350-0766-FFF2360F114E}"/>
              </a:ext>
            </a:extLst>
          </p:cNvPr>
          <p:cNvCxnSpPr>
            <a:cxnSpLocks/>
          </p:cNvCxnSpPr>
          <p:nvPr/>
        </p:nvCxnSpPr>
        <p:spPr>
          <a:xfrm>
            <a:off x="6883522" y="2125662"/>
            <a:ext cx="0" cy="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58493F3-2B99-F318-0AD7-17E69CA4E036}"/>
              </a:ext>
            </a:extLst>
          </p:cNvPr>
          <p:cNvSpPr txBox="1"/>
          <p:nvPr/>
        </p:nvSpPr>
        <p:spPr>
          <a:xfrm>
            <a:off x="2745162" y="2525771"/>
            <a:ext cx="3947070" cy="1277273"/>
          </a:xfrm>
          <a:prstGeom prst="rect">
            <a:avLst/>
          </a:prstGeom>
          <a:noFill/>
        </p:spPr>
        <p:txBody>
          <a:bodyPr wrap="square" rtlCol="0">
            <a:spAutoFit/>
          </a:bodyPr>
          <a:lstStyle/>
          <a:p>
            <a:r>
              <a:rPr lang="sv-SE" sz="1100"/>
              <a:t>För att lyckas med avtalssamverkan krävs förankring hos kommunens högsta beslutande organ, som kommunfullmäktige eller kommunstyrelse. Det säkerställer politiskt stöd och godkännande av resurs- och ansvarsfördelningar. Det är upp till varje enskild part att besluta vem som fattar beslut att införa avtalssamverkan – för att läsa mer om beslutfattandet, se (1). </a:t>
            </a:r>
            <a:endParaRPr lang="sv-FI" sz="1100"/>
          </a:p>
        </p:txBody>
      </p:sp>
      <p:sp>
        <p:nvSpPr>
          <p:cNvPr id="27" name="TextBox 26">
            <a:extLst>
              <a:ext uri="{FF2B5EF4-FFF2-40B4-BE49-F238E27FC236}">
                <a16:creationId xmlns:a16="http://schemas.microsoft.com/office/drawing/2014/main" id="{0B0396FB-16C4-A523-07CD-C133B7B77374}"/>
              </a:ext>
            </a:extLst>
          </p:cNvPr>
          <p:cNvSpPr txBox="1"/>
          <p:nvPr/>
        </p:nvSpPr>
        <p:spPr>
          <a:xfrm>
            <a:off x="6866393" y="2017940"/>
            <a:ext cx="4358097" cy="2292935"/>
          </a:xfrm>
          <a:prstGeom prst="rect">
            <a:avLst/>
          </a:prstGeom>
          <a:noFill/>
        </p:spPr>
        <p:txBody>
          <a:bodyPr wrap="square" rtlCol="0">
            <a:spAutoFit/>
          </a:bodyPr>
          <a:lstStyle/>
          <a:p>
            <a:pPr marL="171450" indent="-171450">
              <a:buFont typeface="Wingdings" panose="05000000000000000000" pitchFamily="2" charset="2"/>
              <a:buChar char="q"/>
            </a:pPr>
            <a:r>
              <a:rPr lang="sv-SE" sz="1100"/>
              <a:t>Ta fram en tydlig och konkret beskrivning av avtalssamverkans syfte, mål och omfattning.</a:t>
            </a:r>
          </a:p>
          <a:p>
            <a:endParaRPr lang="sv-SE" sz="1100"/>
          </a:p>
          <a:p>
            <a:pPr marL="171450" indent="-171450">
              <a:buFont typeface="Wingdings" panose="05000000000000000000" pitchFamily="2" charset="2"/>
              <a:buChar char="q"/>
            </a:pPr>
            <a:r>
              <a:rPr lang="sv-SE" sz="1100"/>
              <a:t>Presentera förslaget om avtalssamverkan för politiskt övervägande. (1)</a:t>
            </a:r>
          </a:p>
          <a:p>
            <a:pPr marL="628650" lvl="1" indent="-171450">
              <a:buFont typeface="Wingdings" panose="05000000000000000000" pitchFamily="2" charset="2"/>
              <a:buChar char="q"/>
            </a:pPr>
            <a:r>
              <a:rPr lang="sv-SE" sz="1100"/>
              <a:t>För avtalssamverkan i mindre skala kan nämnderna lämpligtvis fatta beslut kring avtalssamverkan utifrån riktlinjer från fullmäktige. </a:t>
            </a:r>
          </a:p>
          <a:p>
            <a:pPr marL="628650" lvl="1" indent="-171450">
              <a:buFont typeface="Wingdings" panose="05000000000000000000" pitchFamily="2" charset="2"/>
              <a:buChar char="q"/>
            </a:pPr>
            <a:r>
              <a:rPr lang="sv-SE" sz="1100"/>
              <a:t>För avtalssamverkan i större skala kan frågan förslagsvis behandlas i särskilda beslut.</a:t>
            </a:r>
          </a:p>
          <a:p>
            <a:pPr lvl="1"/>
            <a:endParaRPr lang="sv-SE" sz="1100"/>
          </a:p>
          <a:p>
            <a:pPr marL="171450" indent="-171450">
              <a:buFont typeface="Wingdings" panose="05000000000000000000" pitchFamily="2" charset="2"/>
              <a:buChar char="q"/>
            </a:pPr>
            <a:r>
              <a:rPr lang="sv-SE" sz="1100"/>
              <a:t>Dokumentera beslutet och säkerställ att det finns tillgängligt för samtliga berörda parter. (2)</a:t>
            </a:r>
          </a:p>
        </p:txBody>
      </p:sp>
      <p:sp>
        <p:nvSpPr>
          <p:cNvPr id="14" name="TextBox 13">
            <a:extLst>
              <a:ext uri="{FF2B5EF4-FFF2-40B4-BE49-F238E27FC236}">
                <a16:creationId xmlns:a16="http://schemas.microsoft.com/office/drawing/2014/main" id="{9DC05BC0-80DE-AE56-D659-83E0095866E6}"/>
              </a:ext>
            </a:extLst>
          </p:cNvPr>
          <p:cNvSpPr txBox="1"/>
          <p:nvPr/>
        </p:nvSpPr>
        <p:spPr>
          <a:xfrm>
            <a:off x="594596" y="5730793"/>
            <a:ext cx="6920475" cy="369332"/>
          </a:xfrm>
          <a:prstGeom prst="rect">
            <a:avLst/>
          </a:prstGeom>
          <a:noFill/>
        </p:spPr>
        <p:txBody>
          <a:bodyPr wrap="square" rtlCol="0">
            <a:spAutoFit/>
          </a:bodyPr>
          <a:lstStyle/>
          <a:p>
            <a:pPr marL="228600" indent="-228600">
              <a:buFontTx/>
              <a:buAutoNum type="arabicParenBoth"/>
            </a:pPr>
            <a:r>
              <a:rPr lang="sv-FI" sz="900" dirty="0"/>
              <a:t>Redovisning av avtalssamverkan – se s. 22, </a:t>
            </a:r>
            <a:r>
              <a:rPr lang="sv-FI" sz="900" i="1" dirty="0"/>
              <a:t>Kommunal avtalssamverkan II – Socialtjänst, </a:t>
            </a:r>
            <a:r>
              <a:rPr lang="sv-FI" sz="900" dirty="0"/>
              <a:t>SKR, 2019.</a:t>
            </a:r>
          </a:p>
          <a:p>
            <a:pPr marL="228600" indent="-228600">
              <a:buFontTx/>
              <a:buAutoNum type="arabicParenBoth"/>
            </a:pPr>
            <a:r>
              <a:rPr lang="sv-FI" sz="900" dirty="0"/>
              <a:t>Dokumentation kring avtalssamverkan – se s. 17, </a:t>
            </a:r>
            <a:r>
              <a:rPr lang="sv-FI" sz="900" i="1" dirty="0"/>
              <a:t>Kommunal avtalssamverkan II – Socialtjänst, </a:t>
            </a:r>
            <a:r>
              <a:rPr lang="sv-FI" sz="900" dirty="0"/>
              <a:t>SKR, 2019. </a:t>
            </a:r>
          </a:p>
        </p:txBody>
      </p:sp>
      <p:sp>
        <p:nvSpPr>
          <p:cNvPr id="4" name="Oval 3">
            <a:extLst>
              <a:ext uri="{FF2B5EF4-FFF2-40B4-BE49-F238E27FC236}">
                <a16:creationId xmlns:a16="http://schemas.microsoft.com/office/drawing/2014/main" id="{C7B60876-C9D3-FF5F-21C5-4DBF7BA15471}"/>
              </a:ext>
            </a:extLst>
          </p:cNvPr>
          <p:cNvSpPr/>
          <p:nvPr/>
        </p:nvSpPr>
        <p:spPr>
          <a:xfrm>
            <a:off x="126596" y="338383"/>
            <a:ext cx="468000" cy="4680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FI" sz="1600" b="1">
                <a:solidFill>
                  <a:schemeClr val="tx1"/>
                </a:solidFill>
              </a:rPr>
              <a:t>3:C</a:t>
            </a:r>
          </a:p>
        </p:txBody>
      </p:sp>
      <p:sp>
        <p:nvSpPr>
          <p:cNvPr id="6" name="Oval 5">
            <a:extLst>
              <a:ext uri="{FF2B5EF4-FFF2-40B4-BE49-F238E27FC236}">
                <a16:creationId xmlns:a16="http://schemas.microsoft.com/office/drawing/2014/main" id="{390336E1-29FA-0A49-06E5-E7A02B796A20}"/>
              </a:ext>
            </a:extLst>
          </p:cNvPr>
          <p:cNvSpPr/>
          <p:nvPr/>
        </p:nvSpPr>
        <p:spPr>
          <a:xfrm>
            <a:off x="334779" y="2114918"/>
            <a:ext cx="2193853" cy="2098980"/>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t" anchorCtr="0"/>
          <a:lstStyle/>
          <a:p>
            <a:pPr algn="ctr"/>
            <a:endParaRPr lang="en-AU" sz="1100">
              <a:solidFill>
                <a:schemeClr val="tx1"/>
              </a:solidFill>
            </a:endParaRPr>
          </a:p>
        </p:txBody>
      </p:sp>
      <p:sp>
        <p:nvSpPr>
          <p:cNvPr id="25" name="TextBox 24">
            <a:extLst>
              <a:ext uri="{FF2B5EF4-FFF2-40B4-BE49-F238E27FC236}">
                <a16:creationId xmlns:a16="http://schemas.microsoft.com/office/drawing/2014/main" id="{5EA3CB81-7642-C103-DD36-4852C3D0F8EC}"/>
              </a:ext>
            </a:extLst>
          </p:cNvPr>
          <p:cNvSpPr txBox="1"/>
          <p:nvPr/>
        </p:nvSpPr>
        <p:spPr>
          <a:xfrm>
            <a:off x="421857" y="2610410"/>
            <a:ext cx="2019697" cy="1107996"/>
          </a:xfrm>
          <a:prstGeom prst="rect">
            <a:avLst/>
          </a:prstGeom>
          <a:noFill/>
        </p:spPr>
        <p:txBody>
          <a:bodyPr wrap="square" rtlCol="0">
            <a:spAutoFit/>
          </a:bodyPr>
          <a:lstStyle/>
          <a:p>
            <a:pPr algn="ctr"/>
            <a:r>
              <a:rPr lang="sv-SE" sz="1100" b="1" i="1">
                <a:solidFill>
                  <a:schemeClr val="accent3">
                    <a:lumMod val="50000"/>
                  </a:schemeClr>
                </a:solidFill>
              </a:rPr>
              <a:t>Hur kan kommunen säkerställa att avtalssamverkan är förankrad hos kommunfullmäktige eller kommunstyrelse?</a:t>
            </a:r>
            <a:endParaRPr lang="sv-FI" sz="1100" b="1" i="1">
              <a:solidFill>
                <a:schemeClr val="accent3">
                  <a:lumMod val="50000"/>
                </a:schemeClr>
              </a:solidFill>
            </a:endParaRPr>
          </a:p>
        </p:txBody>
      </p:sp>
    </p:spTree>
    <p:extLst>
      <p:ext uri="{BB962C8B-B14F-4D97-AF65-F5344CB8AC3E}">
        <p14:creationId xmlns:p14="http://schemas.microsoft.com/office/powerpoint/2010/main" val="3535693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F3A2E9-7C5E-47D3-58D5-E4532186E684}"/>
              </a:ext>
            </a:extLst>
          </p:cNvPr>
          <p:cNvSpPr/>
          <p:nvPr/>
        </p:nvSpPr>
        <p:spPr>
          <a:xfrm>
            <a:off x="1399885" y="1563379"/>
            <a:ext cx="10257988" cy="3903116"/>
          </a:xfrm>
          <a:prstGeom prst="rect">
            <a:avLst/>
          </a:prstGeom>
          <a:solidFill>
            <a:schemeClr val="accent1">
              <a:lumMod val="20000"/>
              <a:lumOff val="80000"/>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cxnSp>
        <p:nvCxnSpPr>
          <p:cNvPr id="9" name="Straight Connector 8">
            <a:extLst>
              <a:ext uri="{FF2B5EF4-FFF2-40B4-BE49-F238E27FC236}">
                <a16:creationId xmlns:a16="http://schemas.microsoft.com/office/drawing/2014/main" id="{E8385668-5FF0-B780-703B-4DA51C722E99}"/>
              </a:ext>
            </a:extLst>
          </p:cNvPr>
          <p:cNvCxnSpPr>
            <a:cxnSpLocks/>
          </p:cNvCxnSpPr>
          <p:nvPr/>
        </p:nvCxnSpPr>
        <p:spPr>
          <a:xfrm>
            <a:off x="6779312" y="1563379"/>
            <a:ext cx="0" cy="3903116"/>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3A551FC-B21A-34F6-5B1A-AFC414C46B20}"/>
              </a:ext>
            </a:extLst>
          </p:cNvPr>
          <p:cNvSpPr txBox="1"/>
          <p:nvPr/>
        </p:nvSpPr>
        <p:spPr>
          <a:xfrm>
            <a:off x="798261" y="1293823"/>
            <a:ext cx="1280160" cy="261610"/>
          </a:xfrm>
          <a:prstGeom prst="rect">
            <a:avLst/>
          </a:prstGeom>
          <a:noFill/>
        </p:spPr>
        <p:txBody>
          <a:bodyPr wrap="square" rtlCol="0">
            <a:spAutoFit/>
          </a:bodyPr>
          <a:lstStyle/>
          <a:p>
            <a:r>
              <a:rPr lang="sv-FI" sz="1100" b="1"/>
              <a:t>Frågeställning</a:t>
            </a:r>
          </a:p>
        </p:txBody>
      </p:sp>
      <p:sp>
        <p:nvSpPr>
          <p:cNvPr id="14" name="TextBox 13">
            <a:extLst>
              <a:ext uri="{FF2B5EF4-FFF2-40B4-BE49-F238E27FC236}">
                <a16:creationId xmlns:a16="http://schemas.microsoft.com/office/drawing/2014/main" id="{76F1C7EC-26A0-7655-5A24-2A13966C9DBD}"/>
              </a:ext>
            </a:extLst>
          </p:cNvPr>
          <p:cNvSpPr txBox="1"/>
          <p:nvPr/>
        </p:nvSpPr>
        <p:spPr>
          <a:xfrm>
            <a:off x="2747721" y="1273066"/>
            <a:ext cx="2614985" cy="261610"/>
          </a:xfrm>
          <a:prstGeom prst="rect">
            <a:avLst/>
          </a:prstGeom>
          <a:noFill/>
        </p:spPr>
        <p:txBody>
          <a:bodyPr wrap="square" rtlCol="0">
            <a:spAutoFit/>
          </a:bodyPr>
          <a:lstStyle/>
          <a:p>
            <a:r>
              <a:rPr lang="sv-FI" sz="1100" b="1"/>
              <a:t>Varför frågeställningen är relevant</a:t>
            </a:r>
          </a:p>
        </p:txBody>
      </p:sp>
      <p:sp>
        <p:nvSpPr>
          <p:cNvPr id="15" name="TextBox 14">
            <a:extLst>
              <a:ext uri="{FF2B5EF4-FFF2-40B4-BE49-F238E27FC236}">
                <a16:creationId xmlns:a16="http://schemas.microsoft.com/office/drawing/2014/main" id="{6B6D5FDE-6422-429B-6F71-52CCC2423625}"/>
              </a:ext>
            </a:extLst>
          </p:cNvPr>
          <p:cNvSpPr txBox="1"/>
          <p:nvPr/>
        </p:nvSpPr>
        <p:spPr>
          <a:xfrm>
            <a:off x="6889993" y="1273065"/>
            <a:ext cx="3614288" cy="261610"/>
          </a:xfrm>
          <a:prstGeom prst="rect">
            <a:avLst/>
          </a:prstGeom>
          <a:noFill/>
        </p:spPr>
        <p:txBody>
          <a:bodyPr wrap="square" rtlCol="0">
            <a:spAutoFit/>
          </a:bodyPr>
          <a:lstStyle/>
          <a:p>
            <a:r>
              <a:rPr lang="sv-FI" sz="1100" b="1"/>
              <a:t>Förslag på analyser för att besvara frågeställningen</a:t>
            </a:r>
          </a:p>
        </p:txBody>
      </p:sp>
      <p:sp>
        <p:nvSpPr>
          <p:cNvPr id="8" name="Title 2">
            <a:extLst>
              <a:ext uri="{FF2B5EF4-FFF2-40B4-BE49-F238E27FC236}">
                <a16:creationId xmlns:a16="http://schemas.microsoft.com/office/drawing/2014/main" id="{A4FEB78E-64A5-D4EA-5628-398B25B60C99}"/>
              </a:ext>
            </a:extLst>
          </p:cNvPr>
          <p:cNvSpPr>
            <a:spLocks noGrp="1"/>
          </p:cNvSpPr>
          <p:nvPr>
            <p:ph type="title"/>
          </p:nvPr>
        </p:nvSpPr>
        <p:spPr>
          <a:xfrm>
            <a:off x="702682" y="338383"/>
            <a:ext cx="9609825" cy="542868"/>
          </a:xfrm>
        </p:spPr>
        <p:txBody>
          <a:bodyPr/>
          <a:lstStyle/>
          <a:p>
            <a:r>
              <a:rPr lang="sv-FI" sz="2800" b="1" dirty="0">
                <a:solidFill>
                  <a:schemeClr val="tx1"/>
                </a:solidFill>
              </a:rPr>
              <a:t>Upprätta avtal</a:t>
            </a:r>
          </a:p>
        </p:txBody>
      </p:sp>
      <p:sp>
        <p:nvSpPr>
          <p:cNvPr id="26" name="TextBox 25">
            <a:extLst>
              <a:ext uri="{FF2B5EF4-FFF2-40B4-BE49-F238E27FC236}">
                <a16:creationId xmlns:a16="http://schemas.microsoft.com/office/drawing/2014/main" id="{C58493F3-2B99-F318-0AD7-17E69CA4E036}"/>
              </a:ext>
            </a:extLst>
          </p:cNvPr>
          <p:cNvSpPr txBox="1"/>
          <p:nvPr/>
        </p:nvSpPr>
        <p:spPr>
          <a:xfrm>
            <a:off x="2747721" y="2707024"/>
            <a:ext cx="3645252" cy="1615827"/>
          </a:xfrm>
          <a:prstGeom prst="rect">
            <a:avLst/>
          </a:prstGeom>
          <a:noFill/>
        </p:spPr>
        <p:txBody>
          <a:bodyPr wrap="square" rtlCol="0">
            <a:spAutoFit/>
          </a:bodyPr>
          <a:lstStyle/>
          <a:p>
            <a:r>
              <a:rPr lang="sv-SE" sz="1100" dirty="0"/>
              <a:t>Ett korrekt avtal för avtalssamverkan är viktigt för att skapa en tydlig och strukturerad grund, säkerställa juridisk och ekonomisk säkerhet samt garantera kvalitet och kontinuitet i samarbetet. Det bidrar även till öppenhet och insyn, vilket skapar förtroende hos invånare, medarbetare och andra intressenter. Ta in juridisk hjälp för att säkerställa att utformning av avtalet sker korrekt. I listan till höger redovisas övergripande punkter som </a:t>
            </a:r>
            <a:r>
              <a:rPr lang="sv-SE" sz="1100" u="sng" dirty="0"/>
              <a:t>måste</a:t>
            </a:r>
            <a:r>
              <a:rPr lang="sv-SE" sz="1100" dirty="0"/>
              <a:t> finnas med i avtalet. </a:t>
            </a:r>
            <a:endParaRPr lang="sv-FI" sz="1100" dirty="0"/>
          </a:p>
        </p:txBody>
      </p:sp>
      <p:sp>
        <p:nvSpPr>
          <p:cNvPr id="27" name="TextBox 26">
            <a:extLst>
              <a:ext uri="{FF2B5EF4-FFF2-40B4-BE49-F238E27FC236}">
                <a16:creationId xmlns:a16="http://schemas.microsoft.com/office/drawing/2014/main" id="{0B0396FB-16C4-A523-07CD-C133B7B77374}"/>
              </a:ext>
            </a:extLst>
          </p:cNvPr>
          <p:cNvSpPr txBox="1"/>
          <p:nvPr/>
        </p:nvSpPr>
        <p:spPr>
          <a:xfrm>
            <a:off x="6889993" y="1691361"/>
            <a:ext cx="4670801" cy="3647152"/>
          </a:xfrm>
          <a:prstGeom prst="rect">
            <a:avLst/>
          </a:prstGeom>
          <a:noFill/>
        </p:spPr>
        <p:txBody>
          <a:bodyPr wrap="square" rtlCol="0">
            <a:spAutoFit/>
          </a:bodyPr>
          <a:lstStyle/>
          <a:p>
            <a:r>
              <a:rPr lang="sv-SE" sz="1100"/>
              <a:t>En överenskommelse om avtalssamverkan bör anpassas efter samverkans syfte och omfattning, men vissa grundläggande punkter bör alltid inkluderas (1):</a:t>
            </a:r>
          </a:p>
          <a:p>
            <a:pPr marL="171450" indent="-171450">
              <a:buFont typeface="Wingdings" panose="05000000000000000000" pitchFamily="2" charset="2"/>
              <a:buChar char="q"/>
            </a:pPr>
            <a:endParaRPr lang="sv-SE" sz="1100"/>
          </a:p>
          <a:p>
            <a:pPr marL="171450" indent="-171450">
              <a:buFont typeface="Wingdings" panose="05000000000000000000" pitchFamily="2" charset="2"/>
              <a:buChar char="q"/>
            </a:pPr>
            <a:r>
              <a:rPr lang="sv-SE" sz="1100"/>
              <a:t>Parterna i avtalet.</a:t>
            </a:r>
          </a:p>
          <a:p>
            <a:pPr marL="171450" indent="-171450">
              <a:buFont typeface="Wingdings" panose="05000000000000000000" pitchFamily="2" charset="2"/>
              <a:buChar char="q"/>
            </a:pPr>
            <a:r>
              <a:rPr lang="sv-SE" sz="1100"/>
              <a:t>Uppgifter som uppdragstagaren ska utföra.</a:t>
            </a:r>
          </a:p>
          <a:p>
            <a:pPr marL="171450" indent="-171450">
              <a:buFont typeface="Wingdings" panose="05000000000000000000" pitchFamily="2" charset="2"/>
              <a:buChar char="q"/>
            </a:pPr>
            <a:r>
              <a:rPr lang="sv-SE" sz="1100"/>
              <a:t>Omfattning av eventuell extern delegering av beslutanderätt.</a:t>
            </a:r>
          </a:p>
          <a:p>
            <a:pPr marL="171450" indent="-171450">
              <a:buFont typeface="Wingdings" panose="05000000000000000000" pitchFamily="2" charset="2"/>
              <a:buChar char="q"/>
            </a:pPr>
            <a:r>
              <a:rPr lang="sv-SE" sz="1100"/>
              <a:t>Ekonomiska villkor samt redovisning och betalning.</a:t>
            </a:r>
          </a:p>
          <a:p>
            <a:pPr marL="171450" indent="-171450">
              <a:buFont typeface="Wingdings" panose="05000000000000000000" pitchFamily="2" charset="2"/>
              <a:buChar char="q"/>
            </a:pPr>
            <a:r>
              <a:rPr lang="sv-SE" sz="1100"/>
              <a:t>Rutiner för informations- och dokumenthantering.</a:t>
            </a:r>
          </a:p>
          <a:p>
            <a:pPr marL="171450" indent="-171450">
              <a:buFont typeface="Wingdings" panose="05000000000000000000" pitchFamily="2" charset="2"/>
              <a:buChar char="q"/>
            </a:pPr>
            <a:r>
              <a:rPr lang="sv-SE" sz="1100"/>
              <a:t>Rutiner för uppföljning.</a:t>
            </a:r>
          </a:p>
          <a:p>
            <a:pPr marL="171450" indent="-171450">
              <a:buFont typeface="Wingdings" panose="05000000000000000000" pitchFamily="2" charset="2"/>
              <a:buChar char="q"/>
            </a:pPr>
            <a:r>
              <a:rPr lang="sv-SE" sz="1100"/>
              <a:t>Avtalstid och förutsättningar för uppsägning.</a:t>
            </a:r>
          </a:p>
          <a:p>
            <a:pPr marL="171450" indent="-171450">
              <a:buFont typeface="Wingdings" panose="05000000000000000000" pitchFamily="2" charset="2"/>
              <a:buChar char="q"/>
            </a:pPr>
            <a:r>
              <a:rPr lang="sv-SE" sz="1100"/>
              <a:t>Reglering av personalansvar och arbetsmiljöansvar.</a:t>
            </a:r>
          </a:p>
          <a:p>
            <a:endParaRPr lang="sv-SE" sz="1100"/>
          </a:p>
          <a:p>
            <a:r>
              <a:rPr lang="sv-SE" sz="1100"/>
              <a:t>Beroende på samverkansavtalets innehåll kan det även finnas skäl att reglera ytterligare frågor, såsom:</a:t>
            </a:r>
          </a:p>
          <a:p>
            <a:endParaRPr lang="sv-SE" sz="1100"/>
          </a:p>
          <a:p>
            <a:pPr marL="171450" indent="-171450">
              <a:buFont typeface="Wingdings" panose="05000000000000000000" pitchFamily="2" charset="2"/>
              <a:buChar char="q"/>
            </a:pPr>
            <a:r>
              <a:rPr lang="sv-SE" sz="1100"/>
              <a:t>Beskrivning av uppdragets utförande och uppdragsgivarens medverkan.</a:t>
            </a:r>
          </a:p>
          <a:p>
            <a:pPr marL="171450" indent="-171450">
              <a:buFont typeface="Wingdings" panose="05000000000000000000" pitchFamily="2" charset="2"/>
              <a:buChar char="q"/>
            </a:pPr>
            <a:r>
              <a:rPr lang="sv-SE" sz="1100"/>
              <a:t>Dataskydds- och datasäkerhetsfrågor, inklusive sekretess.</a:t>
            </a:r>
          </a:p>
          <a:p>
            <a:pPr marL="171450" indent="-171450">
              <a:buFont typeface="Wingdings" panose="05000000000000000000" pitchFamily="2" charset="2"/>
              <a:buChar char="q"/>
            </a:pPr>
            <a:r>
              <a:rPr lang="sv-SE" sz="1100"/>
              <a:t>Rätten till arbetsresultat och upphovsrättsliga frågor.</a:t>
            </a:r>
          </a:p>
          <a:p>
            <a:pPr marL="171450" indent="-171450">
              <a:buFont typeface="Wingdings" panose="05000000000000000000" pitchFamily="2" charset="2"/>
              <a:buChar char="q"/>
            </a:pPr>
            <a:r>
              <a:rPr lang="sv-SE" sz="1100"/>
              <a:t>Försäkringsfrågor.</a:t>
            </a:r>
          </a:p>
        </p:txBody>
      </p:sp>
      <p:sp>
        <p:nvSpPr>
          <p:cNvPr id="3" name="TextBox 2">
            <a:extLst>
              <a:ext uri="{FF2B5EF4-FFF2-40B4-BE49-F238E27FC236}">
                <a16:creationId xmlns:a16="http://schemas.microsoft.com/office/drawing/2014/main" id="{3D857712-5E8C-F9F5-761B-CF8BA6C87AFC}"/>
              </a:ext>
            </a:extLst>
          </p:cNvPr>
          <p:cNvSpPr txBox="1"/>
          <p:nvPr/>
        </p:nvSpPr>
        <p:spPr>
          <a:xfrm>
            <a:off x="302958" y="5997410"/>
            <a:ext cx="9167287" cy="230832"/>
          </a:xfrm>
          <a:prstGeom prst="rect">
            <a:avLst/>
          </a:prstGeom>
          <a:noFill/>
        </p:spPr>
        <p:txBody>
          <a:bodyPr wrap="square" rtlCol="0">
            <a:spAutoFit/>
          </a:bodyPr>
          <a:lstStyle/>
          <a:p>
            <a:pPr marL="228600" indent="-228600">
              <a:buFontTx/>
              <a:buAutoNum type="arabicParenBoth"/>
            </a:pPr>
            <a:r>
              <a:rPr lang="sv-FI" sz="900" dirty="0"/>
              <a:t>Punkter som bör inkluderas i avtal för avtalssamverkan – se s. 24, </a:t>
            </a:r>
            <a:r>
              <a:rPr lang="sv-FI" sz="900" i="1" dirty="0"/>
              <a:t>Kommunal avtalssamverkan II – Socialtjänst, </a:t>
            </a:r>
            <a:r>
              <a:rPr lang="sv-FI" sz="900" dirty="0"/>
              <a:t>SKR, 2019.</a:t>
            </a:r>
          </a:p>
        </p:txBody>
      </p:sp>
      <p:sp>
        <p:nvSpPr>
          <p:cNvPr id="5" name="Oval 4">
            <a:extLst>
              <a:ext uri="{FF2B5EF4-FFF2-40B4-BE49-F238E27FC236}">
                <a16:creationId xmlns:a16="http://schemas.microsoft.com/office/drawing/2014/main" id="{14FDD41C-AE9B-A578-0C01-C835BE839868}"/>
              </a:ext>
            </a:extLst>
          </p:cNvPr>
          <p:cNvSpPr/>
          <p:nvPr/>
        </p:nvSpPr>
        <p:spPr>
          <a:xfrm>
            <a:off x="126596" y="338383"/>
            <a:ext cx="468000" cy="4680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FI" sz="1600" b="1">
                <a:solidFill>
                  <a:schemeClr val="tx1"/>
                </a:solidFill>
              </a:rPr>
              <a:t>4</a:t>
            </a:r>
          </a:p>
        </p:txBody>
      </p:sp>
      <p:grpSp>
        <p:nvGrpSpPr>
          <p:cNvPr id="7" name="Group 6">
            <a:extLst>
              <a:ext uri="{FF2B5EF4-FFF2-40B4-BE49-F238E27FC236}">
                <a16:creationId xmlns:a16="http://schemas.microsoft.com/office/drawing/2014/main" id="{732E746C-8738-2126-742E-5ED992991683}"/>
              </a:ext>
            </a:extLst>
          </p:cNvPr>
          <p:cNvGrpSpPr/>
          <p:nvPr/>
        </p:nvGrpSpPr>
        <p:grpSpPr>
          <a:xfrm>
            <a:off x="302958" y="2465447"/>
            <a:ext cx="2193853" cy="2098980"/>
            <a:chOff x="302958" y="2379510"/>
            <a:chExt cx="2193853" cy="2098980"/>
          </a:xfrm>
        </p:grpSpPr>
        <p:sp>
          <p:nvSpPr>
            <p:cNvPr id="6" name="Oval 5">
              <a:extLst>
                <a:ext uri="{FF2B5EF4-FFF2-40B4-BE49-F238E27FC236}">
                  <a16:creationId xmlns:a16="http://schemas.microsoft.com/office/drawing/2014/main" id="{1BB99C1C-FAAF-FEA9-7DB0-C5953C67E23F}"/>
                </a:ext>
              </a:extLst>
            </p:cNvPr>
            <p:cNvSpPr/>
            <p:nvPr/>
          </p:nvSpPr>
          <p:spPr>
            <a:xfrm>
              <a:off x="302958" y="2379510"/>
              <a:ext cx="2193853" cy="2098980"/>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t" anchorCtr="0"/>
            <a:lstStyle/>
            <a:p>
              <a:pPr algn="ctr"/>
              <a:endParaRPr lang="en-AU" sz="900">
                <a:solidFill>
                  <a:schemeClr val="tx1"/>
                </a:solidFill>
              </a:endParaRPr>
            </a:p>
          </p:txBody>
        </p:sp>
        <p:sp>
          <p:nvSpPr>
            <p:cNvPr id="25" name="TextBox 24">
              <a:extLst>
                <a:ext uri="{FF2B5EF4-FFF2-40B4-BE49-F238E27FC236}">
                  <a16:creationId xmlns:a16="http://schemas.microsoft.com/office/drawing/2014/main" id="{5EA3CB81-7642-C103-DD36-4852C3D0F8EC}"/>
                </a:ext>
              </a:extLst>
            </p:cNvPr>
            <p:cNvSpPr txBox="1"/>
            <p:nvPr/>
          </p:nvSpPr>
          <p:spPr>
            <a:xfrm>
              <a:off x="621581" y="3128918"/>
              <a:ext cx="1556607" cy="600164"/>
            </a:xfrm>
            <a:prstGeom prst="rect">
              <a:avLst/>
            </a:prstGeom>
            <a:noFill/>
          </p:spPr>
          <p:txBody>
            <a:bodyPr wrap="square" rtlCol="0">
              <a:spAutoFit/>
            </a:bodyPr>
            <a:lstStyle/>
            <a:p>
              <a:pPr algn="ctr"/>
              <a:r>
                <a:rPr lang="sv-SE" sz="1100" b="1" i="1">
                  <a:solidFill>
                    <a:schemeClr val="accent3">
                      <a:lumMod val="50000"/>
                    </a:schemeClr>
                  </a:solidFill>
                </a:rPr>
                <a:t>Vad behöver finnas med i ett avtal för avtalssamverkan?</a:t>
              </a:r>
              <a:endParaRPr lang="sv-FI" sz="1100" b="1" i="1">
                <a:solidFill>
                  <a:schemeClr val="accent3">
                    <a:lumMod val="50000"/>
                  </a:schemeClr>
                </a:solidFill>
              </a:endParaRPr>
            </a:p>
          </p:txBody>
        </p:sp>
      </p:grpSp>
    </p:spTree>
    <p:extLst>
      <p:ext uri="{BB962C8B-B14F-4D97-AF65-F5344CB8AC3E}">
        <p14:creationId xmlns:p14="http://schemas.microsoft.com/office/powerpoint/2010/main" val="856404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4724B7-EE9D-ED83-7CCA-5885C75BA0B7}"/>
              </a:ext>
            </a:extLst>
          </p:cNvPr>
          <p:cNvSpPr>
            <a:spLocks noGrp="1"/>
          </p:cNvSpPr>
          <p:nvPr>
            <p:ph type="title"/>
          </p:nvPr>
        </p:nvSpPr>
        <p:spPr>
          <a:xfrm>
            <a:off x="664233" y="874602"/>
            <a:ext cx="9609825" cy="1231392"/>
          </a:xfrm>
        </p:spPr>
        <p:txBody>
          <a:bodyPr/>
          <a:lstStyle/>
          <a:p>
            <a:r>
              <a:rPr lang="sv-FI" sz="2800" b="1"/>
              <a:t>För vidare läsning</a:t>
            </a:r>
          </a:p>
        </p:txBody>
      </p:sp>
      <p:sp>
        <p:nvSpPr>
          <p:cNvPr id="3" name="Slide Number Placeholder 2">
            <a:extLst>
              <a:ext uri="{FF2B5EF4-FFF2-40B4-BE49-F238E27FC236}">
                <a16:creationId xmlns:a16="http://schemas.microsoft.com/office/drawing/2014/main" id="{03A8B4AD-C058-1028-7771-A7D5B3F2889A}"/>
              </a:ext>
            </a:extLst>
          </p:cNvPr>
          <p:cNvSpPr>
            <a:spLocks noGrp="1"/>
          </p:cNvSpPr>
          <p:nvPr>
            <p:ph type="sldNum" sz="quarter" idx="12"/>
          </p:nvPr>
        </p:nvSpPr>
        <p:spPr/>
        <p:txBody>
          <a:bodyPr/>
          <a:lstStyle/>
          <a:p>
            <a:fld id="{34C9B0E5-37D7-412E-A162-6A236BADC197}" type="slidenum">
              <a:rPr lang="sv-SE" smtClean="0"/>
              <a:pPr/>
              <a:t>16</a:t>
            </a:fld>
            <a:endParaRPr lang="sv-SE"/>
          </a:p>
        </p:txBody>
      </p:sp>
      <p:sp>
        <p:nvSpPr>
          <p:cNvPr id="5" name="Rectangle 4">
            <a:extLst>
              <a:ext uri="{FF2B5EF4-FFF2-40B4-BE49-F238E27FC236}">
                <a16:creationId xmlns:a16="http://schemas.microsoft.com/office/drawing/2014/main" id="{CDFE6D04-C56E-D248-F55F-667D6766A994}"/>
              </a:ext>
            </a:extLst>
          </p:cNvPr>
          <p:cNvSpPr/>
          <p:nvPr/>
        </p:nvSpPr>
        <p:spPr>
          <a:xfrm>
            <a:off x="664233" y="1477979"/>
            <a:ext cx="11128235" cy="4633453"/>
          </a:xfrm>
          <a:prstGeom prst="rect">
            <a:avLst/>
          </a:prstGeom>
          <a:solidFill>
            <a:schemeClr val="accent1">
              <a:lumMod val="20000"/>
              <a:lumOff val="80000"/>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sz="1200"/>
          </a:p>
        </p:txBody>
      </p:sp>
      <p:sp>
        <p:nvSpPr>
          <p:cNvPr id="7" name="TextBox 6">
            <a:extLst>
              <a:ext uri="{FF2B5EF4-FFF2-40B4-BE49-F238E27FC236}">
                <a16:creationId xmlns:a16="http://schemas.microsoft.com/office/drawing/2014/main" id="{C4C665B4-2C49-C504-B817-682D0B346071}"/>
              </a:ext>
            </a:extLst>
          </p:cNvPr>
          <p:cNvSpPr txBox="1"/>
          <p:nvPr/>
        </p:nvSpPr>
        <p:spPr>
          <a:xfrm>
            <a:off x="780096" y="1490298"/>
            <a:ext cx="10896507" cy="4524315"/>
          </a:xfrm>
          <a:prstGeom prst="rect">
            <a:avLst/>
          </a:prstGeom>
          <a:noFill/>
        </p:spPr>
        <p:txBody>
          <a:bodyPr wrap="square" rtlCol="0">
            <a:spAutoFit/>
          </a:bodyPr>
          <a:lstStyle/>
          <a:p>
            <a:pPr marL="171450" indent="-171450">
              <a:spcBef>
                <a:spcPts val="600"/>
              </a:spcBef>
              <a:spcAft>
                <a:spcPts val="600"/>
              </a:spcAft>
              <a:buFont typeface="Arial" panose="020B0604020202020204" pitchFamily="34" charset="0"/>
              <a:buChar char="•"/>
            </a:pPr>
            <a:r>
              <a:rPr lang="sv-FI" sz="1600" i="1"/>
              <a:t>Hand i hand – en analys av kommunal avtalssamverkan, </a:t>
            </a:r>
            <a:r>
              <a:rPr lang="sv-FI" sz="1600"/>
              <a:t>Statskontoret, 2023.</a:t>
            </a:r>
          </a:p>
          <a:p>
            <a:pPr marL="171450" indent="-171450">
              <a:spcBef>
                <a:spcPts val="600"/>
              </a:spcBef>
              <a:spcAft>
                <a:spcPts val="600"/>
              </a:spcAft>
              <a:buFont typeface="Arial" panose="020B0604020202020204" pitchFamily="34" charset="0"/>
              <a:buChar char="•"/>
            </a:pPr>
            <a:r>
              <a:rPr lang="sv-FI" sz="1600" i="1"/>
              <a:t>Kommunal avtalssamverkan I – Prövning och tillsyn, </a:t>
            </a:r>
            <a:r>
              <a:rPr lang="sv-FI" sz="1600"/>
              <a:t>SKR, 2019.</a:t>
            </a:r>
          </a:p>
          <a:p>
            <a:pPr marL="171450" indent="-171450">
              <a:spcBef>
                <a:spcPts val="600"/>
              </a:spcBef>
              <a:spcAft>
                <a:spcPts val="600"/>
              </a:spcAft>
              <a:buFont typeface="Arial" panose="020B0604020202020204" pitchFamily="34" charset="0"/>
              <a:buChar char="•"/>
            </a:pPr>
            <a:r>
              <a:rPr lang="sv-FI" sz="1600" i="1"/>
              <a:t>Kommunal avtalssamverkan II – Socialtjänst, </a:t>
            </a:r>
            <a:r>
              <a:rPr lang="sv-FI" sz="1600"/>
              <a:t>SKR, 2019.</a:t>
            </a:r>
          </a:p>
          <a:p>
            <a:pPr marL="171450" indent="-171450">
              <a:spcBef>
                <a:spcPts val="600"/>
              </a:spcBef>
              <a:spcAft>
                <a:spcPts val="600"/>
              </a:spcAft>
              <a:buFont typeface="Arial" panose="020B0604020202020204" pitchFamily="34" charset="0"/>
              <a:buChar char="•"/>
            </a:pPr>
            <a:r>
              <a:rPr lang="sv-FI" sz="1600" i="1"/>
              <a:t>Med gemensamma krafter – en ESO-rapport om kommunal avtalssamverkan</a:t>
            </a:r>
            <a:r>
              <a:rPr lang="sv-FI" sz="1600"/>
              <a:t>, Statens offentliga utredningar 2021:5, Lundin, 2021.</a:t>
            </a:r>
          </a:p>
          <a:p>
            <a:pPr marL="171450" indent="-171450">
              <a:spcBef>
                <a:spcPts val="600"/>
              </a:spcBef>
              <a:spcAft>
                <a:spcPts val="600"/>
              </a:spcAft>
              <a:buFont typeface="Arial" panose="020B0604020202020204" pitchFamily="34" charset="0"/>
              <a:buChar char="•"/>
            </a:pPr>
            <a:r>
              <a:rPr lang="sv-FI" sz="1600" i="1"/>
              <a:t>Offentlig avtalssamverkan – om s.k. Hamburgsamarbeten och inköpscentralers möjligheter att bedriva grossistverksamhet</a:t>
            </a:r>
            <a:r>
              <a:rPr lang="sv-FI" sz="1600"/>
              <a:t>, Rapport 2017:3, Upphandlingsmyndigheten, 2017. </a:t>
            </a:r>
          </a:p>
          <a:p>
            <a:pPr marL="171450" indent="-171450">
              <a:spcBef>
                <a:spcPts val="600"/>
              </a:spcBef>
              <a:spcAft>
                <a:spcPts val="600"/>
              </a:spcAft>
              <a:buFont typeface="Arial" panose="020B0604020202020204" pitchFamily="34" charset="0"/>
              <a:buChar char="•"/>
            </a:pPr>
            <a:r>
              <a:rPr lang="sv-FI" sz="1600"/>
              <a:t>Exempel på avtalssamverkan hos kommuner:</a:t>
            </a:r>
          </a:p>
          <a:p>
            <a:pPr marL="800100" lvl="1" indent="-342900">
              <a:spcBef>
                <a:spcPts val="600"/>
              </a:spcBef>
              <a:spcAft>
                <a:spcPts val="600"/>
              </a:spcAft>
              <a:buFont typeface="+mj-lt"/>
              <a:buAutoNum type="arabicPeriod"/>
            </a:pPr>
            <a:r>
              <a:rPr lang="sv-FI" sz="1600" i="1"/>
              <a:t>Avtalssamverkan mellan Danderyd, Lidingö, Täby och Vaxholm om gemensam tjänstemannaorganisation för socialnämndens ansvar inom det familjerättsliga området, </a:t>
            </a:r>
            <a:r>
              <a:rPr lang="sv-FI" sz="1600"/>
              <a:t>Tjänsteutlåtande, Täby Kommun, 2023. </a:t>
            </a:r>
          </a:p>
          <a:p>
            <a:pPr marL="800100" lvl="1" indent="-342900">
              <a:spcBef>
                <a:spcPts val="600"/>
              </a:spcBef>
              <a:spcAft>
                <a:spcPts val="600"/>
              </a:spcAft>
              <a:buFont typeface="+mj-lt"/>
              <a:buAutoNum type="arabicPeriod"/>
            </a:pPr>
            <a:r>
              <a:rPr lang="sv-FI" sz="1600" i="1"/>
              <a:t>Rapport om avtalssamverkan 2022, </a:t>
            </a:r>
            <a:r>
              <a:rPr lang="sv-FI" sz="1600"/>
              <a:t>KS 2022/0879, Lunds Kommun, 2022. </a:t>
            </a:r>
          </a:p>
          <a:p>
            <a:pPr marL="800100" lvl="1" indent="-342900">
              <a:spcBef>
                <a:spcPts val="600"/>
              </a:spcBef>
              <a:spcAft>
                <a:spcPts val="600"/>
              </a:spcAft>
              <a:buFont typeface="+mj-lt"/>
              <a:buAutoNum type="arabicPeriod"/>
            </a:pPr>
            <a:r>
              <a:rPr lang="sv-FI" sz="1600" i="1"/>
              <a:t>Överenskommelse om samverkansavtal gemensamt HVB, barn och unga 13 – 17 år, </a:t>
            </a:r>
            <a:r>
              <a:rPr lang="sv-FI" sz="1600"/>
              <a:t>Beslutsunderlag</a:t>
            </a:r>
            <a:r>
              <a:rPr lang="sv-FI" sz="1600" i="1"/>
              <a:t>, </a:t>
            </a:r>
            <a:r>
              <a:rPr lang="sv-FI" sz="1600"/>
              <a:t>Region Östergötland, 2019. </a:t>
            </a:r>
            <a:endParaRPr lang="sv-FI" sz="1600" i="1"/>
          </a:p>
        </p:txBody>
      </p:sp>
    </p:spTree>
    <p:extLst>
      <p:ext uri="{BB962C8B-B14F-4D97-AF65-F5344CB8AC3E}">
        <p14:creationId xmlns:p14="http://schemas.microsoft.com/office/powerpoint/2010/main" val="255671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4724B7-EE9D-ED83-7CCA-5885C75BA0B7}"/>
              </a:ext>
            </a:extLst>
          </p:cNvPr>
          <p:cNvSpPr>
            <a:spLocks noGrp="1"/>
          </p:cNvSpPr>
          <p:nvPr>
            <p:ph type="title"/>
          </p:nvPr>
        </p:nvSpPr>
        <p:spPr>
          <a:xfrm>
            <a:off x="664233" y="874602"/>
            <a:ext cx="9609825" cy="1231392"/>
          </a:xfrm>
        </p:spPr>
        <p:txBody>
          <a:bodyPr/>
          <a:lstStyle/>
          <a:p>
            <a:r>
              <a:rPr lang="sv-SE" sz="2800"/>
              <a:t>Introduktion till metodguiden</a:t>
            </a:r>
          </a:p>
        </p:txBody>
      </p:sp>
      <p:sp>
        <p:nvSpPr>
          <p:cNvPr id="3" name="Slide Number Placeholder 2">
            <a:extLst>
              <a:ext uri="{FF2B5EF4-FFF2-40B4-BE49-F238E27FC236}">
                <a16:creationId xmlns:a16="http://schemas.microsoft.com/office/drawing/2014/main" id="{03A8B4AD-C058-1028-7771-A7D5B3F2889A}"/>
              </a:ext>
            </a:extLst>
          </p:cNvPr>
          <p:cNvSpPr>
            <a:spLocks noGrp="1"/>
          </p:cNvSpPr>
          <p:nvPr>
            <p:ph type="sldNum" sz="quarter" idx="12"/>
          </p:nvPr>
        </p:nvSpPr>
        <p:spPr/>
        <p:txBody>
          <a:bodyPr/>
          <a:lstStyle/>
          <a:p>
            <a:fld id="{34C9B0E5-37D7-412E-A162-6A236BADC197}" type="slidenum">
              <a:rPr lang="sv-SE" smtClean="0"/>
              <a:pPr/>
              <a:t>2</a:t>
            </a:fld>
            <a:endParaRPr lang="sv-SE"/>
          </a:p>
        </p:txBody>
      </p:sp>
      <p:sp>
        <p:nvSpPr>
          <p:cNvPr id="5" name="Rectangle 4">
            <a:extLst>
              <a:ext uri="{FF2B5EF4-FFF2-40B4-BE49-F238E27FC236}">
                <a16:creationId xmlns:a16="http://schemas.microsoft.com/office/drawing/2014/main" id="{CDFE6D04-C56E-D248-F55F-667D6766A994}"/>
              </a:ext>
            </a:extLst>
          </p:cNvPr>
          <p:cNvSpPr/>
          <p:nvPr/>
        </p:nvSpPr>
        <p:spPr>
          <a:xfrm>
            <a:off x="664233" y="1630261"/>
            <a:ext cx="11249093" cy="4052784"/>
          </a:xfrm>
          <a:prstGeom prst="rect">
            <a:avLst/>
          </a:prstGeom>
          <a:solidFill>
            <a:schemeClr val="accent1">
              <a:lumMod val="20000"/>
              <a:lumOff val="80000"/>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sz="1200"/>
          </a:p>
        </p:txBody>
      </p:sp>
      <p:sp>
        <p:nvSpPr>
          <p:cNvPr id="7" name="TextBox 6">
            <a:extLst>
              <a:ext uri="{FF2B5EF4-FFF2-40B4-BE49-F238E27FC236}">
                <a16:creationId xmlns:a16="http://schemas.microsoft.com/office/drawing/2014/main" id="{C4C665B4-2C49-C504-B817-682D0B346071}"/>
              </a:ext>
            </a:extLst>
          </p:cNvPr>
          <p:cNvSpPr txBox="1"/>
          <p:nvPr/>
        </p:nvSpPr>
        <p:spPr>
          <a:xfrm>
            <a:off x="904568" y="2010048"/>
            <a:ext cx="10688590" cy="3539430"/>
          </a:xfrm>
          <a:prstGeom prst="rect">
            <a:avLst/>
          </a:prstGeom>
          <a:noFill/>
        </p:spPr>
        <p:txBody>
          <a:bodyPr wrap="square" rtlCol="0">
            <a:spAutoFit/>
          </a:bodyPr>
          <a:lstStyle/>
          <a:p>
            <a:r>
              <a:rPr lang="sv-SE" sz="1600" dirty="0"/>
              <a:t>Denna metodguide är framtagen av Sveriges Kommuner och Regioner. Syftet är att den ska vara ett praktiskt stöd till utformning av avtalssamverkan och uppmuntra fler kommuner till att använda sig av avtalssamverkan. Metodguiden är uppdelad i fyra steg, och för varje steg finns listat viktiga frågeställningar som kommunen bör försöka besvara vid utformningen av avtalssamverkan. Varje frågeställning följs av en kort motivering samt en checklista med aktiviteter/uppgifter som kommuner föreslås göra eller se över. Delarna (A-B) i steg 2 och 3 kan med fördel göras parallellt under processen.</a:t>
            </a:r>
          </a:p>
          <a:p>
            <a:endParaRPr lang="sv-SE" sz="1600" dirty="0"/>
          </a:p>
          <a:p>
            <a:r>
              <a:rPr lang="sv-SE" sz="1600" dirty="0"/>
              <a:t>Metodguiden är inte en uttömmande källa till all fakta kring kommunal avtalssamverkan, mer detaljerad information finns i löpande referenser samt i litteraturlistan sist i materialet. Det rekommenderas att konsultera juridisk expertis vid användning av guiden för att säkerställa att allting går rätt till och att man tar hänsyn till lokala förutsättningar. För mer information samt exempel av avtalssamverkan, se litteraturlistan på sista sidan i metodguiden.</a:t>
            </a:r>
          </a:p>
          <a:p>
            <a:endParaRPr lang="sv-SE" sz="1600" dirty="0"/>
          </a:p>
          <a:p>
            <a:r>
              <a:rPr lang="sv-SE" sz="1600" dirty="0"/>
              <a:t>För frågor kring metodguiden, kontakta </a:t>
            </a:r>
            <a:r>
              <a:rPr lang="sv-SE" sz="1600" dirty="0">
                <a:hlinkClick r:id="rId2"/>
              </a:rPr>
              <a:t>andreas.dahl@skr.se</a:t>
            </a:r>
            <a:endParaRPr lang="sv-SE" sz="1600" dirty="0"/>
          </a:p>
          <a:p>
            <a:endParaRPr lang="sv-SE" sz="1600" i="1" dirty="0"/>
          </a:p>
        </p:txBody>
      </p:sp>
    </p:spTree>
    <p:extLst>
      <p:ext uri="{BB962C8B-B14F-4D97-AF65-F5344CB8AC3E}">
        <p14:creationId xmlns:p14="http://schemas.microsoft.com/office/powerpoint/2010/main" val="119694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446824-BCDD-BD68-41EB-5748A69B3951}"/>
              </a:ext>
            </a:extLst>
          </p:cNvPr>
          <p:cNvSpPr/>
          <p:nvPr/>
        </p:nvSpPr>
        <p:spPr>
          <a:xfrm>
            <a:off x="462580" y="1714964"/>
            <a:ext cx="11144921" cy="3777346"/>
          </a:xfrm>
          <a:prstGeom prst="rect">
            <a:avLst/>
          </a:prstGeom>
          <a:solidFill>
            <a:schemeClr val="accent1">
              <a:lumMod val="20000"/>
              <a:lumOff val="80000"/>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4" name="Slide Number Placeholder 3">
            <a:extLst>
              <a:ext uri="{FF2B5EF4-FFF2-40B4-BE49-F238E27FC236}">
                <a16:creationId xmlns:a16="http://schemas.microsoft.com/office/drawing/2014/main" id="{47771C61-5E86-2F3F-C3C9-4CE118E7D4FC}"/>
              </a:ext>
            </a:extLst>
          </p:cNvPr>
          <p:cNvSpPr>
            <a:spLocks noGrp="1"/>
          </p:cNvSpPr>
          <p:nvPr>
            <p:ph type="sldNum" sz="quarter" idx="12"/>
          </p:nvPr>
        </p:nvSpPr>
        <p:spPr/>
        <p:txBody>
          <a:bodyPr/>
          <a:lstStyle/>
          <a:p>
            <a:fld id="{2DBAD975-63FF-4468-AC34-025F73E043F9}" type="slidenum">
              <a:rPr lang="sv-SE" smtClean="0"/>
              <a:t>3</a:t>
            </a:fld>
            <a:endParaRPr lang="sv-SE"/>
          </a:p>
        </p:txBody>
      </p:sp>
      <p:sp>
        <p:nvSpPr>
          <p:cNvPr id="5" name="Arrow: Pentagon 4">
            <a:extLst>
              <a:ext uri="{FF2B5EF4-FFF2-40B4-BE49-F238E27FC236}">
                <a16:creationId xmlns:a16="http://schemas.microsoft.com/office/drawing/2014/main" id="{E98833CB-C29A-FD65-0785-F7F96DBAAC3A}"/>
              </a:ext>
            </a:extLst>
          </p:cNvPr>
          <p:cNvSpPr/>
          <p:nvPr/>
        </p:nvSpPr>
        <p:spPr>
          <a:xfrm>
            <a:off x="895829" y="2359392"/>
            <a:ext cx="2160000" cy="2880000"/>
          </a:xfrm>
          <a:prstGeom prst="homePlate">
            <a:avLst>
              <a:gd name="adj" fmla="val 17706"/>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2" name="TextBox 11">
            <a:extLst>
              <a:ext uri="{FF2B5EF4-FFF2-40B4-BE49-F238E27FC236}">
                <a16:creationId xmlns:a16="http://schemas.microsoft.com/office/drawing/2014/main" id="{B0EB7F74-B9C7-5823-2BD7-EB0B98493E7F}"/>
              </a:ext>
            </a:extLst>
          </p:cNvPr>
          <p:cNvSpPr txBox="1"/>
          <p:nvPr/>
        </p:nvSpPr>
        <p:spPr>
          <a:xfrm>
            <a:off x="1166056" y="3568560"/>
            <a:ext cx="1619546" cy="461665"/>
          </a:xfrm>
          <a:prstGeom prst="rect">
            <a:avLst/>
          </a:prstGeom>
          <a:noFill/>
        </p:spPr>
        <p:txBody>
          <a:bodyPr wrap="square">
            <a:spAutoFit/>
          </a:bodyPr>
          <a:lstStyle/>
          <a:p>
            <a:r>
              <a:rPr lang="sv-FI" sz="1200" b="1">
                <a:solidFill>
                  <a:schemeClr val="tx1"/>
                </a:solidFill>
              </a:rPr>
              <a:t>Identifiera behov kring samverkan </a:t>
            </a:r>
          </a:p>
        </p:txBody>
      </p:sp>
      <p:sp>
        <p:nvSpPr>
          <p:cNvPr id="21" name="Oval 20">
            <a:extLst>
              <a:ext uri="{FF2B5EF4-FFF2-40B4-BE49-F238E27FC236}">
                <a16:creationId xmlns:a16="http://schemas.microsoft.com/office/drawing/2014/main" id="{53FDCF66-851D-95F7-5DF4-F1EA9E044982}"/>
              </a:ext>
            </a:extLst>
          </p:cNvPr>
          <p:cNvSpPr>
            <a:spLocks noChangeAspect="1"/>
          </p:cNvSpPr>
          <p:nvPr/>
        </p:nvSpPr>
        <p:spPr>
          <a:xfrm>
            <a:off x="661585" y="2137735"/>
            <a:ext cx="504000" cy="5040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b="1">
                <a:solidFill>
                  <a:schemeClr val="tx1"/>
                </a:solidFill>
              </a:rPr>
              <a:t>1</a:t>
            </a:r>
          </a:p>
        </p:txBody>
      </p:sp>
      <p:sp>
        <p:nvSpPr>
          <p:cNvPr id="6" name="Arrow: Chevron 5">
            <a:extLst>
              <a:ext uri="{FF2B5EF4-FFF2-40B4-BE49-F238E27FC236}">
                <a16:creationId xmlns:a16="http://schemas.microsoft.com/office/drawing/2014/main" id="{27F0C961-66B3-75A0-1164-E2CA1922D226}"/>
              </a:ext>
            </a:extLst>
          </p:cNvPr>
          <p:cNvSpPr/>
          <p:nvPr/>
        </p:nvSpPr>
        <p:spPr>
          <a:xfrm>
            <a:off x="3177747" y="2359392"/>
            <a:ext cx="2880000" cy="2880000"/>
          </a:xfrm>
          <a:prstGeom prst="chevron">
            <a:avLst>
              <a:gd name="adj" fmla="val 1793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solidFill>
                <a:schemeClr val="tx1"/>
              </a:solidFill>
            </a:endParaRPr>
          </a:p>
        </p:txBody>
      </p:sp>
      <p:sp>
        <p:nvSpPr>
          <p:cNvPr id="11" name="TextBox 10">
            <a:extLst>
              <a:ext uri="{FF2B5EF4-FFF2-40B4-BE49-F238E27FC236}">
                <a16:creationId xmlns:a16="http://schemas.microsoft.com/office/drawing/2014/main" id="{CC34A1A1-3D83-DDF4-3086-C0E91F95CB9B}"/>
              </a:ext>
            </a:extLst>
          </p:cNvPr>
          <p:cNvSpPr txBox="1"/>
          <p:nvPr/>
        </p:nvSpPr>
        <p:spPr>
          <a:xfrm>
            <a:off x="3771077" y="2552897"/>
            <a:ext cx="1693340" cy="2677656"/>
          </a:xfrm>
          <a:prstGeom prst="rect">
            <a:avLst/>
          </a:prstGeom>
          <a:noFill/>
        </p:spPr>
        <p:txBody>
          <a:bodyPr wrap="square">
            <a:spAutoFit/>
          </a:bodyPr>
          <a:lstStyle/>
          <a:p>
            <a:pPr marL="171450" indent="-171450">
              <a:buFont typeface="Arial" panose="020B0604020202020204" pitchFamily="34" charset="0"/>
              <a:buChar char="•"/>
            </a:pPr>
            <a:r>
              <a:rPr lang="sv-FI" sz="1200" b="1">
                <a:solidFill>
                  <a:schemeClr val="tx1"/>
                </a:solidFill>
              </a:rPr>
              <a:t>Utreda specifika förutsättningar</a:t>
            </a:r>
          </a:p>
          <a:p>
            <a:pPr marL="355600" lvl="1" indent="-173038">
              <a:buFont typeface="Arial" panose="020B0604020202020204" pitchFamily="34" charset="0"/>
              <a:buChar char="•"/>
            </a:pPr>
            <a:r>
              <a:rPr lang="sv-FI" sz="1200" i="1"/>
              <a:t>Organisation</a:t>
            </a:r>
          </a:p>
          <a:p>
            <a:pPr marL="355600" lvl="1" indent="-173038">
              <a:buFont typeface="Arial" panose="020B0604020202020204" pitchFamily="34" charset="0"/>
              <a:buChar char="•"/>
            </a:pPr>
            <a:r>
              <a:rPr lang="sv-FI" sz="1200" i="1">
                <a:solidFill>
                  <a:schemeClr val="tx1"/>
                </a:solidFill>
              </a:rPr>
              <a:t>Ekonomi</a:t>
            </a:r>
          </a:p>
          <a:p>
            <a:pPr marL="355600" lvl="1" indent="-173038">
              <a:buFont typeface="Arial" panose="020B0604020202020204" pitchFamily="34" charset="0"/>
              <a:buChar char="•"/>
            </a:pPr>
            <a:r>
              <a:rPr lang="sv-FI" sz="1200" i="1"/>
              <a:t>Juridik</a:t>
            </a:r>
          </a:p>
          <a:p>
            <a:pPr marL="355600" lvl="1" indent="-173038">
              <a:buFont typeface="Arial" panose="020B0604020202020204" pitchFamily="34" charset="0"/>
              <a:buChar char="•"/>
            </a:pPr>
            <a:endParaRPr lang="sv-FI" sz="1200" i="1"/>
          </a:p>
          <a:p>
            <a:pPr marL="171450" indent="-171450">
              <a:buFont typeface="Arial" panose="020B0604020202020204" pitchFamily="34" charset="0"/>
              <a:buChar char="•"/>
            </a:pPr>
            <a:r>
              <a:rPr lang="sv-FI" sz="1200" b="1">
                <a:solidFill>
                  <a:schemeClr val="tx1"/>
                </a:solidFill>
              </a:rPr>
              <a:t>Ta kontakt med samverkansparter</a:t>
            </a:r>
          </a:p>
          <a:p>
            <a:pPr marL="171450" indent="-171450">
              <a:buFont typeface="Arial" panose="020B0604020202020204" pitchFamily="34" charset="0"/>
              <a:buChar char="•"/>
            </a:pPr>
            <a:endParaRPr lang="sv-FI" sz="1200" b="1">
              <a:solidFill>
                <a:schemeClr val="tx1"/>
              </a:solidFill>
            </a:endParaRPr>
          </a:p>
          <a:p>
            <a:pPr marL="171450" indent="-171450">
              <a:buFont typeface="Arial" panose="020B0604020202020204" pitchFamily="34" charset="0"/>
              <a:buChar char="•"/>
            </a:pPr>
            <a:endParaRPr lang="sv-FI" sz="1200" b="1">
              <a:solidFill>
                <a:schemeClr val="tx1"/>
              </a:solidFill>
            </a:endParaRPr>
          </a:p>
          <a:p>
            <a:pPr marL="171450" indent="-171450">
              <a:buFont typeface="Arial" panose="020B0604020202020204" pitchFamily="34" charset="0"/>
              <a:buChar char="•"/>
            </a:pPr>
            <a:r>
              <a:rPr lang="sv-FI" sz="1200" b="1">
                <a:solidFill>
                  <a:schemeClr val="tx1"/>
                </a:solidFill>
              </a:rPr>
              <a:t>Besluta kring samverkansform</a:t>
            </a:r>
          </a:p>
          <a:p>
            <a:pPr marL="171450" indent="-171450">
              <a:buFont typeface="Arial" panose="020B0604020202020204" pitchFamily="34" charset="0"/>
              <a:buChar char="•"/>
            </a:pPr>
            <a:endParaRPr lang="sv-FI" sz="1200" b="1">
              <a:solidFill>
                <a:schemeClr val="tx1"/>
              </a:solidFill>
            </a:endParaRPr>
          </a:p>
          <a:p>
            <a:pPr marL="171450" indent="-171450">
              <a:buFont typeface="Arial" panose="020B0604020202020204" pitchFamily="34" charset="0"/>
              <a:buChar char="•"/>
            </a:pPr>
            <a:endParaRPr lang="sv-FI" sz="1200" i="1">
              <a:solidFill>
                <a:schemeClr val="tx1"/>
              </a:solidFill>
            </a:endParaRPr>
          </a:p>
        </p:txBody>
      </p:sp>
      <p:sp>
        <p:nvSpPr>
          <p:cNvPr id="23" name="Oval 22">
            <a:extLst>
              <a:ext uri="{FF2B5EF4-FFF2-40B4-BE49-F238E27FC236}">
                <a16:creationId xmlns:a16="http://schemas.microsoft.com/office/drawing/2014/main" id="{5EAA30D4-B0F9-88A1-B8FC-3E0ECE5D1EF3}"/>
              </a:ext>
            </a:extLst>
          </p:cNvPr>
          <p:cNvSpPr>
            <a:spLocks noChangeAspect="1"/>
          </p:cNvSpPr>
          <p:nvPr/>
        </p:nvSpPr>
        <p:spPr>
          <a:xfrm>
            <a:off x="2945259" y="2160885"/>
            <a:ext cx="504000" cy="5040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b="1">
                <a:solidFill>
                  <a:schemeClr val="tx1"/>
                </a:solidFill>
              </a:rPr>
              <a:t>2</a:t>
            </a:r>
          </a:p>
        </p:txBody>
      </p:sp>
      <p:sp>
        <p:nvSpPr>
          <p:cNvPr id="7" name="Arrow: Chevron 6">
            <a:extLst>
              <a:ext uri="{FF2B5EF4-FFF2-40B4-BE49-F238E27FC236}">
                <a16:creationId xmlns:a16="http://schemas.microsoft.com/office/drawing/2014/main" id="{B522879F-25D0-EE32-DBE7-333840CDB1B2}"/>
              </a:ext>
            </a:extLst>
          </p:cNvPr>
          <p:cNvSpPr/>
          <p:nvPr/>
        </p:nvSpPr>
        <p:spPr>
          <a:xfrm>
            <a:off x="6093868" y="2366699"/>
            <a:ext cx="2880000" cy="2880000"/>
          </a:xfrm>
          <a:prstGeom prst="chevron">
            <a:avLst>
              <a:gd name="adj" fmla="val 1793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solidFill>
                <a:schemeClr val="tx1"/>
              </a:solidFill>
            </a:endParaRPr>
          </a:p>
        </p:txBody>
      </p:sp>
      <p:sp>
        <p:nvSpPr>
          <p:cNvPr id="13" name="TextBox 12">
            <a:extLst>
              <a:ext uri="{FF2B5EF4-FFF2-40B4-BE49-F238E27FC236}">
                <a16:creationId xmlns:a16="http://schemas.microsoft.com/office/drawing/2014/main" id="{0F100E63-A602-2A78-5C60-B22182F2E0D5}"/>
              </a:ext>
            </a:extLst>
          </p:cNvPr>
          <p:cNvSpPr txBox="1"/>
          <p:nvPr/>
        </p:nvSpPr>
        <p:spPr>
          <a:xfrm>
            <a:off x="6690869" y="2552897"/>
            <a:ext cx="2014741" cy="2308324"/>
          </a:xfrm>
          <a:prstGeom prst="rect">
            <a:avLst/>
          </a:prstGeom>
          <a:noFill/>
        </p:spPr>
        <p:txBody>
          <a:bodyPr wrap="square">
            <a:spAutoFit/>
          </a:bodyPr>
          <a:lstStyle/>
          <a:p>
            <a:pPr marL="171450" indent="-171450">
              <a:buFont typeface="Arial" panose="020B0604020202020204" pitchFamily="34" charset="0"/>
              <a:buChar char="•"/>
            </a:pPr>
            <a:r>
              <a:rPr lang="sv-FI" sz="1200" b="1" dirty="0">
                <a:solidFill>
                  <a:schemeClr val="tx1"/>
                </a:solidFill>
              </a:rPr>
              <a:t>Säkerställa kontroll, uppsiktsplikt och rapportering</a:t>
            </a:r>
          </a:p>
          <a:p>
            <a:pPr marL="171450" indent="-171450">
              <a:buFont typeface="Arial" panose="020B0604020202020204" pitchFamily="34" charset="0"/>
              <a:buChar char="•"/>
            </a:pPr>
            <a:endParaRPr lang="sv-FI" sz="1200" b="1" dirty="0">
              <a:solidFill>
                <a:schemeClr val="tx1"/>
              </a:solidFill>
            </a:endParaRPr>
          </a:p>
          <a:p>
            <a:pPr marL="171450" indent="-171450">
              <a:buFont typeface="Arial" panose="020B0604020202020204" pitchFamily="34" charset="0"/>
              <a:buChar char="•"/>
            </a:pPr>
            <a:endParaRPr lang="sv-FI" sz="1200" b="1" dirty="0"/>
          </a:p>
          <a:p>
            <a:pPr marL="171450" indent="-171450">
              <a:buFont typeface="Arial" panose="020B0604020202020204" pitchFamily="34" charset="0"/>
              <a:buChar char="•"/>
            </a:pPr>
            <a:r>
              <a:rPr lang="sv-SE" sz="1200" b="1" dirty="0"/>
              <a:t>Fastställa rutiner för säkerhet och informationshantering</a:t>
            </a:r>
          </a:p>
          <a:p>
            <a:pPr marL="171450" indent="-171450">
              <a:buFont typeface="Arial" panose="020B0604020202020204" pitchFamily="34" charset="0"/>
              <a:buChar char="•"/>
            </a:pPr>
            <a:endParaRPr lang="sv-SE" sz="1200" b="1" dirty="0">
              <a:solidFill>
                <a:schemeClr val="tx1"/>
              </a:solidFill>
            </a:endParaRPr>
          </a:p>
          <a:p>
            <a:pPr marL="171450" indent="-171450">
              <a:buFont typeface="Arial" panose="020B0604020202020204" pitchFamily="34" charset="0"/>
              <a:buChar char="•"/>
            </a:pPr>
            <a:endParaRPr lang="sv-SE" sz="1200" b="1" dirty="0">
              <a:solidFill>
                <a:schemeClr val="tx1"/>
              </a:solidFill>
            </a:endParaRPr>
          </a:p>
          <a:p>
            <a:pPr marL="171450" indent="-171450">
              <a:buFont typeface="Arial" panose="020B0604020202020204" pitchFamily="34" charset="0"/>
              <a:buChar char="•"/>
            </a:pPr>
            <a:r>
              <a:rPr lang="sv-SE" sz="1200" b="1" dirty="0">
                <a:solidFill>
                  <a:schemeClr val="tx1"/>
                </a:solidFill>
              </a:rPr>
              <a:t>Förankra inom de egna organisationerna</a:t>
            </a:r>
          </a:p>
        </p:txBody>
      </p:sp>
      <p:sp>
        <p:nvSpPr>
          <p:cNvPr id="24" name="Oval 23">
            <a:extLst>
              <a:ext uri="{FF2B5EF4-FFF2-40B4-BE49-F238E27FC236}">
                <a16:creationId xmlns:a16="http://schemas.microsoft.com/office/drawing/2014/main" id="{F4871329-BAA7-6842-1037-99023BC5421E}"/>
              </a:ext>
            </a:extLst>
          </p:cNvPr>
          <p:cNvSpPr>
            <a:spLocks noChangeAspect="1"/>
          </p:cNvSpPr>
          <p:nvPr/>
        </p:nvSpPr>
        <p:spPr>
          <a:xfrm>
            <a:off x="5947177" y="2153579"/>
            <a:ext cx="504000" cy="5040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b="1">
                <a:solidFill>
                  <a:schemeClr val="tx1"/>
                </a:solidFill>
              </a:rPr>
              <a:t>3</a:t>
            </a:r>
          </a:p>
        </p:txBody>
      </p:sp>
      <p:sp>
        <p:nvSpPr>
          <p:cNvPr id="20" name="Arrow: Chevron 19">
            <a:extLst>
              <a:ext uri="{FF2B5EF4-FFF2-40B4-BE49-F238E27FC236}">
                <a16:creationId xmlns:a16="http://schemas.microsoft.com/office/drawing/2014/main" id="{F3F62647-71BD-EAF7-E2D1-4E8FFD90A3F2}"/>
              </a:ext>
            </a:extLst>
          </p:cNvPr>
          <p:cNvSpPr/>
          <p:nvPr/>
        </p:nvSpPr>
        <p:spPr>
          <a:xfrm>
            <a:off x="9119431" y="2374871"/>
            <a:ext cx="2125133" cy="2880000"/>
          </a:xfrm>
          <a:prstGeom prst="chevron">
            <a:avLst>
              <a:gd name="adj" fmla="val 0"/>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solidFill>
                <a:schemeClr val="tx1"/>
              </a:solidFill>
            </a:endParaRPr>
          </a:p>
        </p:txBody>
      </p:sp>
      <p:sp>
        <p:nvSpPr>
          <p:cNvPr id="17" name="TextBox 16">
            <a:extLst>
              <a:ext uri="{FF2B5EF4-FFF2-40B4-BE49-F238E27FC236}">
                <a16:creationId xmlns:a16="http://schemas.microsoft.com/office/drawing/2014/main" id="{0974DC70-49F2-E7E5-F44F-A88604B799EF}"/>
              </a:ext>
            </a:extLst>
          </p:cNvPr>
          <p:cNvSpPr txBox="1"/>
          <p:nvPr/>
        </p:nvSpPr>
        <p:spPr>
          <a:xfrm>
            <a:off x="9554534" y="3676371"/>
            <a:ext cx="1254926" cy="276999"/>
          </a:xfrm>
          <a:prstGeom prst="rect">
            <a:avLst/>
          </a:prstGeom>
          <a:noFill/>
        </p:spPr>
        <p:txBody>
          <a:bodyPr wrap="square">
            <a:spAutoFit/>
          </a:bodyPr>
          <a:lstStyle/>
          <a:p>
            <a:r>
              <a:rPr lang="sv-FI" sz="1200" b="1">
                <a:solidFill>
                  <a:schemeClr val="tx1"/>
                </a:solidFill>
              </a:rPr>
              <a:t>Upprätta avtal</a:t>
            </a:r>
          </a:p>
        </p:txBody>
      </p:sp>
      <p:sp>
        <p:nvSpPr>
          <p:cNvPr id="25" name="Oval 24">
            <a:extLst>
              <a:ext uri="{FF2B5EF4-FFF2-40B4-BE49-F238E27FC236}">
                <a16:creationId xmlns:a16="http://schemas.microsoft.com/office/drawing/2014/main" id="{A67C7405-04DD-D82F-09D0-2882112C4615}"/>
              </a:ext>
            </a:extLst>
          </p:cNvPr>
          <p:cNvSpPr>
            <a:spLocks noChangeAspect="1"/>
          </p:cNvSpPr>
          <p:nvPr/>
        </p:nvSpPr>
        <p:spPr>
          <a:xfrm>
            <a:off x="8863299" y="2145407"/>
            <a:ext cx="504000" cy="5040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b="1">
                <a:solidFill>
                  <a:schemeClr val="tx1"/>
                </a:solidFill>
              </a:rPr>
              <a:t>4</a:t>
            </a:r>
          </a:p>
        </p:txBody>
      </p:sp>
      <p:sp>
        <p:nvSpPr>
          <p:cNvPr id="33" name="Title 1">
            <a:extLst>
              <a:ext uri="{FF2B5EF4-FFF2-40B4-BE49-F238E27FC236}">
                <a16:creationId xmlns:a16="http://schemas.microsoft.com/office/drawing/2014/main" id="{58B72122-53EB-D227-6D10-7325CAB3BDB1}"/>
              </a:ext>
            </a:extLst>
          </p:cNvPr>
          <p:cNvSpPr>
            <a:spLocks noGrp="1"/>
          </p:cNvSpPr>
          <p:nvPr>
            <p:ph type="title"/>
          </p:nvPr>
        </p:nvSpPr>
        <p:spPr>
          <a:xfrm>
            <a:off x="462580" y="283900"/>
            <a:ext cx="9608400" cy="789470"/>
          </a:xfrm>
        </p:spPr>
        <p:txBody>
          <a:bodyPr/>
          <a:lstStyle/>
          <a:p>
            <a:r>
              <a:rPr lang="sv-SE"/>
              <a:t>Metodguide för avtalssamverkan</a:t>
            </a:r>
          </a:p>
        </p:txBody>
      </p:sp>
      <p:sp>
        <p:nvSpPr>
          <p:cNvPr id="10" name="TextBox 9">
            <a:extLst>
              <a:ext uri="{FF2B5EF4-FFF2-40B4-BE49-F238E27FC236}">
                <a16:creationId xmlns:a16="http://schemas.microsoft.com/office/drawing/2014/main" id="{E13CBB61-CBA4-536C-5552-5E4EA0EB647A}"/>
              </a:ext>
            </a:extLst>
          </p:cNvPr>
          <p:cNvSpPr txBox="1"/>
          <p:nvPr/>
        </p:nvSpPr>
        <p:spPr>
          <a:xfrm>
            <a:off x="3638804" y="2049165"/>
            <a:ext cx="1808508" cy="276999"/>
          </a:xfrm>
          <a:prstGeom prst="rect">
            <a:avLst/>
          </a:prstGeom>
          <a:noFill/>
        </p:spPr>
        <p:txBody>
          <a:bodyPr wrap="none" rtlCol="0">
            <a:spAutoFit/>
          </a:bodyPr>
          <a:lstStyle/>
          <a:p>
            <a:r>
              <a:rPr lang="sv-SE" sz="1200" b="1"/>
              <a:t>Utreda förutsättningar</a:t>
            </a:r>
          </a:p>
        </p:txBody>
      </p:sp>
      <p:sp>
        <p:nvSpPr>
          <p:cNvPr id="14" name="TextBox 13">
            <a:extLst>
              <a:ext uri="{FF2B5EF4-FFF2-40B4-BE49-F238E27FC236}">
                <a16:creationId xmlns:a16="http://schemas.microsoft.com/office/drawing/2014/main" id="{A73529D8-3A8F-45B2-2DB6-F7868FEA8372}"/>
              </a:ext>
            </a:extLst>
          </p:cNvPr>
          <p:cNvSpPr txBox="1"/>
          <p:nvPr/>
        </p:nvSpPr>
        <p:spPr>
          <a:xfrm>
            <a:off x="6604912" y="2045133"/>
            <a:ext cx="1616148" cy="276999"/>
          </a:xfrm>
          <a:prstGeom prst="rect">
            <a:avLst/>
          </a:prstGeom>
          <a:noFill/>
        </p:spPr>
        <p:txBody>
          <a:bodyPr wrap="none" rtlCol="0">
            <a:spAutoFit/>
          </a:bodyPr>
          <a:lstStyle/>
          <a:p>
            <a:r>
              <a:rPr lang="sv-SE" sz="1200" b="1"/>
              <a:t>Utforma samverkan</a:t>
            </a:r>
          </a:p>
        </p:txBody>
      </p:sp>
      <p:sp>
        <p:nvSpPr>
          <p:cNvPr id="15" name="Oval 14">
            <a:extLst>
              <a:ext uri="{FF2B5EF4-FFF2-40B4-BE49-F238E27FC236}">
                <a16:creationId xmlns:a16="http://schemas.microsoft.com/office/drawing/2014/main" id="{1D0B969E-EF14-A93B-7A01-FDDB5A8F0DFB}"/>
              </a:ext>
            </a:extLst>
          </p:cNvPr>
          <p:cNvSpPr/>
          <p:nvPr/>
        </p:nvSpPr>
        <p:spPr>
          <a:xfrm>
            <a:off x="3720787" y="2594838"/>
            <a:ext cx="216000" cy="216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1000" b="1">
                <a:solidFill>
                  <a:schemeClr val="tx1"/>
                </a:solidFill>
              </a:rPr>
              <a:t>A</a:t>
            </a:r>
          </a:p>
        </p:txBody>
      </p:sp>
      <p:sp>
        <p:nvSpPr>
          <p:cNvPr id="16" name="Oval 15">
            <a:extLst>
              <a:ext uri="{FF2B5EF4-FFF2-40B4-BE49-F238E27FC236}">
                <a16:creationId xmlns:a16="http://schemas.microsoft.com/office/drawing/2014/main" id="{5D5FBE33-FAC1-9C02-8575-E84966F5031A}"/>
              </a:ext>
            </a:extLst>
          </p:cNvPr>
          <p:cNvSpPr/>
          <p:nvPr/>
        </p:nvSpPr>
        <p:spPr>
          <a:xfrm>
            <a:off x="3720787" y="3705239"/>
            <a:ext cx="216000" cy="216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1000" b="1">
                <a:solidFill>
                  <a:schemeClr val="tx1"/>
                </a:solidFill>
              </a:rPr>
              <a:t>B</a:t>
            </a:r>
          </a:p>
        </p:txBody>
      </p:sp>
      <p:sp>
        <p:nvSpPr>
          <p:cNvPr id="18" name="Oval 17">
            <a:extLst>
              <a:ext uri="{FF2B5EF4-FFF2-40B4-BE49-F238E27FC236}">
                <a16:creationId xmlns:a16="http://schemas.microsoft.com/office/drawing/2014/main" id="{146D4D0D-487A-9228-AF32-DDDC581A1817}"/>
              </a:ext>
            </a:extLst>
          </p:cNvPr>
          <p:cNvSpPr/>
          <p:nvPr/>
        </p:nvSpPr>
        <p:spPr>
          <a:xfrm>
            <a:off x="3720787" y="4462418"/>
            <a:ext cx="216000" cy="216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1000" b="1">
                <a:solidFill>
                  <a:schemeClr val="tx1"/>
                </a:solidFill>
              </a:rPr>
              <a:t>C</a:t>
            </a:r>
          </a:p>
        </p:txBody>
      </p:sp>
      <p:sp>
        <p:nvSpPr>
          <p:cNvPr id="2" name="Oval 1">
            <a:extLst>
              <a:ext uri="{FF2B5EF4-FFF2-40B4-BE49-F238E27FC236}">
                <a16:creationId xmlns:a16="http://schemas.microsoft.com/office/drawing/2014/main" id="{B1283697-E51A-BCBF-78A8-89FC7FA70243}"/>
              </a:ext>
            </a:extLst>
          </p:cNvPr>
          <p:cNvSpPr/>
          <p:nvPr/>
        </p:nvSpPr>
        <p:spPr>
          <a:xfrm>
            <a:off x="6624669" y="2576672"/>
            <a:ext cx="216000" cy="216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1000" b="1">
                <a:solidFill>
                  <a:schemeClr val="tx1"/>
                </a:solidFill>
              </a:rPr>
              <a:t>A</a:t>
            </a:r>
          </a:p>
        </p:txBody>
      </p:sp>
      <p:sp>
        <p:nvSpPr>
          <p:cNvPr id="3" name="Oval 2">
            <a:extLst>
              <a:ext uri="{FF2B5EF4-FFF2-40B4-BE49-F238E27FC236}">
                <a16:creationId xmlns:a16="http://schemas.microsoft.com/office/drawing/2014/main" id="{1012A50D-363C-BFAB-181E-4F384C6E982C}"/>
              </a:ext>
            </a:extLst>
          </p:cNvPr>
          <p:cNvSpPr/>
          <p:nvPr/>
        </p:nvSpPr>
        <p:spPr>
          <a:xfrm>
            <a:off x="6633378" y="3523662"/>
            <a:ext cx="216000" cy="216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1000" b="1">
                <a:solidFill>
                  <a:schemeClr val="tx1"/>
                </a:solidFill>
              </a:rPr>
              <a:t>B</a:t>
            </a:r>
          </a:p>
        </p:txBody>
      </p:sp>
      <p:sp>
        <p:nvSpPr>
          <p:cNvPr id="8" name="Oval 7">
            <a:extLst>
              <a:ext uri="{FF2B5EF4-FFF2-40B4-BE49-F238E27FC236}">
                <a16:creationId xmlns:a16="http://schemas.microsoft.com/office/drawing/2014/main" id="{87E4420D-45F1-5A5F-4CB5-F4270C56426B}"/>
              </a:ext>
            </a:extLst>
          </p:cNvPr>
          <p:cNvSpPr/>
          <p:nvPr/>
        </p:nvSpPr>
        <p:spPr>
          <a:xfrm>
            <a:off x="6624669" y="4431669"/>
            <a:ext cx="216000" cy="216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1000" b="1">
                <a:solidFill>
                  <a:schemeClr val="tx1"/>
                </a:solidFill>
              </a:rPr>
              <a:t>C</a:t>
            </a:r>
          </a:p>
        </p:txBody>
      </p:sp>
    </p:spTree>
    <p:extLst>
      <p:ext uri="{BB962C8B-B14F-4D97-AF65-F5344CB8AC3E}">
        <p14:creationId xmlns:p14="http://schemas.microsoft.com/office/powerpoint/2010/main" val="845493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43CBD32-51EB-699A-B831-A9AF7372E439}"/>
              </a:ext>
            </a:extLst>
          </p:cNvPr>
          <p:cNvSpPr/>
          <p:nvPr/>
        </p:nvSpPr>
        <p:spPr>
          <a:xfrm>
            <a:off x="126596" y="338383"/>
            <a:ext cx="468000" cy="4680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1600" b="1">
                <a:solidFill>
                  <a:schemeClr val="tx1"/>
                </a:solidFill>
              </a:rPr>
              <a:t>1</a:t>
            </a:r>
          </a:p>
        </p:txBody>
      </p:sp>
      <p:sp>
        <p:nvSpPr>
          <p:cNvPr id="8" name="Title 2">
            <a:extLst>
              <a:ext uri="{FF2B5EF4-FFF2-40B4-BE49-F238E27FC236}">
                <a16:creationId xmlns:a16="http://schemas.microsoft.com/office/drawing/2014/main" id="{A4FEB78E-64A5-D4EA-5628-398B25B60C99}"/>
              </a:ext>
            </a:extLst>
          </p:cNvPr>
          <p:cNvSpPr>
            <a:spLocks noGrp="1"/>
          </p:cNvSpPr>
          <p:nvPr>
            <p:ph type="title"/>
          </p:nvPr>
        </p:nvSpPr>
        <p:spPr>
          <a:xfrm>
            <a:off x="681498" y="361968"/>
            <a:ext cx="9609825" cy="493453"/>
          </a:xfrm>
        </p:spPr>
        <p:txBody>
          <a:bodyPr/>
          <a:lstStyle/>
          <a:p>
            <a:r>
              <a:rPr lang="sv-FI" sz="2800"/>
              <a:t>Identifiera behov kring samverkan</a:t>
            </a:r>
          </a:p>
        </p:txBody>
      </p:sp>
      <p:sp>
        <p:nvSpPr>
          <p:cNvPr id="44" name="TextBox 43">
            <a:extLst>
              <a:ext uri="{FF2B5EF4-FFF2-40B4-BE49-F238E27FC236}">
                <a16:creationId xmlns:a16="http://schemas.microsoft.com/office/drawing/2014/main" id="{E93FF09F-C41A-B9A0-64FC-415D458305A2}"/>
              </a:ext>
            </a:extLst>
          </p:cNvPr>
          <p:cNvSpPr txBox="1"/>
          <p:nvPr/>
        </p:nvSpPr>
        <p:spPr>
          <a:xfrm>
            <a:off x="1181012" y="5756577"/>
            <a:ext cx="6217510" cy="507831"/>
          </a:xfrm>
          <a:prstGeom prst="rect">
            <a:avLst/>
          </a:prstGeom>
          <a:noFill/>
        </p:spPr>
        <p:txBody>
          <a:bodyPr wrap="square" rtlCol="0">
            <a:spAutoFit/>
          </a:bodyPr>
          <a:lstStyle/>
          <a:p>
            <a:pPr marL="228600" indent="-228600">
              <a:buFontTx/>
              <a:buAutoNum type="arabicParenBoth"/>
            </a:pPr>
            <a:r>
              <a:rPr lang="sv-FI" sz="900"/>
              <a:t>Områden för avtalssamverkan – se s. 6, </a:t>
            </a:r>
            <a:r>
              <a:rPr lang="sv-FI" sz="900" i="1"/>
              <a:t>Kommunal avtalssamverkan I – Prövning och tillsyn, </a:t>
            </a:r>
            <a:r>
              <a:rPr lang="sv-FI" sz="900"/>
              <a:t>SKR, 2019.</a:t>
            </a:r>
          </a:p>
          <a:p>
            <a:pPr marL="228600" indent="-228600">
              <a:buAutoNum type="arabicParenBoth"/>
            </a:pPr>
            <a:r>
              <a:rPr lang="sv-FI" sz="900"/>
              <a:t>Uppgifter för kommuner att samverka kring – se s. 9, </a:t>
            </a:r>
            <a:r>
              <a:rPr lang="sv-FI" sz="900" i="1"/>
              <a:t>Kommunal avtalssamverkan II – Socialtjänst, </a:t>
            </a:r>
            <a:r>
              <a:rPr lang="sv-FI" sz="900"/>
              <a:t>SKR, 2019. </a:t>
            </a:r>
          </a:p>
          <a:p>
            <a:pPr marL="228600" indent="-228600">
              <a:buAutoNum type="arabicParenBoth"/>
            </a:pPr>
            <a:r>
              <a:rPr lang="sv-FI" sz="900"/>
              <a:t>Målsättning kring avtalssamverkan – se s. 38, </a:t>
            </a:r>
            <a:r>
              <a:rPr lang="sv-FI" sz="900" i="1"/>
              <a:t>Kommunal avtalssamverkan II – Socialtjänst, </a:t>
            </a:r>
            <a:r>
              <a:rPr lang="sv-FI" sz="900"/>
              <a:t>SKR, 2019. </a:t>
            </a:r>
          </a:p>
        </p:txBody>
      </p:sp>
      <p:sp>
        <p:nvSpPr>
          <p:cNvPr id="17" name="Rectangle 16">
            <a:extLst>
              <a:ext uri="{FF2B5EF4-FFF2-40B4-BE49-F238E27FC236}">
                <a16:creationId xmlns:a16="http://schemas.microsoft.com/office/drawing/2014/main" id="{DDF77EB7-71B1-65D9-712D-DE9CD667EEA3}"/>
              </a:ext>
            </a:extLst>
          </p:cNvPr>
          <p:cNvSpPr/>
          <p:nvPr/>
        </p:nvSpPr>
        <p:spPr>
          <a:xfrm>
            <a:off x="1444388" y="3552065"/>
            <a:ext cx="10257988" cy="2112083"/>
          </a:xfrm>
          <a:prstGeom prst="rect">
            <a:avLst/>
          </a:prstGeom>
          <a:solidFill>
            <a:schemeClr val="accent1">
              <a:lumMod val="20000"/>
              <a:lumOff val="80000"/>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sz="1100"/>
          </a:p>
        </p:txBody>
      </p:sp>
      <p:sp>
        <p:nvSpPr>
          <p:cNvPr id="20" name="Rectangle 19">
            <a:extLst>
              <a:ext uri="{FF2B5EF4-FFF2-40B4-BE49-F238E27FC236}">
                <a16:creationId xmlns:a16="http://schemas.microsoft.com/office/drawing/2014/main" id="{AAFF9CEB-60AE-A415-7AA8-987651BA0F7E}"/>
              </a:ext>
            </a:extLst>
          </p:cNvPr>
          <p:cNvSpPr/>
          <p:nvPr/>
        </p:nvSpPr>
        <p:spPr>
          <a:xfrm>
            <a:off x="1444388" y="1270050"/>
            <a:ext cx="10257988" cy="2139239"/>
          </a:xfrm>
          <a:prstGeom prst="rect">
            <a:avLst/>
          </a:prstGeom>
          <a:solidFill>
            <a:schemeClr val="accent1">
              <a:lumMod val="20000"/>
              <a:lumOff val="80000"/>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sz="1100"/>
          </a:p>
        </p:txBody>
      </p:sp>
      <p:sp>
        <p:nvSpPr>
          <p:cNvPr id="10" name="TextBox 9">
            <a:extLst>
              <a:ext uri="{FF2B5EF4-FFF2-40B4-BE49-F238E27FC236}">
                <a16:creationId xmlns:a16="http://schemas.microsoft.com/office/drawing/2014/main" id="{EDB2CE2B-2B94-DCF8-EF4B-018F9CCC869F}"/>
              </a:ext>
            </a:extLst>
          </p:cNvPr>
          <p:cNvSpPr txBox="1"/>
          <p:nvPr/>
        </p:nvSpPr>
        <p:spPr>
          <a:xfrm>
            <a:off x="883003" y="1023829"/>
            <a:ext cx="1150461" cy="261610"/>
          </a:xfrm>
          <a:prstGeom prst="rect">
            <a:avLst/>
          </a:prstGeom>
          <a:noFill/>
        </p:spPr>
        <p:txBody>
          <a:bodyPr wrap="square" rtlCol="0">
            <a:spAutoFit/>
          </a:bodyPr>
          <a:lstStyle/>
          <a:p>
            <a:r>
              <a:rPr lang="sv-FI" sz="1100" b="1"/>
              <a:t>Frågeställning</a:t>
            </a:r>
          </a:p>
        </p:txBody>
      </p:sp>
      <p:sp>
        <p:nvSpPr>
          <p:cNvPr id="12" name="TextBox 11">
            <a:extLst>
              <a:ext uri="{FF2B5EF4-FFF2-40B4-BE49-F238E27FC236}">
                <a16:creationId xmlns:a16="http://schemas.microsoft.com/office/drawing/2014/main" id="{609B967F-4E6B-EBD3-B513-02110B406585}"/>
              </a:ext>
            </a:extLst>
          </p:cNvPr>
          <p:cNvSpPr txBox="1"/>
          <p:nvPr/>
        </p:nvSpPr>
        <p:spPr>
          <a:xfrm>
            <a:off x="2491538" y="1023829"/>
            <a:ext cx="2547395" cy="261610"/>
          </a:xfrm>
          <a:prstGeom prst="rect">
            <a:avLst/>
          </a:prstGeom>
          <a:noFill/>
        </p:spPr>
        <p:txBody>
          <a:bodyPr wrap="square" rtlCol="0">
            <a:spAutoFit/>
          </a:bodyPr>
          <a:lstStyle/>
          <a:p>
            <a:r>
              <a:rPr lang="sv-FI" sz="1100" b="1"/>
              <a:t>Varför frågeställningen är relevant</a:t>
            </a:r>
          </a:p>
        </p:txBody>
      </p:sp>
      <p:sp>
        <p:nvSpPr>
          <p:cNvPr id="13" name="TextBox 12">
            <a:extLst>
              <a:ext uri="{FF2B5EF4-FFF2-40B4-BE49-F238E27FC236}">
                <a16:creationId xmlns:a16="http://schemas.microsoft.com/office/drawing/2014/main" id="{8104EAFA-6E3A-FE72-6308-AF5C19C858F4}"/>
              </a:ext>
            </a:extLst>
          </p:cNvPr>
          <p:cNvSpPr txBox="1"/>
          <p:nvPr/>
        </p:nvSpPr>
        <p:spPr>
          <a:xfrm>
            <a:off x="6837956" y="1023829"/>
            <a:ext cx="3662700" cy="261610"/>
          </a:xfrm>
          <a:prstGeom prst="rect">
            <a:avLst/>
          </a:prstGeom>
          <a:noFill/>
        </p:spPr>
        <p:txBody>
          <a:bodyPr wrap="square" rtlCol="0">
            <a:spAutoFit/>
          </a:bodyPr>
          <a:lstStyle/>
          <a:p>
            <a:r>
              <a:rPr lang="sv-FI" sz="1100" b="1"/>
              <a:t>Förslag på analyser för att besvara frågeställningen</a:t>
            </a:r>
          </a:p>
        </p:txBody>
      </p:sp>
      <p:cxnSp>
        <p:nvCxnSpPr>
          <p:cNvPr id="18" name="Straight Connector 17">
            <a:extLst>
              <a:ext uri="{FF2B5EF4-FFF2-40B4-BE49-F238E27FC236}">
                <a16:creationId xmlns:a16="http://schemas.microsoft.com/office/drawing/2014/main" id="{1D74425F-27A0-2350-0766-FFF2360F114E}"/>
              </a:ext>
            </a:extLst>
          </p:cNvPr>
          <p:cNvCxnSpPr>
            <a:cxnSpLocks/>
          </p:cNvCxnSpPr>
          <p:nvPr/>
        </p:nvCxnSpPr>
        <p:spPr>
          <a:xfrm>
            <a:off x="6779312" y="3552065"/>
            <a:ext cx="0" cy="2042025"/>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B0396FB-16C4-A523-07CD-C133B7B77374}"/>
              </a:ext>
            </a:extLst>
          </p:cNvPr>
          <p:cNvSpPr txBox="1"/>
          <p:nvPr/>
        </p:nvSpPr>
        <p:spPr>
          <a:xfrm>
            <a:off x="6837956" y="1447118"/>
            <a:ext cx="4695151" cy="1785104"/>
          </a:xfrm>
          <a:prstGeom prst="rect">
            <a:avLst/>
          </a:prstGeom>
          <a:noFill/>
        </p:spPr>
        <p:txBody>
          <a:bodyPr wrap="square" rtlCol="0">
            <a:spAutoFit/>
          </a:bodyPr>
          <a:lstStyle/>
          <a:p>
            <a:pPr marL="171450" indent="-171450">
              <a:buFont typeface="Wingdings" panose="05000000000000000000" pitchFamily="2" charset="2"/>
              <a:buChar char="q"/>
            </a:pPr>
            <a:r>
              <a:rPr lang="sv-SE" sz="1100"/>
              <a:t>Identifiera potentiella områden där avtalssamverkan kan vara fördelaktigt att tillämpa. (1)</a:t>
            </a:r>
          </a:p>
          <a:p>
            <a:pPr marL="171450" indent="-171450">
              <a:buFont typeface="Wingdings" panose="05000000000000000000" pitchFamily="2" charset="2"/>
              <a:buChar char="q"/>
            </a:pPr>
            <a:endParaRPr lang="sv-SE" sz="1100"/>
          </a:p>
          <a:p>
            <a:pPr marL="171450" indent="-171450">
              <a:buFont typeface="Wingdings" panose="05000000000000000000" pitchFamily="2" charset="2"/>
              <a:buChar char="q"/>
            </a:pPr>
            <a:r>
              <a:rPr lang="sv-SE" sz="1100"/>
              <a:t>Utifrån de områden som identifierats, konkretisera specifika behov som kan lösas med hjälp av avtalssamverkan. Tänk på att det är viktigt att samarbetet leder till ökad nytta för samtliga involverade parter.</a:t>
            </a:r>
          </a:p>
          <a:p>
            <a:pPr marL="176212" lvl="1"/>
            <a:endParaRPr lang="sv-SE" sz="1100"/>
          </a:p>
          <a:p>
            <a:pPr marL="171450" indent="-171450">
              <a:buFont typeface="Wingdings" panose="05000000000000000000" pitchFamily="2" charset="2"/>
              <a:buChar char="q"/>
            </a:pPr>
            <a:r>
              <a:rPr lang="sv-SE" sz="1100"/>
              <a:t>Identifiera samverkansuppgifter och samverkansparter och formulera en översiktlig plan för samverkan. </a:t>
            </a:r>
          </a:p>
        </p:txBody>
      </p:sp>
      <p:sp>
        <p:nvSpPr>
          <p:cNvPr id="29" name="TextBox 28">
            <a:extLst>
              <a:ext uri="{FF2B5EF4-FFF2-40B4-BE49-F238E27FC236}">
                <a16:creationId xmlns:a16="http://schemas.microsoft.com/office/drawing/2014/main" id="{3A9F38EC-2DB4-21E3-1B77-D6F07A34A7A1}"/>
              </a:ext>
            </a:extLst>
          </p:cNvPr>
          <p:cNvSpPr txBox="1"/>
          <p:nvPr/>
        </p:nvSpPr>
        <p:spPr>
          <a:xfrm>
            <a:off x="2491538" y="1616395"/>
            <a:ext cx="4245225" cy="1446550"/>
          </a:xfrm>
          <a:prstGeom prst="rect">
            <a:avLst/>
          </a:prstGeom>
          <a:noFill/>
        </p:spPr>
        <p:txBody>
          <a:bodyPr wrap="square" rtlCol="0">
            <a:spAutoFit/>
          </a:bodyPr>
          <a:lstStyle/>
          <a:p>
            <a:r>
              <a:rPr lang="sv-SE" sz="1100"/>
              <a:t>För att identifiera vilka uppgifter som är relevanta att samverka om bör man utreda behov och identifiera målsättningar. I en välutformad samverkan har samtliga parterna en gemensam målsättning och förståelse för samarbetet. Det är även viktigt att säkerställa att uppgifterna som man ska samverka om faller inom ramen för avtalssamverkan. För mer information om områden för avtalssamverkan se (1) och för att läsa mer om uppgifter lämpliga för avtalssamverkan, se (2). </a:t>
            </a:r>
            <a:endParaRPr lang="sv-FI" sz="1100"/>
          </a:p>
        </p:txBody>
      </p:sp>
      <p:sp>
        <p:nvSpPr>
          <p:cNvPr id="32" name="TextBox 31">
            <a:extLst>
              <a:ext uri="{FF2B5EF4-FFF2-40B4-BE49-F238E27FC236}">
                <a16:creationId xmlns:a16="http://schemas.microsoft.com/office/drawing/2014/main" id="{06918DE8-F6E8-DBCF-5328-3B0E137473BC}"/>
              </a:ext>
            </a:extLst>
          </p:cNvPr>
          <p:cNvSpPr txBox="1"/>
          <p:nvPr/>
        </p:nvSpPr>
        <p:spPr>
          <a:xfrm>
            <a:off x="2491538" y="4138747"/>
            <a:ext cx="4241955" cy="938719"/>
          </a:xfrm>
          <a:prstGeom prst="rect">
            <a:avLst/>
          </a:prstGeom>
          <a:noFill/>
        </p:spPr>
        <p:txBody>
          <a:bodyPr wrap="square" rtlCol="0">
            <a:spAutoFit/>
          </a:bodyPr>
          <a:lstStyle/>
          <a:p>
            <a:r>
              <a:rPr lang="sv-SE" sz="1100" dirty="0"/>
              <a:t>Det är viktigt att samtliga parter arbetar mot ett gemensamt mål som skapar nytta för alla inblandade parter. Om avtalssamverkan ska använda sig av Hamburgundantaget krävs att samtliga parter ska arbeta mot ett gemensamt mål. Se mer om detta i punkt </a:t>
            </a:r>
            <a:r>
              <a:rPr lang="sv-SE" sz="1100" i="1" dirty="0"/>
              <a:t>2:A – Utred juridiska förutsättningar</a:t>
            </a:r>
            <a:r>
              <a:rPr lang="sv-SE" sz="1100" dirty="0"/>
              <a:t>. </a:t>
            </a:r>
            <a:endParaRPr lang="sv-SE" sz="1100" u="sng" dirty="0"/>
          </a:p>
        </p:txBody>
      </p:sp>
      <p:sp>
        <p:nvSpPr>
          <p:cNvPr id="33" name="TextBox 32">
            <a:extLst>
              <a:ext uri="{FF2B5EF4-FFF2-40B4-BE49-F238E27FC236}">
                <a16:creationId xmlns:a16="http://schemas.microsoft.com/office/drawing/2014/main" id="{57DA0C7E-4619-AD1B-B250-BE15D77EC122}"/>
              </a:ext>
            </a:extLst>
          </p:cNvPr>
          <p:cNvSpPr txBox="1"/>
          <p:nvPr/>
        </p:nvSpPr>
        <p:spPr>
          <a:xfrm>
            <a:off x="6853813" y="3884831"/>
            <a:ext cx="4635043" cy="1446550"/>
          </a:xfrm>
          <a:prstGeom prst="rect">
            <a:avLst/>
          </a:prstGeom>
          <a:noFill/>
        </p:spPr>
        <p:txBody>
          <a:bodyPr wrap="square" rtlCol="0">
            <a:spAutoFit/>
          </a:bodyPr>
          <a:lstStyle/>
          <a:p>
            <a:pPr marL="171450" indent="-171450">
              <a:buFont typeface="Wingdings" panose="05000000000000000000" pitchFamily="2" charset="2"/>
              <a:buChar char="q"/>
            </a:pPr>
            <a:r>
              <a:rPr lang="sv-SE" sz="1100"/>
              <a:t>Identifiera och formulera gemensamma mål för samverkan och varje samverkansuppgift.</a:t>
            </a:r>
          </a:p>
          <a:p>
            <a:endParaRPr lang="sv-SE" sz="1100"/>
          </a:p>
          <a:p>
            <a:pPr marL="171450" indent="-171450">
              <a:buFont typeface="Wingdings" panose="05000000000000000000" pitchFamily="2" charset="2"/>
              <a:buChar char="q"/>
            </a:pPr>
            <a:r>
              <a:rPr lang="sv-SE" sz="1100"/>
              <a:t>Diskutera om målen bidrar till nytta för alla parter och om de är i linje med varje samverkansparts enskilda målsättningar. (3)</a:t>
            </a:r>
          </a:p>
          <a:p>
            <a:endParaRPr lang="sv-SE" sz="1100"/>
          </a:p>
          <a:p>
            <a:pPr marL="171450" indent="-171450">
              <a:buFont typeface="Wingdings" panose="05000000000000000000" pitchFamily="2" charset="2"/>
              <a:buChar char="q"/>
            </a:pPr>
            <a:r>
              <a:rPr lang="sv-SE" sz="1100"/>
              <a:t>Diskutera hur lyckad samverkan ser ut och definiera målbild för en lyckad samverkan. </a:t>
            </a:r>
          </a:p>
        </p:txBody>
      </p:sp>
      <p:cxnSp>
        <p:nvCxnSpPr>
          <p:cNvPr id="21" name="Straight Connector 20">
            <a:extLst>
              <a:ext uri="{FF2B5EF4-FFF2-40B4-BE49-F238E27FC236}">
                <a16:creationId xmlns:a16="http://schemas.microsoft.com/office/drawing/2014/main" id="{C581062A-90EE-D77E-590E-4F1C0C8DE2C0}"/>
              </a:ext>
            </a:extLst>
          </p:cNvPr>
          <p:cNvCxnSpPr>
            <a:cxnSpLocks/>
          </p:cNvCxnSpPr>
          <p:nvPr/>
        </p:nvCxnSpPr>
        <p:spPr>
          <a:xfrm>
            <a:off x="6779312" y="1277841"/>
            <a:ext cx="0" cy="2131448"/>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A84D65FD-AE08-73AE-8D18-A9F2FA0430BF}"/>
              </a:ext>
            </a:extLst>
          </p:cNvPr>
          <p:cNvSpPr/>
          <p:nvPr/>
        </p:nvSpPr>
        <p:spPr>
          <a:xfrm>
            <a:off x="319587" y="1290180"/>
            <a:ext cx="2098980" cy="2098980"/>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t" anchorCtr="0"/>
          <a:lstStyle/>
          <a:p>
            <a:pPr algn="ctr"/>
            <a:endParaRPr lang="en-AU" sz="1100">
              <a:solidFill>
                <a:schemeClr val="tx1"/>
              </a:solidFill>
            </a:endParaRPr>
          </a:p>
        </p:txBody>
      </p:sp>
      <p:sp>
        <p:nvSpPr>
          <p:cNvPr id="28" name="TextBox 27">
            <a:extLst>
              <a:ext uri="{FF2B5EF4-FFF2-40B4-BE49-F238E27FC236}">
                <a16:creationId xmlns:a16="http://schemas.microsoft.com/office/drawing/2014/main" id="{18EAF1E3-EBC8-34CF-5FBC-0CD2CC25A752}"/>
              </a:ext>
            </a:extLst>
          </p:cNvPr>
          <p:cNvSpPr txBox="1"/>
          <p:nvPr/>
        </p:nvSpPr>
        <p:spPr>
          <a:xfrm>
            <a:off x="493296" y="1870310"/>
            <a:ext cx="1751562" cy="938719"/>
          </a:xfrm>
          <a:prstGeom prst="rect">
            <a:avLst/>
          </a:prstGeom>
          <a:noFill/>
        </p:spPr>
        <p:txBody>
          <a:bodyPr wrap="square" rtlCol="0">
            <a:spAutoFit/>
          </a:bodyPr>
          <a:lstStyle/>
          <a:p>
            <a:pPr algn="ctr"/>
            <a:r>
              <a:rPr lang="sv-SE" sz="1100" b="1" i="1">
                <a:solidFill>
                  <a:schemeClr val="accent3">
                    <a:lumMod val="50000"/>
                  </a:schemeClr>
                </a:solidFill>
              </a:rPr>
              <a:t>För vilka uppgifter finns det ett behov att samverka och med vilka samverkansparter? </a:t>
            </a:r>
            <a:endParaRPr lang="sv-FI" sz="1100" b="1" i="1">
              <a:solidFill>
                <a:schemeClr val="accent3">
                  <a:lumMod val="50000"/>
                </a:schemeClr>
              </a:solidFill>
            </a:endParaRPr>
          </a:p>
        </p:txBody>
      </p:sp>
      <p:sp>
        <p:nvSpPr>
          <p:cNvPr id="11" name="Oval 10">
            <a:extLst>
              <a:ext uri="{FF2B5EF4-FFF2-40B4-BE49-F238E27FC236}">
                <a16:creationId xmlns:a16="http://schemas.microsoft.com/office/drawing/2014/main" id="{247FD9FC-B6E8-45EC-DF1A-11984EAE32E2}"/>
              </a:ext>
            </a:extLst>
          </p:cNvPr>
          <p:cNvSpPr/>
          <p:nvPr/>
        </p:nvSpPr>
        <p:spPr>
          <a:xfrm>
            <a:off x="319587" y="3558616"/>
            <a:ext cx="2098980" cy="2098980"/>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t" anchorCtr="0"/>
          <a:lstStyle/>
          <a:p>
            <a:pPr algn="ctr"/>
            <a:endParaRPr lang="en-AU" sz="1100">
              <a:solidFill>
                <a:schemeClr val="tx1"/>
              </a:solidFill>
            </a:endParaRPr>
          </a:p>
        </p:txBody>
      </p:sp>
      <p:sp>
        <p:nvSpPr>
          <p:cNvPr id="31" name="TextBox 30">
            <a:extLst>
              <a:ext uri="{FF2B5EF4-FFF2-40B4-BE49-F238E27FC236}">
                <a16:creationId xmlns:a16="http://schemas.microsoft.com/office/drawing/2014/main" id="{0112FD03-1C59-F96E-39B5-0707A512ACEE}"/>
              </a:ext>
            </a:extLst>
          </p:cNvPr>
          <p:cNvSpPr txBox="1"/>
          <p:nvPr/>
        </p:nvSpPr>
        <p:spPr>
          <a:xfrm>
            <a:off x="442308" y="4223386"/>
            <a:ext cx="1853537" cy="769441"/>
          </a:xfrm>
          <a:prstGeom prst="rect">
            <a:avLst/>
          </a:prstGeom>
          <a:noFill/>
        </p:spPr>
        <p:txBody>
          <a:bodyPr wrap="square" rtlCol="0">
            <a:spAutoFit/>
          </a:bodyPr>
          <a:lstStyle/>
          <a:p>
            <a:pPr algn="ctr"/>
            <a:r>
              <a:rPr lang="sv-SE" sz="1100" b="1" i="1">
                <a:solidFill>
                  <a:schemeClr val="accent3">
                    <a:lumMod val="50000"/>
                  </a:schemeClr>
                </a:solidFill>
              </a:rPr>
              <a:t>Vad är målet med samverkan och bidrar samverkan till att skapa nytta för alla parter? </a:t>
            </a:r>
            <a:endParaRPr lang="sv-FI" sz="1100" b="1" i="1">
              <a:solidFill>
                <a:schemeClr val="accent3">
                  <a:lumMod val="50000"/>
                </a:schemeClr>
              </a:solidFill>
            </a:endParaRPr>
          </a:p>
        </p:txBody>
      </p:sp>
    </p:spTree>
    <p:extLst>
      <p:ext uri="{BB962C8B-B14F-4D97-AF65-F5344CB8AC3E}">
        <p14:creationId xmlns:p14="http://schemas.microsoft.com/office/powerpoint/2010/main" val="323934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4FEB78E-64A5-D4EA-5628-398B25B60C99}"/>
              </a:ext>
            </a:extLst>
          </p:cNvPr>
          <p:cNvSpPr>
            <a:spLocks noGrp="1"/>
          </p:cNvSpPr>
          <p:nvPr>
            <p:ph type="title"/>
          </p:nvPr>
        </p:nvSpPr>
        <p:spPr>
          <a:xfrm>
            <a:off x="669356" y="366576"/>
            <a:ext cx="9609825" cy="532221"/>
          </a:xfrm>
        </p:spPr>
        <p:txBody>
          <a:bodyPr/>
          <a:lstStyle/>
          <a:p>
            <a:r>
              <a:rPr lang="sv-FI" sz="2800"/>
              <a:t>Utred organisatoriska förutsättningar</a:t>
            </a:r>
          </a:p>
        </p:txBody>
      </p:sp>
      <p:sp>
        <p:nvSpPr>
          <p:cNvPr id="45" name="Rectangle 44">
            <a:extLst>
              <a:ext uri="{FF2B5EF4-FFF2-40B4-BE49-F238E27FC236}">
                <a16:creationId xmlns:a16="http://schemas.microsoft.com/office/drawing/2014/main" id="{65384659-4C9E-DC3E-0B2D-D736426051C6}"/>
              </a:ext>
            </a:extLst>
          </p:cNvPr>
          <p:cNvSpPr/>
          <p:nvPr/>
        </p:nvSpPr>
        <p:spPr>
          <a:xfrm>
            <a:off x="1671782" y="3489676"/>
            <a:ext cx="10021797" cy="2122240"/>
          </a:xfrm>
          <a:prstGeom prst="rect">
            <a:avLst/>
          </a:prstGeom>
          <a:solidFill>
            <a:schemeClr val="accent1">
              <a:lumMod val="20000"/>
              <a:lumOff val="80000"/>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sz="1100"/>
          </a:p>
        </p:txBody>
      </p:sp>
      <p:sp>
        <p:nvSpPr>
          <p:cNvPr id="11" name="Rectangle 10">
            <a:extLst>
              <a:ext uri="{FF2B5EF4-FFF2-40B4-BE49-F238E27FC236}">
                <a16:creationId xmlns:a16="http://schemas.microsoft.com/office/drawing/2014/main" id="{2AA75487-FB4F-6151-0916-CBFC95EC4C71}"/>
              </a:ext>
            </a:extLst>
          </p:cNvPr>
          <p:cNvSpPr/>
          <p:nvPr/>
        </p:nvSpPr>
        <p:spPr>
          <a:xfrm>
            <a:off x="1669327" y="1277787"/>
            <a:ext cx="10021797" cy="2122240"/>
          </a:xfrm>
          <a:prstGeom prst="rect">
            <a:avLst/>
          </a:prstGeom>
          <a:solidFill>
            <a:schemeClr val="accent1">
              <a:lumMod val="20000"/>
              <a:lumOff val="80000"/>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sz="1100"/>
          </a:p>
        </p:txBody>
      </p:sp>
      <p:grpSp>
        <p:nvGrpSpPr>
          <p:cNvPr id="2" name="Group 1">
            <a:extLst>
              <a:ext uri="{FF2B5EF4-FFF2-40B4-BE49-F238E27FC236}">
                <a16:creationId xmlns:a16="http://schemas.microsoft.com/office/drawing/2014/main" id="{C90B5100-A7E5-A3BC-EFA6-8B14C5B46573}"/>
              </a:ext>
            </a:extLst>
          </p:cNvPr>
          <p:cNvGrpSpPr/>
          <p:nvPr/>
        </p:nvGrpSpPr>
        <p:grpSpPr>
          <a:xfrm>
            <a:off x="301308" y="1289417"/>
            <a:ext cx="2098980" cy="2098980"/>
            <a:chOff x="70408" y="1276886"/>
            <a:chExt cx="2098980" cy="2098980"/>
          </a:xfrm>
        </p:grpSpPr>
        <p:sp>
          <p:nvSpPr>
            <p:cNvPr id="19" name="Oval 18">
              <a:extLst>
                <a:ext uri="{FF2B5EF4-FFF2-40B4-BE49-F238E27FC236}">
                  <a16:creationId xmlns:a16="http://schemas.microsoft.com/office/drawing/2014/main" id="{0421FEC4-B479-0E44-3F18-255050CC96FF}"/>
                </a:ext>
              </a:extLst>
            </p:cNvPr>
            <p:cNvSpPr/>
            <p:nvPr/>
          </p:nvSpPr>
          <p:spPr>
            <a:xfrm>
              <a:off x="70408" y="1276886"/>
              <a:ext cx="2098980" cy="2098980"/>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t" anchorCtr="0"/>
            <a:lstStyle/>
            <a:p>
              <a:pPr algn="ctr"/>
              <a:endParaRPr lang="en-AU" sz="1100">
                <a:solidFill>
                  <a:schemeClr val="tx1"/>
                </a:solidFill>
              </a:endParaRPr>
            </a:p>
          </p:txBody>
        </p:sp>
        <p:sp>
          <p:nvSpPr>
            <p:cNvPr id="25" name="TextBox 24">
              <a:extLst>
                <a:ext uri="{FF2B5EF4-FFF2-40B4-BE49-F238E27FC236}">
                  <a16:creationId xmlns:a16="http://schemas.microsoft.com/office/drawing/2014/main" id="{5EA3CB81-7642-C103-DD36-4852C3D0F8EC}"/>
                </a:ext>
              </a:extLst>
            </p:cNvPr>
            <p:cNvSpPr txBox="1"/>
            <p:nvPr/>
          </p:nvSpPr>
          <p:spPr>
            <a:xfrm>
              <a:off x="95470" y="1869548"/>
              <a:ext cx="2048856" cy="938719"/>
            </a:xfrm>
            <a:prstGeom prst="rect">
              <a:avLst/>
            </a:prstGeom>
            <a:noFill/>
          </p:spPr>
          <p:txBody>
            <a:bodyPr wrap="square" rtlCol="0">
              <a:spAutoFit/>
            </a:bodyPr>
            <a:lstStyle/>
            <a:p>
              <a:pPr algn="ctr"/>
              <a:r>
                <a:rPr lang="sv-SE" sz="1100" b="1" i="1">
                  <a:solidFill>
                    <a:schemeClr val="accent3">
                      <a:lumMod val="50000"/>
                    </a:schemeClr>
                  </a:solidFill>
                </a:rPr>
                <a:t>Behöver verksamheter omorganiseras i samband med avtalssamverkan och vem ansvarar för personal och arbetsmiljö?</a:t>
              </a:r>
              <a:endParaRPr lang="sv-FI" sz="1100" b="1" i="1">
                <a:solidFill>
                  <a:schemeClr val="accent3">
                    <a:lumMod val="50000"/>
                  </a:schemeClr>
                </a:solidFill>
              </a:endParaRPr>
            </a:p>
          </p:txBody>
        </p:sp>
      </p:grpSp>
      <p:sp>
        <p:nvSpPr>
          <p:cNvPr id="26" name="TextBox 25">
            <a:extLst>
              <a:ext uri="{FF2B5EF4-FFF2-40B4-BE49-F238E27FC236}">
                <a16:creationId xmlns:a16="http://schemas.microsoft.com/office/drawing/2014/main" id="{C58493F3-2B99-F318-0AD7-17E69CA4E036}"/>
              </a:ext>
            </a:extLst>
          </p:cNvPr>
          <p:cNvSpPr txBox="1"/>
          <p:nvPr/>
        </p:nvSpPr>
        <p:spPr>
          <a:xfrm>
            <a:off x="2504560" y="1869548"/>
            <a:ext cx="4238442" cy="938719"/>
          </a:xfrm>
          <a:prstGeom prst="rect">
            <a:avLst/>
          </a:prstGeom>
          <a:noFill/>
        </p:spPr>
        <p:txBody>
          <a:bodyPr wrap="square" rtlCol="0">
            <a:spAutoFit/>
          </a:bodyPr>
          <a:lstStyle/>
          <a:p>
            <a:r>
              <a:rPr lang="sv-SE" sz="1100"/>
              <a:t>I avtalssamverkan kan verksamheter behöva omorganiseras. För att hantera dessa förändringar är det viktigt att grundligt förstå de organisatoriska förutsättningarna och hur de påverkas. Det är även viktigt att se över vem som ansvarar för personal och arbetsmiljön när verksamheter omorganiseras. </a:t>
            </a:r>
            <a:endParaRPr lang="sv-FI" sz="1100"/>
          </a:p>
        </p:txBody>
      </p:sp>
      <p:sp>
        <p:nvSpPr>
          <p:cNvPr id="27" name="TextBox 26">
            <a:extLst>
              <a:ext uri="{FF2B5EF4-FFF2-40B4-BE49-F238E27FC236}">
                <a16:creationId xmlns:a16="http://schemas.microsoft.com/office/drawing/2014/main" id="{0B0396FB-16C4-A523-07CD-C133B7B77374}"/>
              </a:ext>
            </a:extLst>
          </p:cNvPr>
          <p:cNvSpPr txBox="1"/>
          <p:nvPr/>
        </p:nvSpPr>
        <p:spPr>
          <a:xfrm>
            <a:off x="6826748" y="1700271"/>
            <a:ext cx="4347094" cy="1277273"/>
          </a:xfrm>
          <a:prstGeom prst="rect">
            <a:avLst/>
          </a:prstGeom>
          <a:noFill/>
        </p:spPr>
        <p:txBody>
          <a:bodyPr wrap="square" rtlCol="0">
            <a:spAutoFit/>
          </a:bodyPr>
          <a:lstStyle/>
          <a:p>
            <a:pPr marL="171450" indent="-171450">
              <a:buFont typeface="Wingdings" panose="05000000000000000000" pitchFamily="2" charset="2"/>
              <a:buChar char="q"/>
            </a:pPr>
            <a:r>
              <a:rPr lang="sv-SE" sz="1100"/>
              <a:t>Diskutera om samverkan påverkar existerande verksamheter och om existerande verksamheter behöver anpassas efter samverkan. (1)</a:t>
            </a:r>
          </a:p>
          <a:p>
            <a:endParaRPr lang="sv-SE" sz="1100"/>
          </a:p>
          <a:p>
            <a:pPr marL="171450" indent="-171450">
              <a:buFont typeface="Wingdings" panose="05000000000000000000" pitchFamily="2" charset="2"/>
              <a:buChar char="q"/>
            </a:pPr>
            <a:r>
              <a:rPr lang="sv-SE" sz="1100"/>
              <a:t>Diskutera vem som har arbetsmiljö- och personalansvar för varje samverkansuppgift. (2, 3)</a:t>
            </a:r>
          </a:p>
          <a:p>
            <a:pPr marL="171450" indent="-171450">
              <a:buFont typeface="Wingdings" panose="05000000000000000000" pitchFamily="2" charset="2"/>
              <a:buChar char="q"/>
            </a:pPr>
            <a:endParaRPr lang="sv-SE" sz="1100"/>
          </a:p>
        </p:txBody>
      </p:sp>
      <p:sp>
        <p:nvSpPr>
          <p:cNvPr id="32" name="TextBox 31">
            <a:extLst>
              <a:ext uri="{FF2B5EF4-FFF2-40B4-BE49-F238E27FC236}">
                <a16:creationId xmlns:a16="http://schemas.microsoft.com/office/drawing/2014/main" id="{06918DE8-F6E8-DBCF-5328-3B0E137473BC}"/>
              </a:ext>
            </a:extLst>
          </p:cNvPr>
          <p:cNvSpPr txBox="1"/>
          <p:nvPr/>
        </p:nvSpPr>
        <p:spPr>
          <a:xfrm>
            <a:off x="2504560" y="4081437"/>
            <a:ext cx="4238442" cy="938719"/>
          </a:xfrm>
          <a:prstGeom prst="rect">
            <a:avLst/>
          </a:prstGeom>
          <a:noFill/>
        </p:spPr>
        <p:txBody>
          <a:bodyPr wrap="square" rtlCol="0">
            <a:spAutoFit/>
          </a:bodyPr>
          <a:lstStyle/>
          <a:p>
            <a:r>
              <a:rPr lang="sv-SE" sz="1100"/>
              <a:t>Tydlig ansvarsfördelning behövs och ä</a:t>
            </a:r>
            <a:r>
              <a:rPr lang="sv-SE" sz="1100" u="sng"/>
              <a:t>ven om en annan part avtalas för att utföra uppgifterna kan huvudmannaskapet för uppgifterna </a:t>
            </a:r>
            <a:r>
              <a:rPr lang="sv-SE" sz="1100" b="1" u="sng"/>
              <a:t>aldrig</a:t>
            </a:r>
            <a:r>
              <a:rPr lang="sv-SE" sz="1100" u="sng"/>
              <a:t> avtalas bort.</a:t>
            </a:r>
            <a:r>
              <a:rPr lang="sv-SE" sz="1100"/>
              <a:t> Det innebär att parten som först var ansvarig för tjänsten fortsätter att ansvara för tjänsten, även om utförandet av tjänsten har avtalats bort till en annan part.</a:t>
            </a:r>
          </a:p>
        </p:txBody>
      </p:sp>
      <p:sp>
        <p:nvSpPr>
          <p:cNvPr id="33" name="TextBox 32">
            <a:extLst>
              <a:ext uri="{FF2B5EF4-FFF2-40B4-BE49-F238E27FC236}">
                <a16:creationId xmlns:a16="http://schemas.microsoft.com/office/drawing/2014/main" id="{57DA0C7E-4619-AD1B-B250-BE15D77EC122}"/>
              </a:ext>
            </a:extLst>
          </p:cNvPr>
          <p:cNvSpPr txBox="1"/>
          <p:nvPr/>
        </p:nvSpPr>
        <p:spPr>
          <a:xfrm>
            <a:off x="6818485" y="3573606"/>
            <a:ext cx="4835922" cy="1954381"/>
          </a:xfrm>
          <a:prstGeom prst="rect">
            <a:avLst/>
          </a:prstGeom>
          <a:noFill/>
        </p:spPr>
        <p:txBody>
          <a:bodyPr wrap="square" rtlCol="0">
            <a:spAutoFit/>
          </a:bodyPr>
          <a:lstStyle/>
          <a:p>
            <a:pPr marL="171450" indent="-171450">
              <a:buFont typeface="Wingdings" panose="05000000000000000000" pitchFamily="2" charset="2"/>
              <a:buChar char="q"/>
            </a:pPr>
            <a:r>
              <a:rPr lang="sv-SE" sz="1100"/>
              <a:t>Definiera tydliga villkor för ansvarsfördelning och säkerställ att samtliga parter ansvarar för de uppgifter de ska ansvar för enligt deras verksamhetskrav. (4)</a:t>
            </a:r>
          </a:p>
          <a:p>
            <a:pPr marL="171450" indent="-171450">
              <a:buFont typeface="Wingdings" panose="05000000000000000000" pitchFamily="2" charset="2"/>
              <a:buChar char="q"/>
            </a:pPr>
            <a:endParaRPr lang="sv-SE" sz="1100"/>
          </a:p>
          <a:p>
            <a:pPr marL="171450" indent="-171450">
              <a:buFont typeface="Wingdings" panose="05000000000000000000" pitchFamily="2" charset="2"/>
              <a:buChar char="q"/>
            </a:pPr>
            <a:r>
              <a:rPr lang="sv-SE" sz="1100"/>
              <a:t>Skapa rutiner för hur varje ansvarig part kan följa upp och säkerställa att de kan följa upp uppgifter de ansvarar för – även om en annan part utför uppgiften innebär det inte att ansvar för uppföljning förändras. (4)</a:t>
            </a:r>
          </a:p>
          <a:p>
            <a:pPr marL="171450" indent="-171450">
              <a:buFont typeface="Wingdings" panose="05000000000000000000" pitchFamily="2" charset="2"/>
              <a:buChar char="q"/>
            </a:pPr>
            <a:endParaRPr lang="sv-SE" sz="1100"/>
          </a:p>
          <a:p>
            <a:pPr marL="171450" indent="-171450">
              <a:buFont typeface="Wingdings" panose="05000000000000000000" pitchFamily="2" charset="2"/>
              <a:buChar char="q"/>
            </a:pPr>
            <a:r>
              <a:rPr lang="sv-SE" sz="1100"/>
              <a:t>Säkerställ att alla är medvetna om huvudmannaskapet kring varje uppgift – tänk på huvudmannaskap kan </a:t>
            </a:r>
            <a:r>
              <a:rPr lang="sv-SE" sz="1100" b="1"/>
              <a:t>aldrig</a:t>
            </a:r>
            <a:r>
              <a:rPr lang="sv-SE" sz="1100"/>
              <a:t> avtalas bort inom avtalssamverkan. (5)</a:t>
            </a:r>
          </a:p>
        </p:txBody>
      </p:sp>
      <p:sp>
        <p:nvSpPr>
          <p:cNvPr id="15" name="TextBox 14">
            <a:extLst>
              <a:ext uri="{FF2B5EF4-FFF2-40B4-BE49-F238E27FC236}">
                <a16:creationId xmlns:a16="http://schemas.microsoft.com/office/drawing/2014/main" id="{F9291FC4-F94F-A753-6A3D-0D73C5A348D1}"/>
              </a:ext>
            </a:extLst>
          </p:cNvPr>
          <p:cNvSpPr txBox="1"/>
          <p:nvPr/>
        </p:nvSpPr>
        <p:spPr>
          <a:xfrm>
            <a:off x="128637" y="5757546"/>
            <a:ext cx="11243135" cy="507831"/>
          </a:xfrm>
          <a:prstGeom prst="rect">
            <a:avLst/>
          </a:prstGeom>
          <a:noFill/>
        </p:spPr>
        <p:txBody>
          <a:bodyPr wrap="square" rtlCol="0">
            <a:spAutoFit/>
          </a:bodyPr>
          <a:lstStyle/>
          <a:p>
            <a:pPr marL="228600" indent="-228600">
              <a:buAutoNum type="arabicParenBoth"/>
            </a:pPr>
            <a:r>
              <a:rPr lang="sv-FI" sz="900" dirty="0"/>
              <a:t>Avtalssamverkan och organisationsstruktur – se s. 16, </a:t>
            </a:r>
            <a:r>
              <a:rPr lang="sv-FI" sz="900" i="1" dirty="0"/>
              <a:t>Kommunal avtalssamverkan II – Socialtjänst, </a:t>
            </a:r>
            <a:r>
              <a:rPr lang="sv-FI" sz="900" dirty="0"/>
              <a:t>SKR, 2019. (4) Uppföljning avtalssamverkan – se s. 21, </a:t>
            </a:r>
            <a:r>
              <a:rPr lang="sv-FI" sz="900" i="1" dirty="0"/>
              <a:t>Kommunal avtalssamverkan II – Socialtjänst, </a:t>
            </a:r>
            <a:r>
              <a:rPr lang="sv-FI" sz="900" dirty="0"/>
              <a:t>SKR, 2019. </a:t>
            </a:r>
          </a:p>
          <a:p>
            <a:pPr marL="228600" indent="-228600">
              <a:buAutoNum type="arabicParenBoth"/>
            </a:pPr>
            <a:r>
              <a:rPr lang="sv-FI" sz="900" dirty="0"/>
              <a:t>Arbetsmiljöansvar inom avtalssamverkan – se s. 25, </a:t>
            </a:r>
            <a:r>
              <a:rPr lang="sv-FI" sz="900" i="1" dirty="0"/>
              <a:t>Kommunal avtalssamverkan II – Socialtjänst, </a:t>
            </a:r>
            <a:r>
              <a:rPr lang="sv-FI" sz="900" dirty="0"/>
              <a:t>SKR, 2019.    (5) Huvudmannaskap – se s. 15, </a:t>
            </a:r>
            <a:r>
              <a:rPr lang="sv-FI" sz="900" i="1" dirty="0"/>
              <a:t>Kommunal avtalssamverkan II – Socialtjänst, </a:t>
            </a:r>
            <a:r>
              <a:rPr lang="sv-FI" sz="900" dirty="0"/>
              <a:t>SKR, 2019. </a:t>
            </a:r>
          </a:p>
          <a:p>
            <a:pPr marL="228600" indent="-228600">
              <a:buAutoNum type="arabicParenBoth"/>
            </a:pPr>
            <a:r>
              <a:rPr lang="sv-FI" sz="900" dirty="0"/>
              <a:t>Personalansvar inom avtalssamverkan – se s. 26, </a:t>
            </a:r>
            <a:r>
              <a:rPr lang="sv-FI" sz="900" i="1" dirty="0"/>
              <a:t>Kommunal avtalssamverkan II – Socialtjänst, </a:t>
            </a:r>
            <a:r>
              <a:rPr lang="sv-FI" sz="900" dirty="0"/>
              <a:t>SKR, 2019.</a:t>
            </a:r>
          </a:p>
        </p:txBody>
      </p:sp>
      <p:sp>
        <p:nvSpPr>
          <p:cNvPr id="14" name="Oval 13">
            <a:extLst>
              <a:ext uri="{FF2B5EF4-FFF2-40B4-BE49-F238E27FC236}">
                <a16:creationId xmlns:a16="http://schemas.microsoft.com/office/drawing/2014/main" id="{67307854-9149-41EE-5862-45F22355471E}"/>
              </a:ext>
            </a:extLst>
          </p:cNvPr>
          <p:cNvSpPr/>
          <p:nvPr/>
        </p:nvSpPr>
        <p:spPr>
          <a:xfrm>
            <a:off x="126596" y="338383"/>
            <a:ext cx="468000" cy="4680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FI" sz="1600" b="1">
                <a:solidFill>
                  <a:schemeClr val="tx1"/>
                </a:solidFill>
              </a:rPr>
              <a:t>2:A</a:t>
            </a:r>
          </a:p>
        </p:txBody>
      </p:sp>
      <p:sp>
        <p:nvSpPr>
          <p:cNvPr id="50" name="TextBox 49">
            <a:extLst>
              <a:ext uri="{FF2B5EF4-FFF2-40B4-BE49-F238E27FC236}">
                <a16:creationId xmlns:a16="http://schemas.microsoft.com/office/drawing/2014/main" id="{5F233EA0-A846-9806-8EFA-4E0BC4D6A7F8}"/>
              </a:ext>
            </a:extLst>
          </p:cNvPr>
          <p:cNvSpPr txBox="1"/>
          <p:nvPr/>
        </p:nvSpPr>
        <p:spPr>
          <a:xfrm>
            <a:off x="594596" y="952035"/>
            <a:ext cx="1188022" cy="261610"/>
          </a:xfrm>
          <a:prstGeom prst="rect">
            <a:avLst/>
          </a:prstGeom>
          <a:noFill/>
        </p:spPr>
        <p:txBody>
          <a:bodyPr wrap="square" rtlCol="0">
            <a:spAutoFit/>
          </a:bodyPr>
          <a:lstStyle/>
          <a:p>
            <a:r>
              <a:rPr lang="sv-FI" sz="1100" b="1"/>
              <a:t>Frågeställning</a:t>
            </a:r>
          </a:p>
        </p:txBody>
      </p:sp>
      <p:sp>
        <p:nvSpPr>
          <p:cNvPr id="51" name="TextBox 50">
            <a:extLst>
              <a:ext uri="{FF2B5EF4-FFF2-40B4-BE49-F238E27FC236}">
                <a16:creationId xmlns:a16="http://schemas.microsoft.com/office/drawing/2014/main" id="{381D3EE7-6C5F-3A3F-F563-516533AEC4D8}"/>
              </a:ext>
            </a:extLst>
          </p:cNvPr>
          <p:cNvSpPr txBox="1"/>
          <p:nvPr/>
        </p:nvSpPr>
        <p:spPr>
          <a:xfrm>
            <a:off x="2340096" y="952035"/>
            <a:ext cx="2822159" cy="261610"/>
          </a:xfrm>
          <a:prstGeom prst="rect">
            <a:avLst/>
          </a:prstGeom>
          <a:noFill/>
        </p:spPr>
        <p:txBody>
          <a:bodyPr wrap="square" rtlCol="0">
            <a:spAutoFit/>
          </a:bodyPr>
          <a:lstStyle/>
          <a:p>
            <a:r>
              <a:rPr lang="sv-FI" sz="1100" b="1"/>
              <a:t>Varför frågeställningen är relevant</a:t>
            </a:r>
          </a:p>
        </p:txBody>
      </p:sp>
      <p:sp>
        <p:nvSpPr>
          <p:cNvPr id="52" name="TextBox 51">
            <a:extLst>
              <a:ext uri="{FF2B5EF4-FFF2-40B4-BE49-F238E27FC236}">
                <a16:creationId xmlns:a16="http://schemas.microsoft.com/office/drawing/2014/main" id="{9DC8B2B6-D3D6-E0D0-8FDF-1C0E78C2A8B6}"/>
              </a:ext>
            </a:extLst>
          </p:cNvPr>
          <p:cNvSpPr txBox="1"/>
          <p:nvPr/>
        </p:nvSpPr>
        <p:spPr>
          <a:xfrm>
            <a:off x="6779312" y="952035"/>
            <a:ext cx="3782283" cy="261610"/>
          </a:xfrm>
          <a:prstGeom prst="rect">
            <a:avLst/>
          </a:prstGeom>
          <a:noFill/>
        </p:spPr>
        <p:txBody>
          <a:bodyPr wrap="square" rtlCol="0">
            <a:spAutoFit/>
          </a:bodyPr>
          <a:lstStyle/>
          <a:p>
            <a:r>
              <a:rPr lang="sv-FI" sz="1100" b="1"/>
              <a:t>Förslag på analyser för att besvara frågeställningen</a:t>
            </a:r>
          </a:p>
        </p:txBody>
      </p:sp>
      <p:cxnSp>
        <p:nvCxnSpPr>
          <p:cNvPr id="62" name="Straight Connector 61">
            <a:extLst>
              <a:ext uri="{FF2B5EF4-FFF2-40B4-BE49-F238E27FC236}">
                <a16:creationId xmlns:a16="http://schemas.microsoft.com/office/drawing/2014/main" id="{67864BDA-9414-7B07-D724-72EE26BEE875}"/>
              </a:ext>
            </a:extLst>
          </p:cNvPr>
          <p:cNvCxnSpPr>
            <a:cxnSpLocks/>
          </p:cNvCxnSpPr>
          <p:nvPr/>
        </p:nvCxnSpPr>
        <p:spPr>
          <a:xfrm>
            <a:off x="6779312" y="1289761"/>
            <a:ext cx="0" cy="2119528"/>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B9F41E1-7A3B-AA62-1008-DFDB5F203DB2}"/>
              </a:ext>
            </a:extLst>
          </p:cNvPr>
          <p:cNvCxnSpPr>
            <a:cxnSpLocks/>
          </p:cNvCxnSpPr>
          <p:nvPr/>
        </p:nvCxnSpPr>
        <p:spPr>
          <a:xfrm>
            <a:off x="6779312" y="3500728"/>
            <a:ext cx="0" cy="2108079"/>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13E548D-9D4D-77BD-CBF0-7C6C5ECB0DCA}"/>
              </a:ext>
            </a:extLst>
          </p:cNvPr>
          <p:cNvGrpSpPr/>
          <p:nvPr/>
        </p:nvGrpSpPr>
        <p:grpSpPr>
          <a:xfrm>
            <a:off x="283175" y="3501306"/>
            <a:ext cx="2098980" cy="2098980"/>
            <a:chOff x="-3141" y="3462595"/>
            <a:chExt cx="2098980" cy="2098980"/>
          </a:xfrm>
        </p:grpSpPr>
        <p:sp>
          <p:nvSpPr>
            <p:cNvPr id="4" name="Oval 3">
              <a:extLst>
                <a:ext uri="{FF2B5EF4-FFF2-40B4-BE49-F238E27FC236}">
                  <a16:creationId xmlns:a16="http://schemas.microsoft.com/office/drawing/2014/main" id="{0C271077-BD0B-2BF5-7F46-2D81072F8F13}"/>
                </a:ext>
              </a:extLst>
            </p:cNvPr>
            <p:cNvSpPr/>
            <p:nvPr/>
          </p:nvSpPr>
          <p:spPr>
            <a:xfrm>
              <a:off x="-3141" y="3462595"/>
              <a:ext cx="2098980" cy="2098980"/>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t" anchorCtr="0"/>
            <a:lstStyle/>
            <a:p>
              <a:pPr algn="ctr"/>
              <a:endParaRPr lang="en-AU" sz="1100">
                <a:solidFill>
                  <a:schemeClr val="tx1"/>
                </a:solidFill>
              </a:endParaRPr>
            </a:p>
          </p:txBody>
        </p:sp>
        <p:sp>
          <p:nvSpPr>
            <p:cNvPr id="31" name="TextBox 30">
              <a:extLst>
                <a:ext uri="{FF2B5EF4-FFF2-40B4-BE49-F238E27FC236}">
                  <a16:creationId xmlns:a16="http://schemas.microsoft.com/office/drawing/2014/main" id="{0112FD03-1C59-F96E-39B5-0707A512ACEE}"/>
                </a:ext>
              </a:extLst>
            </p:cNvPr>
            <p:cNvSpPr txBox="1"/>
            <p:nvPr/>
          </p:nvSpPr>
          <p:spPr>
            <a:xfrm>
              <a:off x="146970" y="3958087"/>
              <a:ext cx="1798758" cy="1107996"/>
            </a:xfrm>
            <a:prstGeom prst="rect">
              <a:avLst/>
            </a:prstGeom>
            <a:noFill/>
          </p:spPr>
          <p:txBody>
            <a:bodyPr wrap="square" rtlCol="0">
              <a:spAutoFit/>
            </a:bodyPr>
            <a:lstStyle/>
            <a:p>
              <a:pPr algn="ctr"/>
              <a:r>
                <a:rPr lang="sv-SE" sz="1100" b="1" i="1">
                  <a:solidFill>
                    <a:schemeClr val="accent3">
                      <a:lumMod val="50000"/>
                    </a:schemeClr>
                  </a:solidFill>
                </a:rPr>
                <a:t>Är alla parter medvetna om vilka uppgifter de ansvarar för vid avtalssamverkan och att huvudmannaskapet inte kan avtalas bort?</a:t>
              </a:r>
              <a:endParaRPr lang="sv-FI" sz="1100" b="1" i="1">
                <a:solidFill>
                  <a:schemeClr val="accent3">
                    <a:lumMod val="50000"/>
                  </a:schemeClr>
                </a:solidFill>
              </a:endParaRPr>
            </a:p>
          </p:txBody>
        </p:sp>
      </p:grpSp>
    </p:spTree>
    <p:extLst>
      <p:ext uri="{BB962C8B-B14F-4D97-AF65-F5344CB8AC3E}">
        <p14:creationId xmlns:p14="http://schemas.microsoft.com/office/powerpoint/2010/main" val="3473475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DE50D57-98C7-FD00-E272-54AB2DEF1984}"/>
              </a:ext>
            </a:extLst>
          </p:cNvPr>
          <p:cNvSpPr/>
          <p:nvPr/>
        </p:nvSpPr>
        <p:spPr>
          <a:xfrm>
            <a:off x="1431706" y="1906557"/>
            <a:ext cx="10257988" cy="2510005"/>
          </a:xfrm>
          <a:prstGeom prst="rect">
            <a:avLst/>
          </a:prstGeom>
          <a:solidFill>
            <a:schemeClr val="accent1">
              <a:lumMod val="20000"/>
              <a:lumOff val="80000"/>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sz="1100"/>
          </a:p>
        </p:txBody>
      </p:sp>
      <p:sp>
        <p:nvSpPr>
          <p:cNvPr id="34" name="Oval 33">
            <a:extLst>
              <a:ext uri="{FF2B5EF4-FFF2-40B4-BE49-F238E27FC236}">
                <a16:creationId xmlns:a16="http://schemas.microsoft.com/office/drawing/2014/main" id="{2776DE3B-7C85-D870-DC82-9E9416788C37}"/>
              </a:ext>
            </a:extLst>
          </p:cNvPr>
          <p:cNvSpPr/>
          <p:nvPr/>
        </p:nvSpPr>
        <p:spPr>
          <a:xfrm>
            <a:off x="498288" y="2112070"/>
            <a:ext cx="2193853" cy="2098980"/>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t" anchorCtr="0"/>
          <a:lstStyle/>
          <a:p>
            <a:pPr algn="ctr"/>
            <a:endParaRPr lang="en-AU" sz="1100">
              <a:solidFill>
                <a:schemeClr val="tx1"/>
              </a:solidFill>
            </a:endParaRPr>
          </a:p>
        </p:txBody>
      </p:sp>
      <p:sp>
        <p:nvSpPr>
          <p:cNvPr id="8" name="Title 2">
            <a:extLst>
              <a:ext uri="{FF2B5EF4-FFF2-40B4-BE49-F238E27FC236}">
                <a16:creationId xmlns:a16="http://schemas.microsoft.com/office/drawing/2014/main" id="{A4FEB78E-64A5-D4EA-5628-398B25B60C99}"/>
              </a:ext>
            </a:extLst>
          </p:cNvPr>
          <p:cNvSpPr>
            <a:spLocks noGrp="1"/>
          </p:cNvSpPr>
          <p:nvPr>
            <p:ph type="title"/>
          </p:nvPr>
        </p:nvSpPr>
        <p:spPr>
          <a:xfrm>
            <a:off x="672345" y="365478"/>
            <a:ext cx="9609825" cy="480101"/>
          </a:xfrm>
        </p:spPr>
        <p:txBody>
          <a:bodyPr/>
          <a:lstStyle/>
          <a:p>
            <a:r>
              <a:rPr lang="sv-FI" sz="2800"/>
              <a:t>Utred ekonomiska förutsättningar</a:t>
            </a:r>
          </a:p>
        </p:txBody>
      </p:sp>
      <p:sp>
        <p:nvSpPr>
          <p:cNvPr id="10" name="TextBox 9">
            <a:extLst>
              <a:ext uri="{FF2B5EF4-FFF2-40B4-BE49-F238E27FC236}">
                <a16:creationId xmlns:a16="http://schemas.microsoft.com/office/drawing/2014/main" id="{EDB2CE2B-2B94-DCF8-EF4B-018F9CCC869F}"/>
              </a:ext>
            </a:extLst>
          </p:cNvPr>
          <p:cNvSpPr txBox="1"/>
          <p:nvPr/>
        </p:nvSpPr>
        <p:spPr>
          <a:xfrm>
            <a:off x="873604" y="1563379"/>
            <a:ext cx="1280160" cy="261610"/>
          </a:xfrm>
          <a:prstGeom prst="rect">
            <a:avLst/>
          </a:prstGeom>
          <a:noFill/>
        </p:spPr>
        <p:txBody>
          <a:bodyPr wrap="square" rtlCol="0">
            <a:spAutoFit/>
          </a:bodyPr>
          <a:lstStyle/>
          <a:p>
            <a:r>
              <a:rPr lang="sv-FI" sz="1100" b="1"/>
              <a:t>Frågeställning</a:t>
            </a:r>
          </a:p>
        </p:txBody>
      </p:sp>
      <p:sp>
        <p:nvSpPr>
          <p:cNvPr id="12" name="TextBox 11">
            <a:extLst>
              <a:ext uri="{FF2B5EF4-FFF2-40B4-BE49-F238E27FC236}">
                <a16:creationId xmlns:a16="http://schemas.microsoft.com/office/drawing/2014/main" id="{609B967F-4E6B-EBD3-B513-02110B406585}"/>
              </a:ext>
            </a:extLst>
          </p:cNvPr>
          <p:cNvSpPr txBox="1"/>
          <p:nvPr/>
        </p:nvSpPr>
        <p:spPr>
          <a:xfrm>
            <a:off x="2709650" y="1548360"/>
            <a:ext cx="2533565" cy="261610"/>
          </a:xfrm>
          <a:prstGeom prst="rect">
            <a:avLst/>
          </a:prstGeom>
          <a:noFill/>
        </p:spPr>
        <p:txBody>
          <a:bodyPr wrap="square" rtlCol="0">
            <a:spAutoFit/>
          </a:bodyPr>
          <a:lstStyle/>
          <a:p>
            <a:r>
              <a:rPr lang="sv-FI" sz="1100" b="1"/>
              <a:t>Varför frågeställningen är relevant</a:t>
            </a:r>
          </a:p>
        </p:txBody>
      </p:sp>
      <p:sp>
        <p:nvSpPr>
          <p:cNvPr id="13" name="TextBox 12">
            <a:extLst>
              <a:ext uri="{FF2B5EF4-FFF2-40B4-BE49-F238E27FC236}">
                <a16:creationId xmlns:a16="http://schemas.microsoft.com/office/drawing/2014/main" id="{8104EAFA-6E3A-FE72-6308-AF5C19C858F4}"/>
              </a:ext>
            </a:extLst>
          </p:cNvPr>
          <p:cNvSpPr txBox="1"/>
          <p:nvPr/>
        </p:nvSpPr>
        <p:spPr>
          <a:xfrm>
            <a:off x="6779312" y="1560762"/>
            <a:ext cx="3614288" cy="261610"/>
          </a:xfrm>
          <a:prstGeom prst="rect">
            <a:avLst/>
          </a:prstGeom>
          <a:noFill/>
        </p:spPr>
        <p:txBody>
          <a:bodyPr wrap="square" rtlCol="0">
            <a:spAutoFit/>
          </a:bodyPr>
          <a:lstStyle/>
          <a:p>
            <a:r>
              <a:rPr lang="sv-FI" sz="1100" b="1"/>
              <a:t>Förslag på analyser för att besvara frågeställningen</a:t>
            </a:r>
          </a:p>
        </p:txBody>
      </p:sp>
      <p:sp>
        <p:nvSpPr>
          <p:cNvPr id="28" name="TextBox 27">
            <a:extLst>
              <a:ext uri="{FF2B5EF4-FFF2-40B4-BE49-F238E27FC236}">
                <a16:creationId xmlns:a16="http://schemas.microsoft.com/office/drawing/2014/main" id="{18EAF1E3-EBC8-34CF-5FBC-0CD2CC25A752}"/>
              </a:ext>
            </a:extLst>
          </p:cNvPr>
          <p:cNvSpPr txBox="1"/>
          <p:nvPr/>
        </p:nvSpPr>
        <p:spPr>
          <a:xfrm>
            <a:off x="593328" y="2692200"/>
            <a:ext cx="2003771" cy="938719"/>
          </a:xfrm>
          <a:prstGeom prst="rect">
            <a:avLst/>
          </a:prstGeom>
          <a:noFill/>
        </p:spPr>
        <p:txBody>
          <a:bodyPr wrap="square" rtlCol="0">
            <a:spAutoFit/>
          </a:bodyPr>
          <a:lstStyle/>
          <a:p>
            <a:pPr algn="ctr"/>
            <a:r>
              <a:rPr lang="sv-SE" sz="1100" b="1" i="1">
                <a:solidFill>
                  <a:schemeClr val="accent3">
                    <a:lumMod val="50000"/>
                  </a:schemeClr>
                </a:solidFill>
              </a:rPr>
              <a:t>Hur ska ekonomiska ersättningen för samverkan ordnas och följer ersättningen självkostnadsprincipen?</a:t>
            </a:r>
          </a:p>
        </p:txBody>
      </p:sp>
      <p:sp>
        <p:nvSpPr>
          <p:cNvPr id="29" name="TextBox 28">
            <a:extLst>
              <a:ext uri="{FF2B5EF4-FFF2-40B4-BE49-F238E27FC236}">
                <a16:creationId xmlns:a16="http://schemas.microsoft.com/office/drawing/2014/main" id="{3A9F38EC-2DB4-21E3-1B77-D6F07A34A7A1}"/>
              </a:ext>
            </a:extLst>
          </p:cNvPr>
          <p:cNvSpPr txBox="1"/>
          <p:nvPr/>
        </p:nvSpPr>
        <p:spPr>
          <a:xfrm>
            <a:off x="2709650" y="2353646"/>
            <a:ext cx="3957827" cy="1615827"/>
          </a:xfrm>
          <a:prstGeom prst="rect">
            <a:avLst/>
          </a:prstGeom>
          <a:noFill/>
        </p:spPr>
        <p:txBody>
          <a:bodyPr wrap="square" rtlCol="0">
            <a:spAutoFit/>
          </a:bodyPr>
          <a:lstStyle/>
          <a:p>
            <a:r>
              <a:rPr lang="sv-SE" sz="1100"/>
              <a:t>I avtalssamverkan bör kommunen som utför uppgifter (uppdragstagaren) få ersättning för sin kostnader. Ersättningen bör baseras på självkostnadsprincipen, vilket innebär att avgifterna </a:t>
            </a:r>
            <a:r>
              <a:rPr lang="sv-SE" sz="1100" u="sng"/>
              <a:t>inte</a:t>
            </a:r>
            <a:r>
              <a:rPr lang="sv-SE" sz="1100"/>
              <a:t> får överstiga kostnaderna för de tjänster eller nyttigheter som tillhandahålls. Det är viktigt att använda en rättvis och transparent ersättningsmodell som främjar effektiv resursanvändning. </a:t>
            </a:r>
            <a:r>
              <a:rPr lang="sv-SE" sz="1100" u="sng"/>
              <a:t>Glöm inte att avtalssamverkan inte får resultera i ekonomisk vinning för en part eller ekonomisk förlust för en annan part</a:t>
            </a:r>
            <a:r>
              <a:rPr lang="sv-SE" sz="1100"/>
              <a:t>.</a:t>
            </a:r>
            <a:endParaRPr lang="sv-FI" sz="1100"/>
          </a:p>
        </p:txBody>
      </p:sp>
      <p:sp>
        <p:nvSpPr>
          <p:cNvPr id="30" name="TextBox 29">
            <a:extLst>
              <a:ext uri="{FF2B5EF4-FFF2-40B4-BE49-F238E27FC236}">
                <a16:creationId xmlns:a16="http://schemas.microsoft.com/office/drawing/2014/main" id="{13C54C9C-988A-C5FF-CE63-BF75980F7BB2}"/>
              </a:ext>
            </a:extLst>
          </p:cNvPr>
          <p:cNvSpPr txBox="1"/>
          <p:nvPr/>
        </p:nvSpPr>
        <p:spPr>
          <a:xfrm>
            <a:off x="6949448" y="2353646"/>
            <a:ext cx="4570111" cy="1615827"/>
          </a:xfrm>
          <a:prstGeom prst="rect">
            <a:avLst/>
          </a:prstGeom>
          <a:noFill/>
        </p:spPr>
        <p:txBody>
          <a:bodyPr wrap="square" rtlCol="0">
            <a:spAutoFit/>
          </a:bodyPr>
          <a:lstStyle/>
          <a:p>
            <a:pPr marL="171450" indent="-171450">
              <a:buFont typeface="Wingdings" panose="05000000000000000000" pitchFamily="2" charset="2"/>
              <a:buChar char="q"/>
            </a:pPr>
            <a:r>
              <a:rPr lang="sv-SE" sz="1100"/>
              <a:t>Kartlägg kostnader för samverkansprojektet samt specifika kostnader för uppdragstagaren och uppdragsgivaren. (1)</a:t>
            </a:r>
          </a:p>
          <a:p>
            <a:endParaRPr lang="sv-SE" sz="1100"/>
          </a:p>
          <a:p>
            <a:pPr marL="171450" indent="-171450">
              <a:buFont typeface="Wingdings" panose="05000000000000000000" pitchFamily="2" charset="2"/>
              <a:buChar char="q"/>
            </a:pPr>
            <a:r>
              <a:rPr lang="sv-SE" sz="1100"/>
              <a:t>Diskutera ersättningsmodellen för kostnaderna kopplat till samverkan och granska hur kostnader bäst kan täckas för att säkerställa att samverkan sker enligt självkostnadsprincipen. (2)</a:t>
            </a:r>
          </a:p>
          <a:p>
            <a:endParaRPr lang="sv-SE" sz="1100"/>
          </a:p>
          <a:p>
            <a:pPr marL="171450" indent="-171450">
              <a:buFont typeface="Wingdings" panose="05000000000000000000" pitchFamily="2" charset="2"/>
              <a:buChar char="q"/>
            </a:pPr>
            <a:r>
              <a:rPr lang="sv-SE" sz="1100"/>
              <a:t>Se exempel på avtalssamverkan för mer idéer kring ersättningsmodeller och ekonomiska förutsättningar. (3)</a:t>
            </a:r>
          </a:p>
        </p:txBody>
      </p:sp>
      <p:sp>
        <p:nvSpPr>
          <p:cNvPr id="17" name="TextBox 16">
            <a:extLst>
              <a:ext uri="{FF2B5EF4-FFF2-40B4-BE49-F238E27FC236}">
                <a16:creationId xmlns:a16="http://schemas.microsoft.com/office/drawing/2014/main" id="{E51CDA4F-F4C3-92B0-A896-83544EF19E8C}"/>
              </a:ext>
            </a:extLst>
          </p:cNvPr>
          <p:cNvSpPr txBox="1"/>
          <p:nvPr/>
        </p:nvSpPr>
        <p:spPr>
          <a:xfrm>
            <a:off x="812737" y="5536625"/>
            <a:ext cx="11039928" cy="784830"/>
          </a:xfrm>
          <a:prstGeom prst="rect">
            <a:avLst/>
          </a:prstGeom>
          <a:noFill/>
        </p:spPr>
        <p:txBody>
          <a:bodyPr wrap="square" rtlCol="0">
            <a:spAutoFit/>
          </a:bodyPr>
          <a:lstStyle/>
          <a:p>
            <a:pPr marL="228600" indent="-228600">
              <a:buAutoNum type="arabicParenBoth"/>
            </a:pPr>
            <a:r>
              <a:rPr lang="sv-FI" sz="900"/>
              <a:t>Kostnader och ersättning kring avtalssamverkan – se s. 14, </a:t>
            </a:r>
            <a:r>
              <a:rPr lang="sv-FI" sz="900" i="1"/>
              <a:t>Kommunal avtalssamverkan II – Socialtjänst, </a:t>
            </a:r>
            <a:r>
              <a:rPr lang="sv-FI" sz="900"/>
              <a:t>SKR, 2019. </a:t>
            </a:r>
          </a:p>
          <a:p>
            <a:pPr marL="228600" indent="-228600">
              <a:buAutoNum type="arabicParenBoth"/>
            </a:pPr>
            <a:r>
              <a:rPr lang="sv-FI" sz="900"/>
              <a:t>Ersättningsmodeller för avtalssamverkan – se s. 15, </a:t>
            </a:r>
            <a:r>
              <a:rPr lang="sv-FI" sz="900" i="1"/>
              <a:t>Kommunal avtalssamverkan II – Socialtjänst, </a:t>
            </a:r>
            <a:r>
              <a:rPr lang="sv-FI" sz="900"/>
              <a:t>SKR, 2019.</a:t>
            </a:r>
          </a:p>
          <a:p>
            <a:pPr marL="228600" indent="-228600">
              <a:buAutoNum type="arabicParenBoth"/>
            </a:pPr>
            <a:r>
              <a:rPr lang="sv-FI" sz="900"/>
              <a:t>Exempel på avtalssamverkan </a:t>
            </a:r>
            <a:r>
              <a:rPr lang="sv-FI" sz="900" i="1"/>
              <a:t>– Avtalssamverkan mellan Danderyd, Lidingö, Täby och Vaxholm om gemensam tjänstemannaorganisation för socialnämndens ansvar inom det familjerättsliga området, </a:t>
            </a:r>
            <a:r>
              <a:rPr lang="sv-FI" sz="900"/>
              <a:t>Tjänsteutlåtande, Täby Kommun, 2023.</a:t>
            </a:r>
          </a:p>
          <a:p>
            <a:pPr marL="685800" lvl="1" indent="-228600">
              <a:buAutoNum type="arabicParenBoth"/>
            </a:pPr>
            <a:endParaRPr lang="sv-FI" sz="900"/>
          </a:p>
        </p:txBody>
      </p:sp>
      <p:sp>
        <p:nvSpPr>
          <p:cNvPr id="4" name="Oval 3">
            <a:extLst>
              <a:ext uri="{FF2B5EF4-FFF2-40B4-BE49-F238E27FC236}">
                <a16:creationId xmlns:a16="http://schemas.microsoft.com/office/drawing/2014/main" id="{06DC3FEA-2C55-15CF-D2F9-CC8724A8A4AB}"/>
              </a:ext>
            </a:extLst>
          </p:cNvPr>
          <p:cNvSpPr/>
          <p:nvPr/>
        </p:nvSpPr>
        <p:spPr>
          <a:xfrm>
            <a:off x="126596" y="338383"/>
            <a:ext cx="468000" cy="4680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FI" sz="1600" b="1">
                <a:solidFill>
                  <a:schemeClr val="tx1"/>
                </a:solidFill>
              </a:rPr>
              <a:t>2:A</a:t>
            </a:r>
          </a:p>
        </p:txBody>
      </p:sp>
      <p:cxnSp>
        <p:nvCxnSpPr>
          <p:cNvPr id="35" name="Straight Connector 34">
            <a:extLst>
              <a:ext uri="{FF2B5EF4-FFF2-40B4-BE49-F238E27FC236}">
                <a16:creationId xmlns:a16="http://schemas.microsoft.com/office/drawing/2014/main" id="{DD84A9A2-3B99-368A-5649-CFB7B13E172B}"/>
              </a:ext>
            </a:extLst>
          </p:cNvPr>
          <p:cNvCxnSpPr>
            <a:cxnSpLocks/>
          </p:cNvCxnSpPr>
          <p:nvPr/>
        </p:nvCxnSpPr>
        <p:spPr>
          <a:xfrm>
            <a:off x="6779312" y="1884223"/>
            <a:ext cx="0" cy="2532339"/>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65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2BEC369-90F5-6CC4-F211-3CAE8C51749B}"/>
              </a:ext>
            </a:extLst>
          </p:cNvPr>
          <p:cNvSpPr/>
          <p:nvPr/>
        </p:nvSpPr>
        <p:spPr>
          <a:xfrm>
            <a:off x="1431706" y="1906556"/>
            <a:ext cx="10257988" cy="3020551"/>
          </a:xfrm>
          <a:prstGeom prst="rect">
            <a:avLst/>
          </a:prstGeom>
          <a:solidFill>
            <a:schemeClr val="accent1">
              <a:lumMod val="20000"/>
              <a:lumOff val="80000"/>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sz="1100"/>
          </a:p>
        </p:txBody>
      </p:sp>
      <p:sp>
        <p:nvSpPr>
          <p:cNvPr id="5" name="Oval 4">
            <a:extLst>
              <a:ext uri="{FF2B5EF4-FFF2-40B4-BE49-F238E27FC236}">
                <a16:creationId xmlns:a16="http://schemas.microsoft.com/office/drawing/2014/main" id="{C776F52D-1044-3654-8590-AEAE134A5109}"/>
              </a:ext>
            </a:extLst>
          </p:cNvPr>
          <p:cNvSpPr/>
          <p:nvPr/>
        </p:nvSpPr>
        <p:spPr>
          <a:xfrm>
            <a:off x="498288" y="2367341"/>
            <a:ext cx="2193853" cy="2098980"/>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t" anchorCtr="0"/>
          <a:lstStyle/>
          <a:p>
            <a:pPr algn="ctr"/>
            <a:endParaRPr lang="en-AU" sz="1100">
              <a:solidFill>
                <a:schemeClr val="tx1"/>
              </a:solidFill>
            </a:endParaRPr>
          </a:p>
        </p:txBody>
      </p:sp>
      <p:cxnSp>
        <p:nvCxnSpPr>
          <p:cNvPr id="39" name="Straight Connector 38">
            <a:extLst>
              <a:ext uri="{FF2B5EF4-FFF2-40B4-BE49-F238E27FC236}">
                <a16:creationId xmlns:a16="http://schemas.microsoft.com/office/drawing/2014/main" id="{5C304FD3-19C8-7EAF-C548-FA57BE556041}"/>
              </a:ext>
            </a:extLst>
          </p:cNvPr>
          <p:cNvCxnSpPr>
            <a:cxnSpLocks/>
          </p:cNvCxnSpPr>
          <p:nvPr/>
        </p:nvCxnSpPr>
        <p:spPr>
          <a:xfrm>
            <a:off x="6779312" y="1906556"/>
            <a:ext cx="0" cy="3020551"/>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58493F3-2B99-F318-0AD7-17E69CA4E036}"/>
              </a:ext>
            </a:extLst>
          </p:cNvPr>
          <p:cNvSpPr txBox="1"/>
          <p:nvPr/>
        </p:nvSpPr>
        <p:spPr>
          <a:xfrm>
            <a:off x="2692141" y="2608918"/>
            <a:ext cx="3950698" cy="1615827"/>
          </a:xfrm>
          <a:prstGeom prst="rect">
            <a:avLst/>
          </a:prstGeom>
          <a:noFill/>
        </p:spPr>
        <p:txBody>
          <a:bodyPr wrap="square" rtlCol="0">
            <a:spAutoFit/>
          </a:bodyPr>
          <a:lstStyle/>
          <a:p>
            <a:r>
              <a:rPr lang="sv-SE" sz="1100" dirty="0"/>
              <a:t>Innan parter ingår i ett avtal är det viktigt att försäkra sig om att alla parter är medvetna om de juridiska kraven för avtalssamverkan. Det är också nödvändigt att överväga om extern delegering behövs, vilket möjliggör att vissa befogenheter kan överföras till en extern part för att underlätta samarbetet. Klarlägg även om samarbetet innebär myndighetsutövning, exv. biståndsbedömning, som undantas från upphandlingslagstiftningen, eller insatser, som kan kräva upphandling.</a:t>
            </a:r>
          </a:p>
        </p:txBody>
      </p:sp>
      <p:sp>
        <p:nvSpPr>
          <p:cNvPr id="27" name="TextBox 26">
            <a:extLst>
              <a:ext uri="{FF2B5EF4-FFF2-40B4-BE49-F238E27FC236}">
                <a16:creationId xmlns:a16="http://schemas.microsoft.com/office/drawing/2014/main" id="{0B0396FB-16C4-A523-07CD-C133B7B77374}"/>
              </a:ext>
            </a:extLst>
          </p:cNvPr>
          <p:cNvSpPr txBox="1"/>
          <p:nvPr/>
        </p:nvSpPr>
        <p:spPr>
          <a:xfrm>
            <a:off x="6853721" y="2016448"/>
            <a:ext cx="4809740" cy="2800767"/>
          </a:xfrm>
          <a:prstGeom prst="rect">
            <a:avLst/>
          </a:prstGeom>
          <a:noFill/>
        </p:spPr>
        <p:txBody>
          <a:bodyPr wrap="square" rtlCol="0">
            <a:spAutoFit/>
          </a:bodyPr>
          <a:lstStyle/>
          <a:p>
            <a:pPr marL="171450" indent="-171450">
              <a:buFont typeface="Wingdings" panose="05000000000000000000" pitchFamily="2" charset="2"/>
              <a:buChar char="q"/>
            </a:pPr>
            <a:r>
              <a:rPr lang="sv-SE" sz="1100"/>
              <a:t>Läs igenom lagen för avtalssamverkan (9 kap. 37 </a:t>
            </a:r>
            <a:r>
              <a:rPr lang="en-SE" sz="1100"/>
              <a:t>§</a:t>
            </a:r>
            <a:r>
              <a:rPr lang="sv-SE" sz="1100"/>
              <a:t> KL) och säkerställ att samtliga parter är införstådda med vad kommunallagen innebär. (1)</a:t>
            </a:r>
          </a:p>
          <a:p>
            <a:endParaRPr lang="sv-SE" sz="1100"/>
          </a:p>
          <a:p>
            <a:pPr marL="171450" indent="-171450">
              <a:buFont typeface="Wingdings" panose="05000000000000000000" pitchFamily="2" charset="2"/>
              <a:buChar char="q"/>
            </a:pPr>
            <a:r>
              <a:rPr lang="sv-SE" sz="1100"/>
              <a:t>Undersök om samverkansuppgifterna omfattas av ytterligare lagstiftning är kommunallagen. Ta gärna in juridisk hjälp för att säkerställa att samtliga parter är införstådda om de juridiska bestämmelser som lyder. </a:t>
            </a:r>
          </a:p>
          <a:p>
            <a:endParaRPr lang="sv-SE" sz="1100"/>
          </a:p>
          <a:p>
            <a:pPr marL="171450" indent="-171450">
              <a:buFont typeface="Wingdings" panose="05000000000000000000" pitchFamily="2" charset="2"/>
              <a:buChar char="q"/>
            </a:pPr>
            <a:r>
              <a:rPr lang="sv-SE" sz="1100"/>
              <a:t>Klargör om samverkan involverar myndighetsutövning eller insatser. (2) Om samverkan involverar insatser – se över hur upphandlingslagstiftningen påverkar. För att läsa mer om upphandlingslagstiftningen och undantag till upphandlingslagstiftningen, se nästa sida. För exempel på avtalssamverkan som behandlar myndighetsutövning och insatser, se (3). </a:t>
            </a:r>
          </a:p>
          <a:p>
            <a:pPr marL="171450" indent="-171450">
              <a:buFont typeface="Wingdings" panose="05000000000000000000" pitchFamily="2" charset="2"/>
              <a:buChar char="q"/>
            </a:pPr>
            <a:endParaRPr lang="sv-SE" sz="1100"/>
          </a:p>
          <a:p>
            <a:pPr marL="171450" indent="-171450">
              <a:buFont typeface="Wingdings" panose="05000000000000000000" pitchFamily="2" charset="2"/>
              <a:buChar char="q"/>
            </a:pPr>
            <a:r>
              <a:rPr lang="sv-SE" sz="1100"/>
              <a:t>Se över om samverkan kräver extern delegering. För kraven för extern delegering vid avtalssamverkan, se (4). </a:t>
            </a:r>
          </a:p>
        </p:txBody>
      </p:sp>
      <p:sp>
        <p:nvSpPr>
          <p:cNvPr id="8" name="Title 2">
            <a:extLst>
              <a:ext uri="{FF2B5EF4-FFF2-40B4-BE49-F238E27FC236}">
                <a16:creationId xmlns:a16="http://schemas.microsoft.com/office/drawing/2014/main" id="{A4FEB78E-64A5-D4EA-5628-398B25B60C99}"/>
              </a:ext>
            </a:extLst>
          </p:cNvPr>
          <p:cNvSpPr>
            <a:spLocks noGrp="1"/>
          </p:cNvSpPr>
          <p:nvPr>
            <p:ph type="title"/>
          </p:nvPr>
        </p:nvSpPr>
        <p:spPr>
          <a:xfrm>
            <a:off x="673375" y="350680"/>
            <a:ext cx="9609825" cy="545732"/>
          </a:xfrm>
        </p:spPr>
        <p:txBody>
          <a:bodyPr/>
          <a:lstStyle/>
          <a:p>
            <a:r>
              <a:rPr lang="sv-FI" sz="2800"/>
              <a:t>Utred juridiska förutsättningar (1/2)</a:t>
            </a:r>
          </a:p>
        </p:txBody>
      </p:sp>
      <p:sp>
        <p:nvSpPr>
          <p:cNvPr id="55" name="TextBox 54">
            <a:extLst>
              <a:ext uri="{FF2B5EF4-FFF2-40B4-BE49-F238E27FC236}">
                <a16:creationId xmlns:a16="http://schemas.microsoft.com/office/drawing/2014/main" id="{7C9D16B4-C7F4-3A80-1DF8-5F9B72AB8E14}"/>
              </a:ext>
            </a:extLst>
          </p:cNvPr>
          <p:cNvSpPr txBox="1"/>
          <p:nvPr/>
        </p:nvSpPr>
        <p:spPr>
          <a:xfrm>
            <a:off x="701904" y="5500410"/>
            <a:ext cx="9412480" cy="923330"/>
          </a:xfrm>
          <a:prstGeom prst="rect">
            <a:avLst/>
          </a:prstGeom>
          <a:noFill/>
        </p:spPr>
        <p:txBody>
          <a:bodyPr wrap="square" rtlCol="0">
            <a:spAutoFit/>
          </a:bodyPr>
          <a:lstStyle/>
          <a:p>
            <a:pPr marL="228600" indent="-228600">
              <a:buAutoNum type="arabicParenBoth"/>
            </a:pPr>
            <a:r>
              <a:rPr lang="sv-FI" sz="900" dirty="0"/>
              <a:t>Avtalssamverkan i kommunallagen – se s. 9 kap. 37 § första stycket kommunallagen (2017:725). </a:t>
            </a:r>
          </a:p>
          <a:p>
            <a:pPr marL="228600" indent="-228600">
              <a:buAutoNum type="arabicParenBoth"/>
            </a:pPr>
            <a:r>
              <a:rPr lang="sv-FI" sz="900" dirty="0"/>
              <a:t>Insatser och myndighetsutövning – se s. 31, </a:t>
            </a:r>
            <a:r>
              <a:rPr lang="sv-FI" sz="900" i="1" dirty="0"/>
              <a:t>Kommunal avtalssamverkan II – Socialtjänst, </a:t>
            </a:r>
            <a:r>
              <a:rPr lang="sv-FI" sz="900" dirty="0"/>
              <a:t>SKR, 2019.</a:t>
            </a:r>
          </a:p>
          <a:p>
            <a:pPr marL="228600" indent="-228600">
              <a:buFontTx/>
              <a:buAutoNum type="arabicParenBoth"/>
            </a:pPr>
            <a:r>
              <a:rPr lang="sv-FI" sz="900" dirty="0"/>
              <a:t>Exempel av avtalssameverkan – Avtalssa</a:t>
            </a:r>
            <a:r>
              <a:rPr lang="sv-FI" sz="900" i="1" dirty="0"/>
              <a:t>mverkan mellan Danderyd, Lidingö, Täby och Vaxholm om gemensam tjänstemannaorganisation för socialnämndens ansvar inom det familjerättsliga området, </a:t>
            </a:r>
            <a:r>
              <a:rPr lang="sv-FI" sz="900" dirty="0"/>
              <a:t>Tjänsteutlåtande, Täby Kommun, 2023.</a:t>
            </a:r>
          </a:p>
          <a:p>
            <a:pPr marL="228600" indent="-228600">
              <a:buFontTx/>
              <a:buAutoNum type="arabicParenBoth"/>
            </a:pPr>
            <a:r>
              <a:rPr lang="sv-FI" sz="900" dirty="0"/>
              <a:t>Extern delegering vid avtalssamverkan – se s. 11, </a:t>
            </a:r>
            <a:r>
              <a:rPr lang="sv-FI" sz="900" i="1" dirty="0"/>
              <a:t>Kommunal avtalssamverkan II – Socialtjänst, </a:t>
            </a:r>
            <a:r>
              <a:rPr lang="sv-FI" sz="900" dirty="0"/>
              <a:t>SKR, 2019.</a:t>
            </a:r>
          </a:p>
          <a:p>
            <a:pPr marL="228600" indent="-228600">
              <a:buFontTx/>
              <a:buAutoNum type="arabicParenBoth"/>
            </a:pPr>
            <a:endParaRPr lang="sv-FI" sz="900" dirty="0">
              <a:highlight>
                <a:srgbClr val="FFFF00"/>
              </a:highlight>
            </a:endParaRPr>
          </a:p>
        </p:txBody>
      </p:sp>
      <p:sp>
        <p:nvSpPr>
          <p:cNvPr id="4" name="Oval 3">
            <a:extLst>
              <a:ext uri="{FF2B5EF4-FFF2-40B4-BE49-F238E27FC236}">
                <a16:creationId xmlns:a16="http://schemas.microsoft.com/office/drawing/2014/main" id="{FDB50550-1A03-C82A-C72D-D56C9B0BB9AA}"/>
              </a:ext>
            </a:extLst>
          </p:cNvPr>
          <p:cNvSpPr/>
          <p:nvPr/>
        </p:nvSpPr>
        <p:spPr>
          <a:xfrm>
            <a:off x="126596" y="338383"/>
            <a:ext cx="468000" cy="4680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FI" sz="1600" b="1">
                <a:solidFill>
                  <a:schemeClr val="tx1"/>
                </a:solidFill>
              </a:rPr>
              <a:t>2:A</a:t>
            </a:r>
          </a:p>
        </p:txBody>
      </p:sp>
      <p:sp>
        <p:nvSpPr>
          <p:cNvPr id="36" name="TextBox 35">
            <a:extLst>
              <a:ext uri="{FF2B5EF4-FFF2-40B4-BE49-F238E27FC236}">
                <a16:creationId xmlns:a16="http://schemas.microsoft.com/office/drawing/2014/main" id="{F0407B6E-5330-3496-8845-5041F6AA38BA}"/>
              </a:ext>
            </a:extLst>
          </p:cNvPr>
          <p:cNvSpPr txBox="1"/>
          <p:nvPr/>
        </p:nvSpPr>
        <p:spPr>
          <a:xfrm>
            <a:off x="873604" y="1563379"/>
            <a:ext cx="1280160" cy="261610"/>
          </a:xfrm>
          <a:prstGeom prst="rect">
            <a:avLst/>
          </a:prstGeom>
          <a:noFill/>
        </p:spPr>
        <p:txBody>
          <a:bodyPr wrap="square" rtlCol="0">
            <a:spAutoFit/>
          </a:bodyPr>
          <a:lstStyle/>
          <a:p>
            <a:r>
              <a:rPr lang="sv-FI" sz="1100" b="1"/>
              <a:t>Frågeställning</a:t>
            </a:r>
          </a:p>
        </p:txBody>
      </p:sp>
      <p:sp>
        <p:nvSpPr>
          <p:cNvPr id="37" name="TextBox 36">
            <a:extLst>
              <a:ext uri="{FF2B5EF4-FFF2-40B4-BE49-F238E27FC236}">
                <a16:creationId xmlns:a16="http://schemas.microsoft.com/office/drawing/2014/main" id="{4CE3B0F4-6DE1-2979-81EA-558DE6B6438B}"/>
              </a:ext>
            </a:extLst>
          </p:cNvPr>
          <p:cNvSpPr txBox="1"/>
          <p:nvPr/>
        </p:nvSpPr>
        <p:spPr>
          <a:xfrm>
            <a:off x="2692141" y="1550151"/>
            <a:ext cx="2654209" cy="261610"/>
          </a:xfrm>
          <a:prstGeom prst="rect">
            <a:avLst/>
          </a:prstGeom>
          <a:noFill/>
        </p:spPr>
        <p:txBody>
          <a:bodyPr wrap="square" rtlCol="0">
            <a:spAutoFit/>
          </a:bodyPr>
          <a:lstStyle/>
          <a:p>
            <a:r>
              <a:rPr lang="sv-FI" sz="1100" b="1"/>
              <a:t>Varför frågeställningen är relevant</a:t>
            </a:r>
          </a:p>
        </p:txBody>
      </p:sp>
      <p:sp>
        <p:nvSpPr>
          <p:cNvPr id="38" name="TextBox 37">
            <a:extLst>
              <a:ext uri="{FF2B5EF4-FFF2-40B4-BE49-F238E27FC236}">
                <a16:creationId xmlns:a16="http://schemas.microsoft.com/office/drawing/2014/main" id="{C978F862-8039-B99D-0D3D-8DB975054E41}"/>
              </a:ext>
            </a:extLst>
          </p:cNvPr>
          <p:cNvSpPr txBox="1"/>
          <p:nvPr/>
        </p:nvSpPr>
        <p:spPr>
          <a:xfrm>
            <a:off x="6779312" y="1557829"/>
            <a:ext cx="3614288" cy="261610"/>
          </a:xfrm>
          <a:prstGeom prst="rect">
            <a:avLst/>
          </a:prstGeom>
          <a:noFill/>
        </p:spPr>
        <p:txBody>
          <a:bodyPr wrap="square" rtlCol="0">
            <a:spAutoFit/>
          </a:bodyPr>
          <a:lstStyle/>
          <a:p>
            <a:r>
              <a:rPr lang="sv-FI" sz="1100" b="1"/>
              <a:t>Förslag på analyser för att besvara frågeställningen</a:t>
            </a:r>
          </a:p>
        </p:txBody>
      </p:sp>
      <p:sp>
        <p:nvSpPr>
          <p:cNvPr id="25" name="TextBox 24">
            <a:extLst>
              <a:ext uri="{FF2B5EF4-FFF2-40B4-BE49-F238E27FC236}">
                <a16:creationId xmlns:a16="http://schemas.microsoft.com/office/drawing/2014/main" id="{5EA3CB81-7642-C103-DD36-4852C3D0F8EC}"/>
              </a:ext>
            </a:extLst>
          </p:cNvPr>
          <p:cNvSpPr txBox="1"/>
          <p:nvPr/>
        </p:nvSpPr>
        <p:spPr>
          <a:xfrm>
            <a:off x="681832" y="3032111"/>
            <a:ext cx="1826765" cy="769441"/>
          </a:xfrm>
          <a:prstGeom prst="rect">
            <a:avLst/>
          </a:prstGeom>
          <a:noFill/>
        </p:spPr>
        <p:txBody>
          <a:bodyPr wrap="square" rtlCol="0">
            <a:spAutoFit/>
          </a:bodyPr>
          <a:lstStyle/>
          <a:p>
            <a:pPr algn="ctr"/>
            <a:r>
              <a:rPr lang="sv-SE" sz="1100" b="1" i="1">
                <a:solidFill>
                  <a:schemeClr val="accent3">
                    <a:lumMod val="50000"/>
                  </a:schemeClr>
                </a:solidFill>
              </a:rPr>
              <a:t>Är samtliga parter medvetna om de juridiska förutsättningar för avtalssamverkan?</a:t>
            </a:r>
            <a:endParaRPr lang="sv-FI" sz="1100" b="1" i="1">
              <a:solidFill>
                <a:schemeClr val="accent3">
                  <a:lumMod val="50000"/>
                </a:schemeClr>
              </a:solidFill>
            </a:endParaRPr>
          </a:p>
        </p:txBody>
      </p:sp>
    </p:spTree>
    <p:extLst>
      <p:ext uri="{BB962C8B-B14F-4D97-AF65-F5344CB8AC3E}">
        <p14:creationId xmlns:p14="http://schemas.microsoft.com/office/powerpoint/2010/main" val="415650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C6074356-4398-E506-04A5-C3D67B808A16}"/>
              </a:ext>
            </a:extLst>
          </p:cNvPr>
          <p:cNvSpPr/>
          <p:nvPr/>
        </p:nvSpPr>
        <p:spPr>
          <a:xfrm rot="5400000">
            <a:off x="6792792" y="411046"/>
            <a:ext cx="3893793" cy="5952121"/>
          </a:xfrm>
          <a:prstGeom prst="rect">
            <a:avLst/>
          </a:prstGeom>
          <a:solidFill>
            <a:schemeClr val="accent3">
              <a:lumMod val="20000"/>
              <a:lumOff val="80000"/>
              <a:alpha val="5343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sz="1100"/>
          </a:p>
        </p:txBody>
      </p:sp>
      <p:sp>
        <p:nvSpPr>
          <p:cNvPr id="30" name="Rectangle 29">
            <a:extLst>
              <a:ext uri="{FF2B5EF4-FFF2-40B4-BE49-F238E27FC236}">
                <a16:creationId xmlns:a16="http://schemas.microsoft.com/office/drawing/2014/main" id="{86DCCC1F-2611-41B9-B3D6-DA34F250B082}"/>
              </a:ext>
            </a:extLst>
          </p:cNvPr>
          <p:cNvSpPr/>
          <p:nvPr/>
        </p:nvSpPr>
        <p:spPr>
          <a:xfrm rot="5400000">
            <a:off x="1476870" y="1232860"/>
            <a:ext cx="3893795" cy="4308493"/>
          </a:xfrm>
          <a:prstGeom prst="rect">
            <a:avLst/>
          </a:prstGeom>
          <a:solidFill>
            <a:schemeClr val="accent1">
              <a:lumMod val="20000"/>
              <a:lumOff val="80000"/>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sz="1100"/>
          </a:p>
        </p:txBody>
      </p:sp>
      <p:sp>
        <p:nvSpPr>
          <p:cNvPr id="10" name="TextBox 9">
            <a:extLst>
              <a:ext uri="{FF2B5EF4-FFF2-40B4-BE49-F238E27FC236}">
                <a16:creationId xmlns:a16="http://schemas.microsoft.com/office/drawing/2014/main" id="{EDB2CE2B-2B94-DCF8-EF4B-018F9CCC869F}"/>
              </a:ext>
            </a:extLst>
          </p:cNvPr>
          <p:cNvSpPr txBox="1"/>
          <p:nvPr/>
        </p:nvSpPr>
        <p:spPr>
          <a:xfrm>
            <a:off x="656196" y="1162587"/>
            <a:ext cx="1226651" cy="261610"/>
          </a:xfrm>
          <a:prstGeom prst="rect">
            <a:avLst/>
          </a:prstGeom>
          <a:noFill/>
        </p:spPr>
        <p:txBody>
          <a:bodyPr wrap="square" rtlCol="0">
            <a:spAutoFit/>
          </a:bodyPr>
          <a:lstStyle/>
          <a:p>
            <a:r>
              <a:rPr lang="sv-FI" sz="1100" b="1"/>
              <a:t>Frågeställning</a:t>
            </a:r>
          </a:p>
        </p:txBody>
      </p:sp>
      <p:sp>
        <p:nvSpPr>
          <p:cNvPr id="12" name="TextBox 11">
            <a:extLst>
              <a:ext uri="{FF2B5EF4-FFF2-40B4-BE49-F238E27FC236}">
                <a16:creationId xmlns:a16="http://schemas.microsoft.com/office/drawing/2014/main" id="{609B967F-4E6B-EBD3-B513-02110B406585}"/>
              </a:ext>
            </a:extLst>
          </p:cNvPr>
          <p:cNvSpPr txBox="1"/>
          <p:nvPr/>
        </p:nvSpPr>
        <p:spPr>
          <a:xfrm>
            <a:off x="5909202" y="1162587"/>
            <a:ext cx="4087054" cy="261610"/>
          </a:xfrm>
          <a:prstGeom prst="rect">
            <a:avLst/>
          </a:prstGeom>
          <a:noFill/>
        </p:spPr>
        <p:txBody>
          <a:bodyPr wrap="square" rtlCol="0">
            <a:spAutoFit/>
          </a:bodyPr>
          <a:lstStyle/>
          <a:p>
            <a:r>
              <a:rPr lang="sv-FI" sz="1100" b="1"/>
              <a:t>Tre vanliga undantag från upphandlingslagstiftningen</a:t>
            </a:r>
          </a:p>
        </p:txBody>
      </p:sp>
      <p:sp>
        <p:nvSpPr>
          <p:cNvPr id="32" name="TextBox 31">
            <a:extLst>
              <a:ext uri="{FF2B5EF4-FFF2-40B4-BE49-F238E27FC236}">
                <a16:creationId xmlns:a16="http://schemas.microsoft.com/office/drawing/2014/main" id="{06918DE8-F6E8-DBCF-5328-3B0E137473BC}"/>
              </a:ext>
            </a:extLst>
          </p:cNvPr>
          <p:cNvSpPr txBox="1"/>
          <p:nvPr/>
        </p:nvSpPr>
        <p:spPr>
          <a:xfrm>
            <a:off x="2366448" y="2325277"/>
            <a:ext cx="3206680" cy="2123658"/>
          </a:xfrm>
          <a:prstGeom prst="rect">
            <a:avLst/>
          </a:prstGeom>
          <a:noFill/>
        </p:spPr>
        <p:txBody>
          <a:bodyPr wrap="square" rtlCol="0">
            <a:spAutoFit/>
          </a:bodyPr>
          <a:lstStyle/>
          <a:p>
            <a:r>
              <a:rPr lang="sv-SE" sz="1100" dirty="0"/>
              <a:t>Om upphandling krävs gäller upphandlingslagstiftningen, men det finns undantag till upphandlingslagstiftningen. För mindre samarbeten under direktupphandlingsgränsen </a:t>
            </a:r>
            <a:r>
              <a:rPr lang="sv-SE" sz="1100" u="sng" dirty="0"/>
              <a:t>på 700 000 kronor eller 8,1 miljoner kronor(2024) för sociala tjänster per part</a:t>
            </a:r>
            <a:r>
              <a:rPr lang="sv-SE" sz="1100" dirty="0"/>
              <a:t> kan direktupphandling vanligtvis användas. Vid större samarbeten där värdet överstiger upphandlingsgränsen bör man utreda om Hamburgundantaget kan tillämpas. (1,2,3) För att undantagen ska vara giltiga, måste alla deras krav uppfyllas.</a:t>
            </a:r>
          </a:p>
        </p:txBody>
      </p:sp>
      <p:sp>
        <p:nvSpPr>
          <p:cNvPr id="8" name="Title 2">
            <a:extLst>
              <a:ext uri="{FF2B5EF4-FFF2-40B4-BE49-F238E27FC236}">
                <a16:creationId xmlns:a16="http://schemas.microsoft.com/office/drawing/2014/main" id="{A4FEB78E-64A5-D4EA-5628-398B25B60C99}"/>
              </a:ext>
            </a:extLst>
          </p:cNvPr>
          <p:cNvSpPr>
            <a:spLocks noGrp="1"/>
          </p:cNvSpPr>
          <p:nvPr>
            <p:ph type="title"/>
          </p:nvPr>
        </p:nvSpPr>
        <p:spPr>
          <a:xfrm>
            <a:off x="644404" y="344725"/>
            <a:ext cx="9609825" cy="633501"/>
          </a:xfrm>
        </p:spPr>
        <p:txBody>
          <a:bodyPr/>
          <a:lstStyle/>
          <a:p>
            <a:r>
              <a:rPr lang="sv-FI" sz="2800"/>
              <a:t>Utred juridiska förutsättningar (2/2)</a:t>
            </a:r>
          </a:p>
        </p:txBody>
      </p:sp>
      <p:sp>
        <p:nvSpPr>
          <p:cNvPr id="55" name="TextBox 54">
            <a:extLst>
              <a:ext uri="{FF2B5EF4-FFF2-40B4-BE49-F238E27FC236}">
                <a16:creationId xmlns:a16="http://schemas.microsoft.com/office/drawing/2014/main" id="{7C9D16B4-C7F4-3A80-1DF8-5F9B72AB8E14}"/>
              </a:ext>
            </a:extLst>
          </p:cNvPr>
          <p:cNvSpPr txBox="1"/>
          <p:nvPr/>
        </p:nvSpPr>
        <p:spPr>
          <a:xfrm>
            <a:off x="322552" y="5649272"/>
            <a:ext cx="10509765" cy="646331"/>
          </a:xfrm>
          <a:prstGeom prst="rect">
            <a:avLst/>
          </a:prstGeom>
          <a:noFill/>
        </p:spPr>
        <p:txBody>
          <a:bodyPr wrap="square" rtlCol="0">
            <a:spAutoFit/>
          </a:bodyPr>
          <a:lstStyle/>
          <a:p>
            <a:pPr marL="228600" indent="-228600">
              <a:buAutoNum type="arabicParenBoth"/>
            </a:pPr>
            <a:r>
              <a:rPr lang="sv-FI" sz="900" dirty="0"/>
              <a:t>Hamburgundantaget – se s. 47, SOU 2021:5, Lundin, 2021 &amp; s. 33, Rapport 2017:3, Upphandlingsmyndigheten, 2017 &amp; s. 30 </a:t>
            </a:r>
            <a:r>
              <a:rPr lang="sv-FI" sz="900" i="1" dirty="0"/>
              <a:t>Kommunal avtalssamverkan II – Socialtjänst, </a:t>
            </a:r>
            <a:r>
              <a:rPr lang="sv-FI" sz="900" dirty="0"/>
              <a:t>SKR, 2019.</a:t>
            </a:r>
          </a:p>
          <a:p>
            <a:pPr marL="228600" indent="-228600">
              <a:buAutoNum type="arabicParenBoth"/>
            </a:pPr>
            <a:r>
              <a:rPr lang="sv-FI" sz="900" dirty="0"/>
              <a:t>Direktupphandling – se </a:t>
            </a:r>
            <a:r>
              <a:rPr lang="sv-FI" sz="900" dirty="0">
                <a:hlinkClick r:id="rId3"/>
              </a:rPr>
              <a:t>Direktupphandling - offentlig upphandling | Upphandlingsmyndigheten</a:t>
            </a:r>
            <a:r>
              <a:rPr lang="sv-FI" sz="900" dirty="0"/>
              <a:t>.</a:t>
            </a:r>
          </a:p>
          <a:p>
            <a:pPr marL="228600" indent="-228600">
              <a:buAutoNum type="arabicParenBoth"/>
            </a:pPr>
            <a:r>
              <a:rPr lang="sv-FI" sz="900" dirty="0"/>
              <a:t>Direktupphandlingsgräns – se </a:t>
            </a:r>
            <a:r>
              <a:rPr lang="sv-FI" sz="900" dirty="0">
                <a:hlinkClick r:id="rId4"/>
              </a:rPr>
              <a:t>Tröskelvärden och gräns för direktupphandling | Konkurrensverket</a:t>
            </a:r>
            <a:r>
              <a:rPr lang="sv-FI" sz="900" dirty="0"/>
              <a:t>.</a:t>
            </a:r>
          </a:p>
          <a:p>
            <a:pPr marL="228600" indent="-228600">
              <a:buFontTx/>
              <a:buAutoNum type="arabicParenBoth"/>
            </a:pPr>
            <a:r>
              <a:rPr lang="sv-FI" sz="900" dirty="0"/>
              <a:t>Myndighetsutövning – se s. 10, SOU 2021:5, Lundin &amp; s. 30, </a:t>
            </a:r>
            <a:r>
              <a:rPr lang="sv-FI" sz="900" i="1" dirty="0"/>
              <a:t>Kommunal avtalssamverkan II – Socialtjänst, </a:t>
            </a:r>
            <a:r>
              <a:rPr lang="sv-FI" sz="900" dirty="0"/>
              <a:t>SKR, 2019.</a:t>
            </a:r>
          </a:p>
        </p:txBody>
      </p:sp>
      <p:sp>
        <p:nvSpPr>
          <p:cNvPr id="15" name="TextBox 14">
            <a:extLst>
              <a:ext uri="{FF2B5EF4-FFF2-40B4-BE49-F238E27FC236}">
                <a16:creationId xmlns:a16="http://schemas.microsoft.com/office/drawing/2014/main" id="{7536CD02-24BE-A3F2-E4F1-E73ED4A8AC56}"/>
              </a:ext>
            </a:extLst>
          </p:cNvPr>
          <p:cNvSpPr txBox="1"/>
          <p:nvPr/>
        </p:nvSpPr>
        <p:spPr>
          <a:xfrm>
            <a:off x="5909202" y="2681149"/>
            <a:ext cx="5806547" cy="1277273"/>
          </a:xfrm>
          <a:prstGeom prst="rect">
            <a:avLst/>
          </a:prstGeom>
          <a:noFill/>
        </p:spPr>
        <p:txBody>
          <a:bodyPr wrap="square" rtlCol="0">
            <a:spAutoFit/>
          </a:bodyPr>
          <a:lstStyle/>
          <a:p>
            <a:r>
              <a:rPr lang="sv-SE" sz="1100" b="1"/>
              <a:t>Hamburgundantaget</a:t>
            </a:r>
            <a:r>
              <a:rPr lang="sv-SE" sz="1100"/>
              <a:t> innebär att myndigheter kan inrätta samarbetsavtal med varandra utan att genomföra upphandlingar enligt lagen om offentlig upphandling (LOU). </a:t>
            </a:r>
            <a:r>
              <a:rPr lang="sv-SE" sz="1100" u="sng"/>
              <a:t>Detta är särskilt relevant för avtalssamverkan inom insatser när samarbetet är för stort för att omfattas av direktupphandlingsgräsen men fortfarande omfattas av LOU.</a:t>
            </a:r>
            <a:r>
              <a:rPr lang="sv-SE" sz="1100"/>
              <a:t> (1) Det finns flera krav för att undantaget ska gälla, men huvudsakligen ska samarbetet behandla tjänster som båda parter ska utföra och bidra till att uppfylla ett gemensamt mål. För att läsa mer om Hamburgundantaget och dess krav, se (1). </a:t>
            </a:r>
            <a:endParaRPr lang="sv-FI" sz="1100"/>
          </a:p>
        </p:txBody>
      </p:sp>
      <p:sp>
        <p:nvSpPr>
          <p:cNvPr id="19" name="TextBox 18">
            <a:extLst>
              <a:ext uri="{FF2B5EF4-FFF2-40B4-BE49-F238E27FC236}">
                <a16:creationId xmlns:a16="http://schemas.microsoft.com/office/drawing/2014/main" id="{32E8EEB1-DCBF-83B9-504F-1802256E6383}"/>
              </a:ext>
            </a:extLst>
          </p:cNvPr>
          <p:cNvSpPr txBox="1"/>
          <p:nvPr/>
        </p:nvSpPr>
        <p:spPr>
          <a:xfrm>
            <a:off x="5909202" y="1543500"/>
            <a:ext cx="5616047" cy="938719"/>
          </a:xfrm>
          <a:prstGeom prst="rect">
            <a:avLst/>
          </a:prstGeom>
          <a:noFill/>
        </p:spPr>
        <p:txBody>
          <a:bodyPr wrap="square" rtlCol="0">
            <a:spAutoFit/>
          </a:bodyPr>
          <a:lstStyle/>
          <a:p>
            <a:r>
              <a:rPr lang="sv-SE" sz="1100" b="1" dirty="0"/>
              <a:t>Direktupphandling </a:t>
            </a:r>
            <a:r>
              <a:rPr lang="sv-SE" sz="1100" dirty="0"/>
              <a:t>är en process för en mindre upphandling utan krav på annonsering eller anbud i visst format. </a:t>
            </a:r>
            <a:r>
              <a:rPr lang="sv-SE" sz="1100" u="sng" dirty="0"/>
              <a:t>Direktupphandling kan tillämpas om det som ska upphandlas har ett värde som understiger tröskelvärdet för direktupphandling (700 000 SEK eller 8 109 450 SEK om det berör sociala tjänster och andra särskilda tjänster</a:t>
            </a:r>
            <a:r>
              <a:rPr lang="sv-SE" sz="1100" dirty="0"/>
              <a:t>.) (3) För att läsa mer om direktupphandling, se (2).</a:t>
            </a:r>
            <a:endParaRPr lang="sv-FI" sz="1100" dirty="0"/>
          </a:p>
        </p:txBody>
      </p:sp>
      <p:sp>
        <p:nvSpPr>
          <p:cNvPr id="39" name="TextBox 38">
            <a:extLst>
              <a:ext uri="{FF2B5EF4-FFF2-40B4-BE49-F238E27FC236}">
                <a16:creationId xmlns:a16="http://schemas.microsoft.com/office/drawing/2014/main" id="{92991ABE-2F7F-B1E6-1B7A-93490C35327E}"/>
              </a:ext>
            </a:extLst>
          </p:cNvPr>
          <p:cNvSpPr txBox="1"/>
          <p:nvPr/>
        </p:nvSpPr>
        <p:spPr>
          <a:xfrm>
            <a:off x="5909202" y="4116057"/>
            <a:ext cx="5616047" cy="1107996"/>
          </a:xfrm>
          <a:prstGeom prst="rect">
            <a:avLst/>
          </a:prstGeom>
          <a:noFill/>
        </p:spPr>
        <p:txBody>
          <a:bodyPr wrap="square" rtlCol="0">
            <a:spAutoFit/>
          </a:bodyPr>
          <a:lstStyle/>
          <a:p>
            <a:r>
              <a:rPr lang="sv-SE" sz="1100" b="1"/>
              <a:t>Offentlig maktutövning </a:t>
            </a:r>
            <a:r>
              <a:rPr lang="sv-SE" sz="1100"/>
              <a:t>eller </a:t>
            </a:r>
            <a:r>
              <a:rPr lang="sv-SE" sz="1100" b="1"/>
              <a:t>myndighetsutövning </a:t>
            </a:r>
            <a:r>
              <a:rPr lang="sv-SE" sz="1100"/>
              <a:t>är undantaget LOU eftersom det innebär utövning av offentlig makt. Detta påverkar direkt medborgarnas rättigheter och skyldigheter vilket skiljer sig från offentliga inköp av varor och tjänster. Undantaget för myndighetsutövning säkerställer att offentliga aktörer kan fullgöra sina grundläggande uppgifter och ansvar gentemot medborgarna utan att följa samma regler som gäller för offentlig upphandling. (4)</a:t>
            </a:r>
            <a:endParaRPr lang="sv-FI" sz="1100"/>
          </a:p>
        </p:txBody>
      </p:sp>
      <p:sp>
        <p:nvSpPr>
          <p:cNvPr id="4" name="Oval 3">
            <a:extLst>
              <a:ext uri="{FF2B5EF4-FFF2-40B4-BE49-F238E27FC236}">
                <a16:creationId xmlns:a16="http://schemas.microsoft.com/office/drawing/2014/main" id="{57CC68DD-7781-A131-99B6-A23A15E4A8E5}"/>
              </a:ext>
            </a:extLst>
          </p:cNvPr>
          <p:cNvSpPr/>
          <p:nvPr/>
        </p:nvSpPr>
        <p:spPr>
          <a:xfrm>
            <a:off x="126596" y="338383"/>
            <a:ext cx="468000" cy="4680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FI" sz="1600" b="1">
                <a:solidFill>
                  <a:schemeClr val="tx1"/>
                </a:solidFill>
              </a:rPr>
              <a:t>2:A</a:t>
            </a:r>
          </a:p>
        </p:txBody>
      </p:sp>
      <p:sp>
        <p:nvSpPr>
          <p:cNvPr id="24" name="TextBox 23">
            <a:extLst>
              <a:ext uri="{FF2B5EF4-FFF2-40B4-BE49-F238E27FC236}">
                <a16:creationId xmlns:a16="http://schemas.microsoft.com/office/drawing/2014/main" id="{F715FB26-74A7-6CA7-22E8-39940DFFF490}"/>
              </a:ext>
            </a:extLst>
          </p:cNvPr>
          <p:cNvSpPr txBox="1"/>
          <p:nvPr/>
        </p:nvSpPr>
        <p:spPr>
          <a:xfrm>
            <a:off x="2414073" y="1162587"/>
            <a:ext cx="2677823" cy="261610"/>
          </a:xfrm>
          <a:prstGeom prst="rect">
            <a:avLst/>
          </a:prstGeom>
          <a:noFill/>
        </p:spPr>
        <p:txBody>
          <a:bodyPr wrap="square" rtlCol="0">
            <a:spAutoFit/>
          </a:bodyPr>
          <a:lstStyle/>
          <a:p>
            <a:r>
              <a:rPr lang="sv-FI" sz="1100" b="1"/>
              <a:t>Varför frågeställningen är relevant</a:t>
            </a:r>
          </a:p>
        </p:txBody>
      </p:sp>
      <p:cxnSp>
        <p:nvCxnSpPr>
          <p:cNvPr id="16" name="Straight Connector 15">
            <a:extLst>
              <a:ext uri="{FF2B5EF4-FFF2-40B4-BE49-F238E27FC236}">
                <a16:creationId xmlns:a16="http://schemas.microsoft.com/office/drawing/2014/main" id="{F608C3EC-1DC2-0E69-BD95-5D1E74CAAF39}"/>
              </a:ext>
            </a:extLst>
          </p:cNvPr>
          <p:cNvCxnSpPr>
            <a:cxnSpLocks/>
          </p:cNvCxnSpPr>
          <p:nvPr/>
        </p:nvCxnSpPr>
        <p:spPr>
          <a:xfrm>
            <a:off x="5773153" y="2609410"/>
            <a:ext cx="5942597" cy="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28AD7B1-FE92-4734-E42C-D10CEB64ECE1}"/>
              </a:ext>
            </a:extLst>
          </p:cNvPr>
          <p:cNvCxnSpPr>
            <a:cxnSpLocks/>
          </p:cNvCxnSpPr>
          <p:nvPr/>
        </p:nvCxnSpPr>
        <p:spPr>
          <a:xfrm>
            <a:off x="5763628" y="4039080"/>
            <a:ext cx="5952122" cy="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713D8F3-F975-8F26-1932-D7F47B3F9996}"/>
              </a:ext>
            </a:extLst>
          </p:cNvPr>
          <p:cNvSpPr/>
          <p:nvPr/>
        </p:nvSpPr>
        <p:spPr>
          <a:xfrm>
            <a:off x="172596" y="2337616"/>
            <a:ext cx="2193853" cy="2098980"/>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t" anchorCtr="0"/>
          <a:lstStyle/>
          <a:p>
            <a:pPr algn="ctr"/>
            <a:endParaRPr lang="en-AU" sz="1100">
              <a:solidFill>
                <a:schemeClr val="tx1"/>
              </a:solidFill>
            </a:endParaRPr>
          </a:p>
        </p:txBody>
      </p:sp>
      <p:sp>
        <p:nvSpPr>
          <p:cNvPr id="31" name="TextBox 30">
            <a:extLst>
              <a:ext uri="{FF2B5EF4-FFF2-40B4-BE49-F238E27FC236}">
                <a16:creationId xmlns:a16="http://schemas.microsoft.com/office/drawing/2014/main" id="{0112FD03-1C59-F96E-39B5-0707A512ACEE}"/>
              </a:ext>
            </a:extLst>
          </p:cNvPr>
          <p:cNvSpPr txBox="1"/>
          <p:nvPr/>
        </p:nvSpPr>
        <p:spPr>
          <a:xfrm>
            <a:off x="230596" y="3002386"/>
            <a:ext cx="2077854" cy="769441"/>
          </a:xfrm>
          <a:prstGeom prst="rect">
            <a:avLst/>
          </a:prstGeom>
          <a:noFill/>
        </p:spPr>
        <p:txBody>
          <a:bodyPr wrap="square" rtlCol="0">
            <a:spAutoFit/>
          </a:bodyPr>
          <a:lstStyle/>
          <a:p>
            <a:pPr algn="ctr"/>
            <a:r>
              <a:rPr lang="sv-SE" sz="1100" b="1" i="1">
                <a:solidFill>
                  <a:schemeClr val="accent3">
                    <a:lumMod val="50000"/>
                  </a:schemeClr>
                </a:solidFill>
              </a:rPr>
              <a:t>Innebär samverkan att undantag från upphandlingslagstiftningen är uppfyllda? </a:t>
            </a:r>
            <a:endParaRPr lang="sv-FI" sz="1100" b="1" i="1">
              <a:solidFill>
                <a:schemeClr val="accent3">
                  <a:lumMod val="50000"/>
                </a:schemeClr>
              </a:solidFill>
            </a:endParaRPr>
          </a:p>
        </p:txBody>
      </p:sp>
    </p:spTree>
    <p:extLst>
      <p:ext uri="{BB962C8B-B14F-4D97-AF65-F5344CB8AC3E}">
        <p14:creationId xmlns:p14="http://schemas.microsoft.com/office/powerpoint/2010/main" val="10552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5CD8CF6-D607-3D30-8476-65D34DEFE755}"/>
              </a:ext>
            </a:extLst>
          </p:cNvPr>
          <p:cNvSpPr/>
          <p:nvPr/>
        </p:nvSpPr>
        <p:spPr>
          <a:xfrm>
            <a:off x="1431706" y="2030846"/>
            <a:ext cx="10257988" cy="2320403"/>
          </a:xfrm>
          <a:prstGeom prst="rect">
            <a:avLst/>
          </a:prstGeom>
          <a:solidFill>
            <a:schemeClr val="accent1">
              <a:lumMod val="20000"/>
              <a:lumOff val="80000"/>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sz="1100"/>
          </a:p>
        </p:txBody>
      </p:sp>
      <p:sp>
        <p:nvSpPr>
          <p:cNvPr id="6" name="Oval 5">
            <a:extLst>
              <a:ext uri="{FF2B5EF4-FFF2-40B4-BE49-F238E27FC236}">
                <a16:creationId xmlns:a16="http://schemas.microsoft.com/office/drawing/2014/main" id="{644821EC-7E09-53B2-0A66-E3EF6746BBF6}"/>
              </a:ext>
            </a:extLst>
          </p:cNvPr>
          <p:cNvSpPr/>
          <p:nvPr/>
        </p:nvSpPr>
        <p:spPr>
          <a:xfrm>
            <a:off x="274887" y="2141557"/>
            <a:ext cx="2193853" cy="2098980"/>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t" anchorCtr="0"/>
          <a:lstStyle/>
          <a:p>
            <a:pPr algn="ctr"/>
            <a:endParaRPr lang="en-AU" sz="1100">
              <a:solidFill>
                <a:schemeClr val="tx1"/>
              </a:solidFill>
            </a:endParaRPr>
          </a:p>
        </p:txBody>
      </p:sp>
      <p:cxnSp>
        <p:nvCxnSpPr>
          <p:cNvPr id="30" name="Straight Connector 29">
            <a:extLst>
              <a:ext uri="{FF2B5EF4-FFF2-40B4-BE49-F238E27FC236}">
                <a16:creationId xmlns:a16="http://schemas.microsoft.com/office/drawing/2014/main" id="{B1082A6D-73F0-03EF-66D2-BF27EF9405B3}"/>
              </a:ext>
            </a:extLst>
          </p:cNvPr>
          <p:cNvCxnSpPr>
            <a:cxnSpLocks/>
          </p:cNvCxnSpPr>
          <p:nvPr/>
        </p:nvCxnSpPr>
        <p:spPr>
          <a:xfrm>
            <a:off x="6779312" y="2008512"/>
            <a:ext cx="0" cy="2342737"/>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A772A48-B91C-D94F-75CC-A3F2197395F8}"/>
              </a:ext>
            </a:extLst>
          </p:cNvPr>
          <p:cNvSpPr txBox="1"/>
          <p:nvPr/>
        </p:nvSpPr>
        <p:spPr>
          <a:xfrm>
            <a:off x="873604" y="1687668"/>
            <a:ext cx="1404018" cy="261610"/>
          </a:xfrm>
          <a:prstGeom prst="rect">
            <a:avLst/>
          </a:prstGeom>
          <a:noFill/>
        </p:spPr>
        <p:txBody>
          <a:bodyPr wrap="square" rtlCol="0">
            <a:spAutoFit/>
          </a:bodyPr>
          <a:lstStyle/>
          <a:p>
            <a:r>
              <a:rPr lang="sv-FI" sz="1100" b="1"/>
              <a:t>Frågeställning</a:t>
            </a:r>
          </a:p>
        </p:txBody>
      </p:sp>
      <p:sp>
        <p:nvSpPr>
          <p:cNvPr id="32" name="TextBox 31">
            <a:extLst>
              <a:ext uri="{FF2B5EF4-FFF2-40B4-BE49-F238E27FC236}">
                <a16:creationId xmlns:a16="http://schemas.microsoft.com/office/drawing/2014/main" id="{6CE6B26E-87D5-FA53-1A92-6AACE4E3C8DF}"/>
              </a:ext>
            </a:extLst>
          </p:cNvPr>
          <p:cNvSpPr txBox="1"/>
          <p:nvPr/>
        </p:nvSpPr>
        <p:spPr>
          <a:xfrm>
            <a:off x="2588492" y="1674441"/>
            <a:ext cx="2487950" cy="261610"/>
          </a:xfrm>
          <a:prstGeom prst="rect">
            <a:avLst/>
          </a:prstGeom>
          <a:noFill/>
        </p:spPr>
        <p:txBody>
          <a:bodyPr wrap="square" rtlCol="0">
            <a:spAutoFit/>
          </a:bodyPr>
          <a:lstStyle/>
          <a:p>
            <a:r>
              <a:rPr lang="sv-FI" sz="1100" b="1"/>
              <a:t>Varför frågeställningen är relevant</a:t>
            </a:r>
          </a:p>
        </p:txBody>
      </p:sp>
      <p:sp>
        <p:nvSpPr>
          <p:cNvPr id="33" name="TextBox 32">
            <a:extLst>
              <a:ext uri="{FF2B5EF4-FFF2-40B4-BE49-F238E27FC236}">
                <a16:creationId xmlns:a16="http://schemas.microsoft.com/office/drawing/2014/main" id="{37F76B69-B1C1-2925-43B0-9B43C8429387}"/>
              </a:ext>
            </a:extLst>
          </p:cNvPr>
          <p:cNvSpPr txBox="1"/>
          <p:nvPr/>
        </p:nvSpPr>
        <p:spPr>
          <a:xfrm>
            <a:off x="6866664" y="1674440"/>
            <a:ext cx="3963977" cy="261610"/>
          </a:xfrm>
          <a:prstGeom prst="rect">
            <a:avLst/>
          </a:prstGeom>
          <a:noFill/>
        </p:spPr>
        <p:txBody>
          <a:bodyPr wrap="square" rtlCol="0">
            <a:spAutoFit/>
          </a:bodyPr>
          <a:lstStyle/>
          <a:p>
            <a:r>
              <a:rPr lang="sv-FI" sz="1100" b="1"/>
              <a:t>Förslag på analyser för att besvara frågeställningen</a:t>
            </a:r>
          </a:p>
        </p:txBody>
      </p:sp>
      <p:sp>
        <p:nvSpPr>
          <p:cNvPr id="8" name="Title 2">
            <a:extLst>
              <a:ext uri="{FF2B5EF4-FFF2-40B4-BE49-F238E27FC236}">
                <a16:creationId xmlns:a16="http://schemas.microsoft.com/office/drawing/2014/main" id="{A4FEB78E-64A5-D4EA-5628-398B25B60C99}"/>
              </a:ext>
            </a:extLst>
          </p:cNvPr>
          <p:cNvSpPr>
            <a:spLocks noGrp="1"/>
          </p:cNvSpPr>
          <p:nvPr>
            <p:ph type="title"/>
          </p:nvPr>
        </p:nvSpPr>
        <p:spPr>
          <a:xfrm>
            <a:off x="692664" y="354768"/>
            <a:ext cx="9609825" cy="447835"/>
          </a:xfrm>
        </p:spPr>
        <p:txBody>
          <a:bodyPr/>
          <a:lstStyle/>
          <a:p>
            <a:r>
              <a:rPr lang="sv-FI" sz="2800"/>
              <a:t>Ta kontakt med samverkansparter</a:t>
            </a:r>
          </a:p>
        </p:txBody>
      </p:sp>
      <p:sp>
        <p:nvSpPr>
          <p:cNvPr id="25" name="TextBox 24">
            <a:extLst>
              <a:ext uri="{FF2B5EF4-FFF2-40B4-BE49-F238E27FC236}">
                <a16:creationId xmlns:a16="http://schemas.microsoft.com/office/drawing/2014/main" id="{5EA3CB81-7642-C103-DD36-4852C3D0F8EC}"/>
              </a:ext>
            </a:extLst>
          </p:cNvPr>
          <p:cNvSpPr txBox="1"/>
          <p:nvPr/>
        </p:nvSpPr>
        <p:spPr>
          <a:xfrm>
            <a:off x="388926" y="2721688"/>
            <a:ext cx="1965774" cy="938719"/>
          </a:xfrm>
          <a:prstGeom prst="rect">
            <a:avLst/>
          </a:prstGeom>
          <a:noFill/>
        </p:spPr>
        <p:txBody>
          <a:bodyPr wrap="square" rtlCol="0">
            <a:spAutoFit/>
          </a:bodyPr>
          <a:lstStyle/>
          <a:p>
            <a:pPr algn="ctr"/>
            <a:r>
              <a:rPr lang="sv-FI" sz="1100" b="1" i="1">
                <a:solidFill>
                  <a:schemeClr val="accent3">
                    <a:lumMod val="50000"/>
                  </a:schemeClr>
                </a:solidFill>
              </a:rPr>
              <a:t>Är alla samverkansparter överens om samverkansuppgifterna och vem som ansvarar för varje uppgift?</a:t>
            </a:r>
          </a:p>
        </p:txBody>
      </p:sp>
      <p:sp>
        <p:nvSpPr>
          <p:cNvPr id="26" name="TextBox 25">
            <a:extLst>
              <a:ext uri="{FF2B5EF4-FFF2-40B4-BE49-F238E27FC236}">
                <a16:creationId xmlns:a16="http://schemas.microsoft.com/office/drawing/2014/main" id="{C58493F3-2B99-F318-0AD7-17E69CA4E036}"/>
              </a:ext>
            </a:extLst>
          </p:cNvPr>
          <p:cNvSpPr txBox="1"/>
          <p:nvPr/>
        </p:nvSpPr>
        <p:spPr>
          <a:xfrm>
            <a:off x="2588492" y="2890965"/>
            <a:ext cx="3951316" cy="600164"/>
          </a:xfrm>
          <a:prstGeom prst="rect">
            <a:avLst/>
          </a:prstGeom>
          <a:noFill/>
        </p:spPr>
        <p:txBody>
          <a:bodyPr wrap="square" rtlCol="0">
            <a:spAutoFit/>
          </a:bodyPr>
          <a:lstStyle/>
          <a:p>
            <a:r>
              <a:rPr lang="sv-SE" sz="1100"/>
              <a:t>Det är avgörande att alla samverkansparter enas om ansvarsfördelningen och omfattning på uppgifterna för att minska risken för missförstånd och konflikter. </a:t>
            </a:r>
          </a:p>
        </p:txBody>
      </p:sp>
      <p:sp>
        <p:nvSpPr>
          <p:cNvPr id="27" name="TextBox 26">
            <a:extLst>
              <a:ext uri="{FF2B5EF4-FFF2-40B4-BE49-F238E27FC236}">
                <a16:creationId xmlns:a16="http://schemas.microsoft.com/office/drawing/2014/main" id="{0B0396FB-16C4-A523-07CD-C133B7B77374}"/>
              </a:ext>
            </a:extLst>
          </p:cNvPr>
          <p:cNvSpPr txBox="1"/>
          <p:nvPr/>
        </p:nvSpPr>
        <p:spPr>
          <a:xfrm>
            <a:off x="6866664" y="2129218"/>
            <a:ext cx="4796994" cy="2123658"/>
          </a:xfrm>
          <a:prstGeom prst="rect">
            <a:avLst/>
          </a:prstGeom>
          <a:noFill/>
        </p:spPr>
        <p:txBody>
          <a:bodyPr wrap="square" rtlCol="0">
            <a:spAutoFit/>
          </a:bodyPr>
          <a:lstStyle/>
          <a:p>
            <a:pPr marL="171450" indent="-171450">
              <a:buFont typeface="Wingdings" panose="05000000000000000000" pitchFamily="2" charset="2"/>
              <a:buChar char="q"/>
            </a:pPr>
            <a:r>
              <a:rPr lang="sv-SE" sz="1100"/>
              <a:t>Diskutera samverkansuppgifter med alla samverkansparter. Se till att samtliga parter är eniga och att samverkan skapar nytta för samtliga parter. (1)</a:t>
            </a:r>
          </a:p>
          <a:p>
            <a:endParaRPr lang="sv-SE" sz="1100"/>
          </a:p>
          <a:p>
            <a:pPr marL="171450" indent="-171450">
              <a:buFont typeface="Wingdings" panose="05000000000000000000" pitchFamily="2" charset="2"/>
              <a:buChar char="q"/>
            </a:pPr>
            <a:r>
              <a:rPr lang="sv-SE" sz="1100"/>
              <a:t>Utvärdera samverkansuppgifterna och säkerställa att uppsatta mål uppfylls av samverkan. Diskutera även hur målen bidrar till att skapa nytta för alla parter. (1) Bekräfta ansvarsfördelning mellan samverkansparterna och se till att samtliga parter är delaktiga i ett samarbete. (2)</a:t>
            </a:r>
          </a:p>
          <a:p>
            <a:endParaRPr lang="sv-SE" sz="1100"/>
          </a:p>
          <a:p>
            <a:pPr marL="171450" indent="-171450">
              <a:buFont typeface="Wingdings" panose="05000000000000000000" pitchFamily="2" charset="2"/>
              <a:buChar char="q"/>
            </a:pPr>
            <a:r>
              <a:rPr lang="sv-SE" sz="1100"/>
              <a:t>Identifiera och tydliggör vem som uppdragsgivare och uppdragstagare för varje samverkansuppgift. (3)</a:t>
            </a:r>
          </a:p>
        </p:txBody>
      </p:sp>
      <p:sp>
        <p:nvSpPr>
          <p:cNvPr id="21" name="TextBox 20">
            <a:extLst>
              <a:ext uri="{FF2B5EF4-FFF2-40B4-BE49-F238E27FC236}">
                <a16:creationId xmlns:a16="http://schemas.microsoft.com/office/drawing/2014/main" id="{19EE1627-3019-97FF-DD34-873BDFE967AB}"/>
              </a:ext>
            </a:extLst>
          </p:cNvPr>
          <p:cNvSpPr txBox="1"/>
          <p:nvPr/>
        </p:nvSpPr>
        <p:spPr>
          <a:xfrm>
            <a:off x="595192" y="5721995"/>
            <a:ext cx="9742053" cy="507831"/>
          </a:xfrm>
          <a:prstGeom prst="rect">
            <a:avLst/>
          </a:prstGeom>
          <a:noFill/>
        </p:spPr>
        <p:txBody>
          <a:bodyPr wrap="square" rtlCol="0">
            <a:spAutoFit/>
          </a:bodyPr>
          <a:lstStyle/>
          <a:p>
            <a:pPr marL="228600" indent="-228600">
              <a:buAutoNum type="arabicParenBoth"/>
            </a:pPr>
            <a:r>
              <a:rPr lang="sv-FI" sz="900"/>
              <a:t>Avtalssamverkan och nytta – se s. 9, </a:t>
            </a:r>
            <a:r>
              <a:rPr lang="sv-FI" sz="900" i="1"/>
              <a:t>Kommunal avtalssamverkan II – Socialtjänst, </a:t>
            </a:r>
            <a:r>
              <a:rPr lang="sv-FI" sz="900"/>
              <a:t>SKR, 2019.</a:t>
            </a:r>
          </a:p>
          <a:p>
            <a:pPr marL="228600" indent="-228600">
              <a:buFontTx/>
              <a:buAutoNum type="arabicParenBoth"/>
            </a:pPr>
            <a:r>
              <a:rPr lang="sv-FI" sz="900"/>
              <a:t>Ansvarsfördelning inom avtalssamverkan – se s. 16, </a:t>
            </a:r>
            <a:r>
              <a:rPr lang="sv-FI" sz="900" i="1"/>
              <a:t>Kommunal avtalssamverkan II – Socialtjänst, </a:t>
            </a:r>
            <a:r>
              <a:rPr lang="sv-FI" sz="900"/>
              <a:t>SKR, 2019. </a:t>
            </a:r>
          </a:p>
          <a:p>
            <a:pPr marL="228600" indent="-228600">
              <a:buAutoNum type="arabicParenBoth"/>
            </a:pPr>
            <a:r>
              <a:rPr lang="sv-FI" sz="900"/>
              <a:t>Uppdragsgivare och uppdragstagare inom avtalssamverkan – se s. 15, </a:t>
            </a:r>
            <a:r>
              <a:rPr lang="sv-FI" sz="900" i="1"/>
              <a:t>Kommunal avtalssamverkan II – Socialtjänst, </a:t>
            </a:r>
            <a:r>
              <a:rPr lang="sv-FI" sz="900"/>
              <a:t>SKR, 2019.</a:t>
            </a:r>
          </a:p>
        </p:txBody>
      </p:sp>
      <p:sp>
        <p:nvSpPr>
          <p:cNvPr id="4" name="Oval 3">
            <a:extLst>
              <a:ext uri="{FF2B5EF4-FFF2-40B4-BE49-F238E27FC236}">
                <a16:creationId xmlns:a16="http://schemas.microsoft.com/office/drawing/2014/main" id="{126E7ABC-7DE0-3385-4401-2A0779B92F84}"/>
              </a:ext>
            </a:extLst>
          </p:cNvPr>
          <p:cNvSpPr/>
          <p:nvPr/>
        </p:nvSpPr>
        <p:spPr>
          <a:xfrm>
            <a:off x="126596" y="338383"/>
            <a:ext cx="468000" cy="4680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FI" sz="1600" b="1">
                <a:solidFill>
                  <a:schemeClr val="tx1"/>
                </a:solidFill>
              </a:rPr>
              <a:t>2:B</a:t>
            </a:r>
          </a:p>
        </p:txBody>
      </p:sp>
    </p:spTree>
    <p:extLst>
      <p:ext uri="{BB962C8B-B14F-4D97-AF65-F5344CB8AC3E}">
        <p14:creationId xmlns:p14="http://schemas.microsoft.com/office/powerpoint/2010/main" val="9758927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21737DD-E578-46C8-9886-86CEC654586F}"/>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D1CEDE4-AA2E-46FB-B779-290BFBC30F20}"/>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979E2BA5-51B9-49DB-B6F8-94675517DD24}"/>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1582006C-4D88-4F2F-8761-F62EAACF56C2}"/>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faef5f-5e61-4651-bd96-88da9784579b" xsi:nil="true"/>
    <lcf76f155ced4ddcb4097134ff3c332f xmlns="a4b3e19e-9435-4539-a0dd-99611469f2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471B4B466C28149BBC8BFAD4E08687B" ma:contentTypeVersion="16" ma:contentTypeDescription="Skapa ett nytt dokument." ma:contentTypeScope="" ma:versionID="ec7acebfda174009f6dfc45c0e8e3520">
  <xsd:schema xmlns:xsd="http://www.w3.org/2001/XMLSchema" xmlns:xs="http://www.w3.org/2001/XMLSchema" xmlns:p="http://schemas.microsoft.com/office/2006/metadata/properties" xmlns:ns2="a4b3e19e-9435-4539-a0dd-99611469f216" xmlns:ns3="86faef5f-5e61-4651-bd96-88da9784579b" targetNamespace="http://schemas.microsoft.com/office/2006/metadata/properties" ma:root="true" ma:fieldsID="7ed9411048c23335ddc2d260f7deaa00" ns2:_="" ns3:_="">
    <xsd:import namespace="a4b3e19e-9435-4539-a0dd-99611469f216"/>
    <xsd:import namespace="86faef5f-5e61-4651-bd96-88da978457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lcf76f155ced4ddcb4097134ff3c332f" minOccurs="0"/>
                <xsd:element ref="ns3:TaxCatchAll"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b3e19e-9435-4539-a0dd-99611469f2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dbd9107d-40ae-46fb-a444-6038a1b11e86"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faef5f-5e61-4651-bd96-88da9784579b"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20" nillable="true" ma:displayName="Taxonomy Catch All Column" ma:hidden="true" ma:list="{88695bee-565d-4713-8a58-8c00bf9814f4}" ma:internalName="TaxCatchAll" ma:showField="CatchAllData" ma:web="86faef5f-5e61-4651-bd96-88da978457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A70AB3-CE1D-43CC-8291-1828D7DD2A1B}">
  <ds:schemaRefs>
    <ds:schemaRef ds:uri="http://schemas.microsoft.com/office/infopath/2007/PartnerControls"/>
    <ds:schemaRef ds:uri="http://purl.org/dc/terms/"/>
    <ds:schemaRef ds:uri="http://www.w3.org/XML/1998/namespace"/>
    <ds:schemaRef ds:uri="86faef5f-5e61-4651-bd96-88da9784579b"/>
    <ds:schemaRef ds:uri="a4b3e19e-9435-4539-a0dd-99611469f216"/>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9219AEE-1258-45F3-AB91-3941BBF64C80}">
  <ds:schemaRefs>
    <ds:schemaRef ds:uri="http://schemas.microsoft.com/sharepoint/v3/contenttype/forms"/>
  </ds:schemaRefs>
</ds:datastoreItem>
</file>

<file path=customXml/itemProps3.xml><?xml version="1.0" encoding="utf-8"?>
<ds:datastoreItem xmlns:ds="http://schemas.openxmlformats.org/officeDocument/2006/customXml" ds:itemID="{A22722C3-9B32-4EEF-A083-FC7BA2C3D34D}">
  <ds:schemaRefs>
    <ds:schemaRef ds:uri="86faef5f-5e61-4651-bd96-88da9784579b"/>
    <ds:schemaRef ds:uri="a4b3e19e-9435-4539-a0dd-99611469f2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SKR</Template>
  <TotalTime>144</TotalTime>
  <Words>3949</Words>
  <Application>Microsoft Office PowerPoint</Application>
  <PresentationFormat>Bredbild</PresentationFormat>
  <Paragraphs>269</Paragraphs>
  <Slides>16</Slides>
  <Notes>4</Notes>
  <HiddenSlides>0</HiddenSlides>
  <MMClips>0</MMClips>
  <ScaleCrop>false</ScaleCrop>
  <HeadingPairs>
    <vt:vector size="6" baseType="variant">
      <vt:variant>
        <vt:lpstr>Använt teckensnitt</vt:lpstr>
      </vt:variant>
      <vt:variant>
        <vt:i4>4</vt:i4>
      </vt:variant>
      <vt:variant>
        <vt:lpstr>Tema</vt:lpstr>
      </vt:variant>
      <vt:variant>
        <vt:i4>6</vt:i4>
      </vt:variant>
      <vt:variant>
        <vt:lpstr>Bildrubriker</vt:lpstr>
      </vt:variant>
      <vt:variant>
        <vt:i4>16</vt:i4>
      </vt:variant>
    </vt:vector>
  </HeadingPairs>
  <TitlesOfParts>
    <vt:vector size="26" baseType="lpstr">
      <vt:lpstr>Arial</vt:lpstr>
      <vt:lpstr>Calibri</vt:lpstr>
      <vt:lpstr>Symbol</vt:lpstr>
      <vt:lpstr>Wingdings</vt:lpstr>
      <vt:lpstr>SKL PPT Gul</vt:lpstr>
      <vt:lpstr>SKL PPT Röd</vt:lpstr>
      <vt:lpstr>Inledningsbilder</vt:lpstr>
      <vt:lpstr>SKL PPT Mörk</vt:lpstr>
      <vt:lpstr>SKL PPT Svart</vt:lpstr>
      <vt:lpstr>SKL PPT Vit</vt:lpstr>
      <vt:lpstr>Metodguide för avtalssamverkan</vt:lpstr>
      <vt:lpstr>Introduktion till metodguiden</vt:lpstr>
      <vt:lpstr>Metodguide för avtalssamverkan</vt:lpstr>
      <vt:lpstr>Identifiera behov kring samverkan</vt:lpstr>
      <vt:lpstr>Utred organisatoriska förutsättningar</vt:lpstr>
      <vt:lpstr>Utred ekonomiska förutsättningar</vt:lpstr>
      <vt:lpstr>Utred juridiska förutsättningar (1/2)</vt:lpstr>
      <vt:lpstr>Utred juridiska förutsättningar (2/2)</vt:lpstr>
      <vt:lpstr>Ta kontakt med samverkansparter</vt:lpstr>
      <vt:lpstr>Besluta kring samverkansform (1/2)</vt:lpstr>
      <vt:lpstr>Besluta kring samverkansform (2/2)</vt:lpstr>
      <vt:lpstr>Fastställa rutiner för säkerhet och informationshantering</vt:lpstr>
      <vt:lpstr>Säkerställa kontroll, uppsiktsplikt och rapportering</vt:lpstr>
      <vt:lpstr>Förankra inom de egna organisationerna</vt:lpstr>
      <vt:lpstr>Upprätta avtal</vt:lpstr>
      <vt:lpstr>För vidare läsning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Larsen Ingela</dc:creator>
  <cp:lastModifiedBy>Bengtsson Greger</cp:lastModifiedBy>
  <cp:revision>3</cp:revision>
  <cp:lastPrinted>2024-02-07T12:45:36Z</cp:lastPrinted>
  <dcterms:created xsi:type="dcterms:W3CDTF">2022-05-18T09:44:39Z</dcterms:created>
  <dcterms:modified xsi:type="dcterms:W3CDTF">2024-02-13T10:09:00Z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0x010100B471B4B466C28149BBC8BFAD4E08687B</vt:lpwstr>
  </property>
  <property fmtid="{D5CDD505-2E9C-101B-9397-08002B2CF9AE}" pid="3" name="MediaServiceImageTags">
    <vt:lpwstr/>
  </property>
</Properties>
</file>