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6"/>
  </p:notesMasterIdLst>
  <p:sldIdLst>
    <p:sldId id="265" r:id="rId6"/>
    <p:sldId id="287" r:id="rId7"/>
    <p:sldId id="286" r:id="rId8"/>
    <p:sldId id="269" r:id="rId9"/>
    <p:sldId id="271" r:id="rId10"/>
    <p:sldId id="277" r:id="rId11"/>
    <p:sldId id="11456" r:id="rId12"/>
    <p:sldId id="272" r:id="rId13"/>
    <p:sldId id="288" r:id="rId14"/>
    <p:sldId id="259" r:id="rId15"/>
    <p:sldId id="273" r:id="rId16"/>
    <p:sldId id="278" r:id="rId17"/>
    <p:sldId id="260" r:id="rId18"/>
    <p:sldId id="289" r:id="rId19"/>
    <p:sldId id="262" r:id="rId20"/>
    <p:sldId id="263" r:id="rId21"/>
    <p:sldId id="280" r:id="rId22"/>
    <p:sldId id="276" r:id="rId23"/>
    <p:sldId id="11454" r:id="rId24"/>
    <p:sldId id="284" r:id="rId25"/>
  </p:sldIdLst>
  <p:sldSz cx="12192000" cy="6858000"/>
  <p:notesSz cx="6858000" cy="9144000"/>
  <p:custDataLst>
    <p:tags r:id="rId2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96" autoAdjust="0"/>
  </p:normalViewPr>
  <p:slideViewPr>
    <p:cSldViewPr snapToGrid="0">
      <p:cViewPr varScale="1">
        <p:scale>
          <a:sx n="92" d="100"/>
          <a:sy n="92" d="100"/>
        </p:scale>
        <p:origin x="1504" y="52"/>
      </p:cViewPr>
      <p:guideLst>
        <p:guide orient="horz" pos="2160"/>
        <p:guide pos="3840"/>
      </p:guideLst>
    </p:cSldViewPr>
  </p:slideViewPr>
  <p:notesTextViewPr>
    <p:cViewPr>
      <p:scale>
        <a:sx n="1" d="1"/>
        <a:sy n="1" d="1"/>
      </p:scale>
      <p:origin x="0" y="0"/>
    </p:cViewPr>
  </p:notesTextViewPr>
  <p:sorterViewPr>
    <p:cViewPr>
      <p:scale>
        <a:sx n="100" d="100"/>
        <a:sy n="100" d="100"/>
      </p:scale>
      <p:origin x="0" y="-3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2022-06-20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4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sv-SE" b="1" i="0" u="none" strike="noStrike" dirty="0">
                <a:solidFill>
                  <a:srgbClr val="000000"/>
                </a:solidFill>
                <a:effectLst/>
                <a:latin typeface="Calibri" panose="020F0502020204030204" pitchFamily="34" charset="0"/>
              </a:rPr>
              <a:t>Utmaning 1: Överflöd av information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För mycket information finns tillgänglig, svårt att själv kunna sålla i vad som är relevant information.</a:t>
            </a:r>
            <a:r>
              <a:rPr lang="sv-SE" b="0" i="0" dirty="0">
                <a:solidFill>
                  <a:srgbClr val="000000"/>
                </a:solidFill>
                <a:effectLst/>
                <a:latin typeface="Calibri" panose="020F0502020204030204" pitchFamily="34" charset="0"/>
              </a:rPr>
              <a:t>​</a:t>
            </a:r>
            <a:endParaRPr lang="sv-SE"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Vårdnadshavarens val av åtgärder för barnet kan ge oönskade konsekvenser för patienten senare i livet.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algn="l" rtl="0" fontAlgn="base"/>
            <a:r>
              <a:rPr lang="sv-SE" b="1" i="0" u="none" strike="noStrike" dirty="0">
                <a:solidFill>
                  <a:srgbClr val="000000"/>
                </a:solidFill>
                <a:effectLst/>
                <a:latin typeface="Calibri" panose="020F0502020204030204" pitchFamily="34" charset="0"/>
              </a:rPr>
              <a:t>Utmaning 2: Bristande språkträning</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Svårt att få tillgång till och träning av kommunikation.  </a:t>
            </a:r>
            <a:r>
              <a:rPr lang="sv-SE" b="0" i="0" dirty="0">
                <a:solidFill>
                  <a:srgbClr val="000000"/>
                </a:solidFill>
                <a:effectLst/>
                <a:latin typeface="Calibri" panose="020F0502020204030204" pitchFamily="34" charset="0"/>
              </a:rPr>
              <a:t>​</a:t>
            </a:r>
            <a:endParaRPr lang="sv-SE" b="0" i="0" dirty="0">
              <a:solidFill>
                <a:srgbClr val="000000"/>
              </a:solidFill>
              <a:effectLst/>
              <a:latin typeface="Arial" panose="020B0604020202020204"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algn="l" rtl="0" fontAlgn="base"/>
            <a:r>
              <a:rPr lang="sv-SE" b="1" i="0" u="none" strike="noStrike" dirty="0">
                <a:solidFill>
                  <a:srgbClr val="000000"/>
                </a:solidFill>
                <a:effectLst/>
                <a:latin typeface="Calibri" panose="020F0502020204030204" pitchFamily="34" charset="0"/>
              </a:rPr>
              <a:t>Utmaning 3: Tillgången för teknisk support finns bara på kontorstid</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Font typeface="Arial" panose="020B0604020202020204" pitchFamily="34" charset="0"/>
              <a:buNone/>
            </a:pPr>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Patienten vet inte var hen ska vända sig om hjälpmedel går sönder utanför kontorstid.</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Långt att resa eller svårt ta sig till annan ort för att få hjälp</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algn="l" rtl="0" fontAlgn="base"/>
            <a:r>
              <a:rPr lang="sv-SE" b="1" i="0" u="none" strike="noStrike" dirty="0">
                <a:solidFill>
                  <a:srgbClr val="000000"/>
                </a:solidFill>
                <a:effectLst/>
                <a:latin typeface="Calibri" panose="020F0502020204030204" pitchFamily="34" charset="0"/>
              </a:rPr>
              <a:t>Utmaning 4: Samordningen mellan enheter inom hörselvården fungerar inte</a:t>
            </a:r>
            <a:r>
              <a:rPr lang="en-US" b="0" i="0" dirty="0">
                <a:solidFill>
                  <a:srgbClr val="000000"/>
                </a:solidFill>
                <a:effectLst/>
                <a:latin typeface="Calibri" panose="020F0502020204030204" pitchFamily="34" charset="0"/>
              </a:rPr>
              <a:t>​</a:t>
            </a:r>
          </a:p>
          <a:p>
            <a:pPr algn="l" rtl="0" fontAlgn="base"/>
            <a:endParaRPr lang="sv-SE"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Olika organisation inom och mellan regioner gör det svårt för patienten att förstå hur det fungerar.</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Olika organisationer regionerna emellan kan orsaka brister i remissförfarande och överlämning.</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algn="l" rtl="0" fontAlgn="base"/>
            <a:r>
              <a:rPr lang="sv-SE" b="1" i="0" u="none" strike="noStrike" dirty="0">
                <a:solidFill>
                  <a:srgbClr val="000000"/>
                </a:solidFill>
                <a:effectLst/>
                <a:latin typeface="Calibri" panose="020F0502020204030204" pitchFamily="34" charset="0"/>
              </a:rPr>
              <a:t>Utmaning 5: Brister i samverkan mellan hörselvård och  kommun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sv-SE" b="0" i="0" dirty="0">
                <a:solidFill>
                  <a:srgbClr val="000000"/>
                </a:solidFill>
                <a:effectLst/>
                <a:latin typeface="Calibri" panose="020F0502020204030204" pitchFamily="34" charset="0"/>
              </a:rPr>
              <a:t>​</a:t>
            </a:r>
            <a:endParaRPr lang="sv-SE"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Tillgång till hörseltekniska hjälpmedel i skola och på fritid säkerställs ej.</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Samarbete mellan hörselvård och kommun brister.</a:t>
            </a:r>
            <a:r>
              <a:rPr lang="sv-SE" b="0" i="0" dirty="0">
                <a:solidFill>
                  <a:srgbClr val="000000"/>
                </a:solidFill>
                <a:effectLst/>
                <a:latin typeface="Calibri" panose="020F0502020204030204" pitchFamily="34" charset="0"/>
              </a:rPr>
              <a:t>​</a:t>
            </a:r>
            <a:endParaRPr lang="sv-SE"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Calibri" panose="020F0502020204030204" pitchFamily="34" charset="0"/>
              </a:rPr>
              <a:t>Möjlighet att träffa hörselpedagog inom kommunen kan saknas vilket gör att barnet riskerar att hamna utanför i förskola eller skola. </a:t>
            </a:r>
            <a:r>
              <a:rPr lang="sv-SE" b="0" i="0" dirty="0">
                <a:solidFill>
                  <a:srgbClr val="000000"/>
                </a:solidFill>
                <a:effectLst/>
                <a:latin typeface="Calibri" panose="020F0502020204030204" pitchFamily="34" charset="0"/>
              </a:rPr>
              <a:t>​</a:t>
            </a:r>
            <a:endParaRPr lang="sv-SE" b="0" i="0" dirty="0">
              <a:solidFill>
                <a:srgbClr val="000000"/>
              </a:solidFill>
              <a:effectLst/>
              <a:latin typeface="Arial" panose="020B0604020202020204" pitchFamily="34" charset="0"/>
            </a:endParaRPr>
          </a:p>
          <a:p>
            <a:endParaRPr lang="sv-SE" dirty="0"/>
          </a:p>
        </p:txBody>
      </p:sp>
      <p:sp>
        <p:nvSpPr>
          <p:cNvPr id="4" name="Slide Number Placeholder 3"/>
          <p:cNvSpPr>
            <a:spLocks noGrp="1"/>
          </p:cNvSpPr>
          <p:nvPr>
            <p:ph type="sldNum" sz="quarter" idx="5"/>
          </p:nvPr>
        </p:nvSpPr>
        <p:spPr/>
        <p:txBody>
          <a:bodyPr/>
          <a:lstStyle/>
          <a:p>
            <a:fld id="{EE647FB9-2FCB-4FC1-82E1-203119A9FF1E}" type="slidenum">
              <a:rPr lang="sv-SE" smtClean="0"/>
              <a:t>7</a:t>
            </a:fld>
            <a:endParaRPr lang="sv-SE"/>
          </a:p>
        </p:txBody>
      </p:sp>
    </p:spTree>
    <p:extLst>
      <p:ext uri="{BB962C8B-B14F-4D97-AF65-F5344CB8AC3E}">
        <p14:creationId xmlns:p14="http://schemas.microsoft.com/office/powerpoint/2010/main" val="161458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dirty="0"/>
              <a:t>Utmaning 1: Brist på sammanhållen vård</a:t>
            </a:r>
          </a:p>
          <a:p>
            <a:endParaRPr lang="sv-SE" sz="1200" b="1" dirty="0"/>
          </a:p>
          <a:p>
            <a:pPr marL="171450" indent="-171450">
              <a:buFont typeface="Arial" panose="020B0604020202020204" pitchFamily="34" charset="0"/>
              <a:buChar char="•"/>
            </a:pPr>
            <a:r>
              <a:rPr lang="sv-SE" sz="1200" dirty="0"/>
              <a:t>Inte all hjälp på samma ställe.</a:t>
            </a:r>
          </a:p>
          <a:p>
            <a:pPr marL="171450" indent="-171450">
              <a:buFont typeface="Arial" panose="020B0604020202020204" pitchFamily="34" charset="0"/>
              <a:buChar char="•"/>
            </a:pPr>
            <a:r>
              <a:rPr lang="sv-SE" sz="1200" dirty="0"/>
              <a:t>Otydlig organisation inom hörselvården.</a:t>
            </a:r>
          </a:p>
          <a:p>
            <a:pPr marL="171450" indent="-171450">
              <a:buFont typeface="Arial" panose="020B0604020202020204" pitchFamily="34" charset="0"/>
              <a:buChar char="•"/>
            </a:pPr>
            <a:r>
              <a:rPr lang="sv-SE" sz="1200" dirty="0"/>
              <a:t>Brister i samverkan mellan ÖNH och hörselvård trots nära lokalisation.</a:t>
            </a:r>
            <a:endParaRPr lang="sv-SE" sz="1200" b="1" dirty="0"/>
          </a:p>
          <a:p>
            <a:endParaRPr lang="sv-SE" sz="1200" b="1" dirty="0"/>
          </a:p>
          <a:p>
            <a:r>
              <a:rPr lang="sv-SE" sz="1200" b="1" dirty="0"/>
              <a:t>Utmaning 2: Begränsad tillgänglighet </a:t>
            </a:r>
          </a:p>
          <a:p>
            <a:endParaRPr lang="sv-SE" sz="1200" b="1" dirty="0"/>
          </a:p>
          <a:p>
            <a:pPr marL="171450" indent="-171450">
              <a:buFont typeface="Arial" panose="020B0604020202020204" pitchFamily="34" charset="0"/>
              <a:buChar char="•"/>
            </a:pPr>
            <a:r>
              <a:rPr lang="sv-SE" sz="1200" dirty="0"/>
              <a:t>Väntetider till besök/utredning</a:t>
            </a:r>
          </a:p>
          <a:p>
            <a:pPr marL="171450" indent="-171450">
              <a:buFont typeface="Arial" panose="020B0604020202020204" pitchFamily="34" charset="0"/>
              <a:buChar char="•"/>
            </a:pPr>
            <a:r>
              <a:rPr lang="sv-SE" sz="1200" dirty="0"/>
              <a:t>Olika organisation regionerna emellan kan orsaka brister i remissförfarande och överlämning.</a:t>
            </a:r>
          </a:p>
          <a:p>
            <a:pPr marL="171450" indent="-171450">
              <a:buFont typeface="Arial" panose="020B0604020202020204" pitchFamily="34" charset="0"/>
              <a:buChar char="•"/>
            </a:pPr>
            <a:r>
              <a:rPr lang="sv-SE" sz="1200" dirty="0"/>
              <a:t>Ingång via telefon svårt vid grav hörselnedsättning.</a:t>
            </a:r>
          </a:p>
          <a:p>
            <a:pPr marL="171450" indent="-171450">
              <a:buFont typeface="Arial" panose="020B0604020202020204" pitchFamily="34" charset="0"/>
              <a:buChar char="•"/>
            </a:pPr>
            <a:r>
              <a:rPr lang="sv-SE" sz="1200" dirty="0"/>
              <a:t>Svårt att få möjlighet till distansrehabilitering.</a:t>
            </a:r>
          </a:p>
          <a:p>
            <a:pPr marL="171450" indent="-171450">
              <a:buFont typeface="Arial" panose="020B0604020202020204" pitchFamily="34" charset="0"/>
              <a:buChar char="•"/>
            </a:pPr>
            <a:r>
              <a:rPr lang="sv-SE" sz="1200" dirty="0">
                <a:latin typeface="Calibri" panose="020F0502020204030204" pitchFamily="34" charset="0"/>
                <a:ea typeface="Calibri" panose="020F0502020204030204" pitchFamily="34" charset="0"/>
                <a:cs typeface="Calibri" panose="020F0502020204030204" pitchFamily="34" charset="0"/>
              </a:rPr>
              <a:t>Svårt att få möjlighet att träffa exempelvis </a:t>
            </a:r>
            <a:r>
              <a:rPr lang="sv-SE" sz="1200" dirty="0" err="1">
                <a:latin typeface="Calibri" panose="020F0502020204030204" pitchFamily="34" charset="0"/>
                <a:ea typeface="Calibri" panose="020F0502020204030204" pitchFamily="34" charset="0"/>
                <a:cs typeface="Calibri" panose="020F0502020204030204" pitchFamily="34" charset="0"/>
              </a:rPr>
              <a:t>audiolog</a:t>
            </a:r>
            <a:r>
              <a:rPr lang="sv-SE" sz="1200" dirty="0">
                <a:latin typeface="Calibri" panose="020F0502020204030204" pitchFamily="34" charset="0"/>
                <a:ea typeface="Calibri" panose="020F0502020204030204" pitchFamily="34" charset="0"/>
                <a:cs typeface="Calibri" panose="020F0502020204030204" pitchFamily="34" charset="0"/>
              </a:rPr>
              <a:t> eller pedagog.</a:t>
            </a:r>
          </a:p>
          <a:p>
            <a:endParaRPr lang="sv-SE" sz="1200" b="1" dirty="0"/>
          </a:p>
          <a:p>
            <a:r>
              <a:rPr lang="sv-SE" sz="1200" b="1" dirty="0"/>
              <a:t>Utmaning 3: Oklar tillgång till hjälpmedel</a:t>
            </a:r>
          </a:p>
          <a:p>
            <a:endParaRPr lang="sv-SE" sz="1200" b="1" dirty="0"/>
          </a:p>
          <a:p>
            <a:pPr marL="171450" indent="-171450">
              <a:buFont typeface="Arial" panose="020B0604020202020204" pitchFamily="34" charset="0"/>
              <a:buChar char="•"/>
            </a:pPr>
            <a:r>
              <a:rPr lang="sv-SE" sz="1200" dirty="0">
                <a:ea typeface="Calibri" panose="020F0502020204030204" pitchFamily="34" charset="0"/>
                <a:cs typeface="Times New Roman" panose="02020603050405020304" pitchFamily="18" charset="0"/>
              </a:rPr>
              <a:t>Kan finnas svårigheter att få tillgång till hörseltekniska hjälpmedel i arbete och på fritid.</a:t>
            </a:r>
          </a:p>
          <a:p>
            <a:pPr marL="171450" indent="-171450">
              <a:buFont typeface="Arial" panose="020B0604020202020204" pitchFamily="34" charset="0"/>
              <a:buChar char="•"/>
            </a:pPr>
            <a:r>
              <a:rPr lang="sv-SE" sz="1200" dirty="0">
                <a:latin typeface="Calibri" panose="020F0502020204030204" pitchFamily="34" charset="0"/>
                <a:ea typeface="Calibri" panose="020F0502020204030204" pitchFamily="34" charset="0"/>
                <a:cs typeface="Times New Roman" panose="02020603050405020304" pitchFamily="18" charset="0"/>
              </a:rPr>
              <a:t>Oklarhet i vem som ska tillhandahålla hjälpmedel, risk för att det går lång tid från meddelande om behov från hörselvården till handläggning påbörjas hos Försäkringskassan eller Arbetsförmedling.</a:t>
            </a:r>
          </a:p>
          <a:p>
            <a:pPr marL="171450" indent="-171450">
              <a:buFont typeface="Arial" panose="020B0604020202020204" pitchFamily="34" charset="0"/>
              <a:buChar char="•"/>
            </a:pPr>
            <a:r>
              <a:rPr lang="sv-SE" sz="1200" dirty="0">
                <a:latin typeface="Calibri" panose="020F0502020204030204" pitchFamily="34" charset="0"/>
                <a:ea typeface="Calibri" panose="020F0502020204030204" pitchFamily="34" charset="0"/>
                <a:cs typeface="Times New Roman" panose="02020603050405020304" pitchFamily="18" charset="0"/>
              </a:rPr>
              <a:t>Svårt att få support för hjälpmedel som inte ingår i hörselvårdens utbud, </a:t>
            </a:r>
            <a:br>
              <a:rPr lang="sv-SE" sz="1200" dirty="0">
                <a:latin typeface="Calibri" panose="020F0502020204030204" pitchFamily="34" charset="0"/>
                <a:ea typeface="Calibri" panose="020F0502020204030204" pitchFamily="34" charset="0"/>
                <a:cs typeface="Times New Roman" panose="02020603050405020304" pitchFamily="18" charset="0"/>
              </a:rPr>
            </a:br>
            <a:r>
              <a:rPr lang="sv-SE" sz="1200" dirty="0">
                <a:latin typeface="Calibri" panose="020F0502020204030204" pitchFamily="34" charset="0"/>
                <a:ea typeface="Calibri" panose="020F0502020204030204" pitchFamily="34" charset="0"/>
                <a:cs typeface="Times New Roman" panose="02020603050405020304" pitchFamily="18" charset="0"/>
              </a:rPr>
              <a:t>t ex smartphone.</a:t>
            </a:r>
            <a:endParaRPr lang="sv-SE" sz="1200" dirty="0">
              <a:latin typeface="Calibri" panose="020F0502020204030204" pitchFamily="34" charset="0"/>
              <a:ea typeface="Calibri" panose="020F0502020204030204" pitchFamily="34" charset="0"/>
              <a:cs typeface="Calibri" panose="020F0502020204030204" pitchFamily="34" charset="0"/>
            </a:endParaRPr>
          </a:p>
          <a:p>
            <a:endParaRPr lang="sv-SE" sz="1200" dirty="0">
              <a:latin typeface="Calibri" panose="020F0502020204030204" pitchFamily="34" charset="0"/>
              <a:ea typeface="Calibri" panose="020F0502020204030204" pitchFamily="34" charset="0"/>
              <a:cs typeface="Calibri" panose="020F0502020204030204" pitchFamily="34" charset="0"/>
            </a:endParaRPr>
          </a:p>
          <a:p>
            <a:r>
              <a:rPr lang="sv-SE" sz="1200" b="1" dirty="0">
                <a:latin typeface="Calibri" panose="020F0502020204030204" pitchFamily="34" charset="0"/>
                <a:ea typeface="Calibri" panose="020F0502020204030204" pitchFamily="34" charset="0"/>
                <a:cs typeface="Calibri" panose="020F0502020204030204" pitchFamily="34" charset="0"/>
              </a:rPr>
              <a:t>Utmaning 4: Överflöd av information</a:t>
            </a:r>
          </a:p>
          <a:p>
            <a:endParaRPr lang="sv-SE"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dirty="0">
                <a:latin typeface="Calibri" panose="020F0502020204030204" pitchFamily="34" charset="0"/>
                <a:ea typeface="Calibri" panose="020F0502020204030204" pitchFamily="34" charset="0"/>
                <a:cs typeface="Calibri" panose="020F0502020204030204" pitchFamily="34" charset="0"/>
              </a:rPr>
              <a:t>För mycket information finns tillgänglig, svårt att själv kunna sålla i vad som är relevant information.</a:t>
            </a:r>
          </a:p>
          <a:p>
            <a:pPr marL="171450" indent="-171450">
              <a:buFont typeface="Arial" panose="020B0604020202020204" pitchFamily="34" charset="0"/>
              <a:buChar char="•"/>
            </a:pPr>
            <a:r>
              <a:rPr lang="sv-SE" sz="1200" dirty="0">
                <a:latin typeface="Calibri" panose="020F0502020204030204" pitchFamily="34" charset="0"/>
                <a:ea typeface="Calibri" panose="020F0502020204030204" pitchFamily="34" charset="0"/>
                <a:cs typeface="Calibri" panose="020F0502020204030204" pitchFamily="34" charset="0"/>
              </a:rPr>
              <a:t>Svårighet att till sig information och förstå information minskar möjligheten att vara delaktig i beslut.  </a:t>
            </a:r>
            <a:br>
              <a:rPr lang="sv-SE" sz="1200" dirty="0">
                <a:latin typeface="Calibri" panose="020F0502020204030204" pitchFamily="34" charset="0"/>
                <a:ea typeface="Calibri" panose="020F0502020204030204" pitchFamily="34" charset="0"/>
                <a:cs typeface="Calibri" panose="020F0502020204030204" pitchFamily="34" charset="0"/>
              </a:rPr>
            </a:br>
            <a:endParaRPr lang="sv-SE" sz="1200" dirty="0">
              <a:latin typeface="Calibri" panose="020F0502020204030204" pitchFamily="34" charset="0"/>
              <a:ea typeface="Calibri" panose="020F0502020204030204" pitchFamily="34" charset="0"/>
              <a:cs typeface="Calibri" panose="020F0502020204030204" pitchFamily="34" charset="0"/>
            </a:endParaRPr>
          </a:p>
          <a:p>
            <a:r>
              <a:rPr lang="sv-SE" sz="1200" b="1" dirty="0">
                <a:latin typeface="Calibri" panose="020F0502020204030204" pitchFamily="34" charset="0"/>
                <a:ea typeface="Calibri" panose="020F0502020204030204" pitchFamily="34" charset="0"/>
                <a:cs typeface="Calibri" panose="020F0502020204030204" pitchFamily="34" charset="0"/>
              </a:rPr>
              <a:t>Utmaning 5: Risk för svårighet att vara delaktig</a:t>
            </a:r>
          </a:p>
          <a:p>
            <a:endParaRPr lang="sv-SE" sz="12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dirty="0">
                <a:latin typeface="Calibri" panose="020F0502020204030204" pitchFamily="34" charset="0"/>
                <a:ea typeface="Calibri" panose="020F0502020204030204" pitchFamily="34" charset="0"/>
                <a:cs typeface="Calibri" panose="020F0502020204030204" pitchFamily="34" charset="0"/>
              </a:rPr>
              <a:t>Saknar möjligheten till erfarenhetsutbyte med andra i samma situation.</a:t>
            </a:r>
          </a:p>
          <a:p>
            <a:pPr marL="171450" indent="-171450">
              <a:buFont typeface="Arial" panose="020B0604020202020204" pitchFamily="34" charset="0"/>
              <a:buChar char="•"/>
            </a:pPr>
            <a:r>
              <a:rPr lang="sv-SE" sz="1200" dirty="0">
                <a:latin typeface="Calibri" panose="020F0502020204030204" pitchFamily="34" charset="0"/>
                <a:ea typeface="Calibri" panose="020F0502020204030204" pitchFamily="34" charset="0"/>
                <a:cs typeface="Calibri" panose="020F0502020204030204" pitchFamily="34" charset="0"/>
              </a:rPr>
              <a:t>Svårt att få anhöriga att vara delaktiga i habiliteringen eller rehabiliteringen.</a:t>
            </a:r>
          </a:p>
          <a:p>
            <a:endParaRPr lang="sv-SE" dirty="0"/>
          </a:p>
        </p:txBody>
      </p:sp>
      <p:sp>
        <p:nvSpPr>
          <p:cNvPr id="4" name="Slide Number Placeholder 3"/>
          <p:cNvSpPr>
            <a:spLocks noGrp="1"/>
          </p:cNvSpPr>
          <p:nvPr>
            <p:ph type="sldNum" sz="quarter" idx="5"/>
          </p:nvPr>
        </p:nvSpPr>
        <p:spPr/>
        <p:txBody>
          <a:bodyPr/>
          <a:lstStyle/>
          <a:p>
            <a:fld id="{EE647FB9-2FCB-4FC1-82E1-203119A9FF1E}" type="slidenum">
              <a:rPr lang="sv-SE" smtClean="0"/>
              <a:t>8</a:t>
            </a:fld>
            <a:endParaRPr lang="sv-SE"/>
          </a:p>
        </p:txBody>
      </p:sp>
    </p:spTree>
    <p:extLst>
      <p:ext uri="{BB962C8B-B14F-4D97-AF65-F5344CB8AC3E}">
        <p14:creationId xmlns:p14="http://schemas.microsoft.com/office/powerpoint/2010/main" val="306540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95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EABAA8B7-A8E5-550A-FBD0-6D04CB96296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216B46D-3FF9-B611-8C89-14336178E93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14" imgW="395" imgH="394" progId="TCLayout.ActiveDocument.1">
                  <p:embed/>
                </p:oleObj>
              </mc:Choice>
              <mc:Fallback>
                <p:oleObj name="think-cell Slide" r:id="rId14"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4.xml"/><Relationship Id="rId7" Type="http://schemas.openxmlformats.org/officeDocument/2006/relationships/package" Target="../embeddings/Microsoft_Visio-ritning.vsdx"/><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8.xml"/><Relationship Id="rId7" Type="http://schemas.openxmlformats.org/officeDocument/2006/relationships/image" Target="../media/image15.png"/><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9.vml"/><Relationship Id="rId6" Type="http://schemas.openxmlformats.org/officeDocument/2006/relationships/oleObject" Target="../embeddings/oleObject3.bin"/><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elltklinisktkunskapsstod.se/vardprogramochvardforlopp" TargetMode="External"/><Relationship Id="rId7" Type="http://schemas.openxmlformats.org/officeDocument/2006/relationships/image" Target="../media/image19.jpeg"/><Relationship Id="rId2" Type="http://schemas.openxmlformats.org/officeDocument/2006/relationships/hyperlink" Target="http://www.kunskapsstyrningvard.se/" TargetMode="Externa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s://kunskapsstyrningvard.se/kunskapsstod/personcentreradesammanhallnavardforlopp/godkandavardforlopp/vardforlopphoftledsartros.1005.html" TargetMode="External"/><Relationship Id="rId4" Type="http://schemas.openxmlformats.org/officeDocument/2006/relationships/hyperlink" Target="https://kunskapsstyrningvard.se/kunskapsstyrningvard/kunskapsstod/publiceradekunskapsstod/oronnasochhalssjukdomar.56351.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145628" y="2349500"/>
            <a:ext cx="8509360"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8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4800" b="1" i="0" u="none" strike="noStrike" kern="1200" cap="none" spc="0" normalizeH="0" baseline="0" noProof="0" dirty="0">
              <a:ln>
                <a:noFill/>
              </a:ln>
              <a:solidFill>
                <a:srgbClr val="FFFFFF"/>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sv-SE" sz="4800" dirty="0">
                <a:solidFill>
                  <a:srgbClr val="FFFFFF"/>
                </a:solidFill>
                <a:latin typeface="Calibri" panose="020F0502020204030204"/>
              </a:rPr>
              <a:t>Grav hörselnedsättning</a:t>
            </a:r>
            <a:endParaRPr kumimoji="0" lang="sv-SE" sz="48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p:txBody>
          <a:bodyPr>
            <a:noAutofit/>
          </a:bodyPr>
          <a:lstStyle/>
          <a:p>
            <a:r>
              <a:rPr lang="sv-SE" dirty="0">
                <a:solidFill>
                  <a:srgbClr val="5A8695"/>
                </a:solidFill>
              </a:rPr>
              <a:t>Vårdförloppets mål</a:t>
            </a:r>
          </a:p>
        </p:txBody>
      </p:sp>
      <p:sp>
        <p:nvSpPr>
          <p:cNvPr id="11" name="textruta 5">
            <a:extLst>
              <a:ext uri="{FF2B5EF4-FFF2-40B4-BE49-F238E27FC236}">
                <a16:creationId xmlns:a16="http://schemas.microsoft.com/office/drawing/2014/main" id="{1E142422-3D20-2478-F7D6-D996E5D1BF08}"/>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sp>
        <p:nvSpPr>
          <p:cNvPr id="29" name="Rectangle 28">
            <a:extLst>
              <a:ext uri="{FF2B5EF4-FFF2-40B4-BE49-F238E27FC236}">
                <a16:creationId xmlns:a16="http://schemas.microsoft.com/office/drawing/2014/main" id="{DD8C4BEE-7F0B-438E-A43A-161FF0E3A92E}"/>
              </a:ext>
            </a:extLst>
          </p:cNvPr>
          <p:cNvSpPr/>
          <p:nvPr/>
        </p:nvSpPr>
        <p:spPr>
          <a:xfrm>
            <a:off x="1066800" y="1546138"/>
            <a:ext cx="9305925" cy="4377521"/>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spcBef>
                <a:spcPts val="600"/>
              </a:spcBef>
              <a:defRPr/>
            </a:pPr>
            <a:endParaRPr lang="sv-SE" sz="2400" dirty="0">
              <a:solidFill>
                <a:srgbClr val="000000"/>
              </a:solidFill>
            </a:endParaRPr>
          </a:p>
        </p:txBody>
      </p:sp>
      <p:pic>
        <p:nvPicPr>
          <p:cNvPr id="12" name="Picture 11" descr="A close up of a logo&#10;&#10;Description automatically generated">
            <a:extLst>
              <a:ext uri="{FF2B5EF4-FFF2-40B4-BE49-F238E27FC236}">
                <a16:creationId xmlns:a16="http://schemas.microsoft.com/office/drawing/2014/main" id="{E8D5B392-6F96-48F4-8CDD-77F2E434C2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64783" y="1537831"/>
            <a:ext cx="1207942" cy="1207942"/>
          </a:xfrm>
          <a:prstGeom prst="rect">
            <a:avLst/>
          </a:prstGeom>
        </p:spPr>
      </p:pic>
      <p:sp>
        <p:nvSpPr>
          <p:cNvPr id="2" name="TextBox 1">
            <a:extLst>
              <a:ext uri="{FF2B5EF4-FFF2-40B4-BE49-F238E27FC236}">
                <a16:creationId xmlns:a16="http://schemas.microsoft.com/office/drawing/2014/main" id="{4A9B1BD9-6E57-52A1-0508-DD60B69ADD88}"/>
              </a:ext>
            </a:extLst>
          </p:cNvPr>
          <p:cNvSpPr txBox="1"/>
          <p:nvPr/>
        </p:nvSpPr>
        <p:spPr>
          <a:xfrm>
            <a:off x="1066799" y="1537831"/>
            <a:ext cx="9305925" cy="4247317"/>
          </a:xfrm>
          <a:prstGeom prst="rect">
            <a:avLst/>
          </a:prstGeom>
          <a:noFill/>
        </p:spPr>
        <p:txBody>
          <a:bodyPr wrap="square" rtlCol="0">
            <a:spAutoFit/>
          </a:bodyPr>
          <a:lstStyle/>
          <a:p>
            <a:pPr lvl="0">
              <a:spcBef>
                <a:spcPts val="600"/>
              </a:spcBef>
              <a:spcAft>
                <a:spcPts val="600"/>
              </a:spcAft>
              <a:defRPr/>
            </a:pPr>
            <a:r>
              <a:rPr lang="sv-SE" sz="2400" b="1" dirty="0">
                <a:solidFill>
                  <a:srgbClr val="000000"/>
                </a:solidFill>
              </a:rPr>
              <a:t>Målsättningen med vårdförloppet är att patienter med grav hörselnedsättning ska få optimala förutsättningar till </a:t>
            </a:r>
            <a:br>
              <a:rPr lang="sv-SE" sz="2400" b="1" dirty="0">
                <a:solidFill>
                  <a:srgbClr val="000000"/>
                </a:solidFill>
              </a:rPr>
            </a:br>
            <a:r>
              <a:rPr lang="sv-SE" sz="2400" b="1" dirty="0">
                <a:solidFill>
                  <a:srgbClr val="000000"/>
                </a:solidFill>
              </a:rPr>
              <a:t>kommunikation, interaktion och delaktighet genom att:</a:t>
            </a:r>
          </a:p>
          <a:p>
            <a:pPr marL="266700" lvl="0" indent="-266700">
              <a:spcBef>
                <a:spcPts val="600"/>
              </a:spcBef>
              <a:buFont typeface="Arial" panose="020B0604020202020204" pitchFamily="34" charset="0"/>
              <a:buChar char="•"/>
              <a:defRPr/>
            </a:pPr>
            <a:r>
              <a:rPr lang="sv-SE" sz="2400" dirty="0">
                <a:solidFill>
                  <a:srgbClr val="000000"/>
                </a:solidFill>
              </a:rPr>
              <a:t>habiliterings- och rehabiliteringsplan påbörjas inom max 30 dagar</a:t>
            </a:r>
          </a:p>
          <a:p>
            <a:pPr marL="266700" lvl="0" indent="-266700">
              <a:spcBef>
                <a:spcPts val="600"/>
              </a:spcBef>
              <a:buFont typeface="Arial" panose="020B0604020202020204" pitchFamily="34" charset="0"/>
              <a:buChar char="•"/>
              <a:defRPr/>
            </a:pPr>
            <a:r>
              <a:rPr lang="sv-SE" sz="2400" dirty="0">
                <a:solidFill>
                  <a:srgbClr val="000000"/>
                </a:solidFill>
              </a:rPr>
              <a:t>olika insatser erbjuds utifrån patientens behov</a:t>
            </a:r>
          </a:p>
          <a:p>
            <a:pPr marL="266700" lvl="0" indent="-266700">
              <a:spcBef>
                <a:spcPts val="600"/>
              </a:spcBef>
              <a:buFont typeface="Arial" panose="020B0604020202020204" pitchFamily="34" charset="0"/>
              <a:buChar char="•"/>
              <a:defRPr/>
            </a:pPr>
            <a:r>
              <a:rPr lang="sv-SE" sz="2400" dirty="0">
                <a:solidFill>
                  <a:srgbClr val="000000"/>
                </a:solidFill>
              </a:rPr>
              <a:t>habiliterings- och rehabiliteringsinsatser följs upp regelbundet </a:t>
            </a:r>
          </a:p>
          <a:p>
            <a:pPr marL="266700" lvl="0" indent="-266700">
              <a:spcBef>
                <a:spcPts val="600"/>
              </a:spcBef>
              <a:buFont typeface="Arial" panose="020B0604020202020204" pitchFamily="34" charset="0"/>
              <a:buChar char="•"/>
              <a:defRPr/>
            </a:pPr>
            <a:r>
              <a:rPr lang="sv-SE" sz="2400" dirty="0">
                <a:solidFill>
                  <a:srgbClr val="000000"/>
                </a:solidFill>
              </a:rPr>
              <a:t>vården är personcentrerad, stärker delaktighet och egna resurser samt ges i multiprofessionella team</a:t>
            </a:r>
          </a:p>
          <a:p>
            <a:pPr marL="266700" lvl="0" indent="-266700">
              <a:spcBef>
                <a:spcPts val="600"/>
              </a:spcBef>
              <a:buFont typeface="Arial" panose="020B0604020202020204" pitchFamily="34" charset="0"/>
              <a:buChar char="•"/>
              <a:defRPr/>
            </a:pPr>
            <a:r>
              <a:rPr lang="sv-SE" sz="2400" dirty="0">
                <a:solidFill>
                  <a:srgbClr val="000000"/>
                </a:solidFill>
              </a:rPr>
              <a:t>patienter med grav hörselnedsättning får information om CI och vid behov genomgår CI-habilitering eller CI-rehabilitering.</a:t>
            </a:r>
          </a:p>
        </p:txBody>
      </p:sp>
    </p:spTree>
    <p:extLst>
      <p:ext uri="{BB962C8B-B14F-4D97-AF65-F5344CB8AC3E}">
        <p14:creationId xmlns:p14="http://schemas.microsoft.com/office/powerpoint/2010/main" val="111940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Åtgärder (exempel)</a:t>
            </a:r>
          </a:p>
        </p:txBody>
      </p:sp>
      <p:sp>
        <p:nvSpPr>
          <p:cNvPr id="12" name="Vänsterpil 11"/>
          <p:cNvSpPr/>
          <p:nvPr/>
        </p:nvSpPr>
        <p:spPr>
          <a:xfrm rot="10800000">
            <a:off x="3780561" y="3780377"/>
            <a:ext cx="504000" cy="216000"/>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3517816854"/>
              </p:ext>
            </p:extLst>
          </p:nvPr>
        </p:nvGraphicFramePr>
        <p:xfrm>
          <a:off x="4572896" y="2052330"/>
          <a:ext cx="6335738" cy="3662680"/>
        </p:xfrm>
        <a:graphic>
          <a:graphicData uri="http://schemas.openxmlformats.org/drawingml/2006/table">
            <a:tbl>
              <a:tblPr firstRow="1" bandRow="1">
                <a:tableStyleId>{2D5ABB26-0587-4C30-8999-92F81FD0307C}</a:tableStyleId>
              </a:tblPr>
              <a:tblGrid>
                <a:gridCol w="4218179">
                  <a:extLst>
                    <a:ext uri="{9D8B030D-6E8A-4147-A177-3AD203B41FA5}">
                      <a16:colId xmlns:a16="http://schemas.microsoft.com/office/drawing/2014/main" val="1177575122"/>
                    </a:ext>
                  </a:extLst>
                </a:gridCol>
                <a:gridCol w="2117559">
                  <a:extLst>
                    <a:ext uri="{9D8B030D-6E8A-4147-A177-3AD203B41FA5}">
                      <a16:colId xmlns:a16="http://schemas.microsoft.com/office/drawing/2014/main" val="636639073"/>
                    </a:ext>
                  </a:extLst>
                </a:gridCol>
              </a:tblGrid>
              <a:tr h="370840">
                <a:tc>
                  <a:txBody>
                    <a:bodyPr/>
                    <a:lstStyle/>
                    <a:p>
                      <a:pPr>
                        <a:lnSpc>
                          <a:spcPct val="115000"/>
                        </a:lnSpc>
                        <a:spcAft>
                          <a:spcPts val="0"/>
                        </a:spcAft>
                      </a:pPr>
                      <a:r>
                        <a:rPr lang="sv-SE" sz="18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70840">
                <a:tc>
                  <a:txBody>
                    <a:bodyPr/>
                    <a:lstStyle/>
                    <a:p>
                      <a:pPr lvl="0"/>
                      <a:r>
                        <a:rPr lang="sv-SE" sz="1800" b="1" kern="1200" dirty="0">
                          <a:solidFill>
                            <a:schemeClr val="tx1"/>
                          </a:solidFill>
                          <a:effectLst/>
                          <a:latin typeface="+mn-lt"/>
                          <a:ea typeface="+mn-ea"/>
                          <a:cs typeface="+mn-cs"/>
                        </a:rPr>
                        <a:t>(B) Behovsinventering</a:t>
                      </a:r>
                      <a:endParaRPr lang="sv-SE" sz="18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I dialog med patienten genomför kartläggning av följande:</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kommunikationssituation </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hälsosituation</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boendesituation</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familjesituation</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arbetssituation inklusive försäkringsmedicinskt ställningstagande</a:t>
                      </a:r>
                    </a:p>
                    <a:p>
                      <a:pPr marL="0" lvl="0" indent="0">
                        <a:buFont typeface="Arial" panose="020B0604020202020204" pitchFamily="34" charset="0"/>
                        <a:buNone/>
                      </a:pPr>
                      <a:endParaRPr lang="sv-SE" sz="1600" kern="1200" dirty="0">
                        <a:solidFill>
                          <a:schemeClr val="tx1"/>
                        </a:solidFill>
                        <a:effectLst/>
                        <a:latin typeface="+mn-lt"/>
                        <a:ea typeface="+mn-ea"/>
                        <a:cs typeface="+mn-cs"/>
                      </a:endParaRPr>
                    </a:p>
                    <a:p>
                      <a:pPr marL="0" lvl="0" indent="0">
                        <a:buFont typeface="Arial" panose="020B0604020202020204" pitchFamily="34" charset="0"/>
                        <a:buNone/>
                      </a:pPr>
                      <a:r>
                        <a:rPr lang="sv-SE" sz="1600" kern="1200" dirty="0">
                          <a:solidFill>
                            <a:schemeClr val="tx1"/>
                          </a:solidFill>
                          <a:effectLst/>
                          <a:latin typeface="+mn-lt"/>
                          <a:ea typeface="+mn-ea"/>
                          <a:cs typeface="+mn-cs"/>
                        </a:rPr>
                        <a:t>Inventera patientens behov av medicinska, pedagogiska, psykosociala, språkstödjande och tekniska åtgärder. </a:t>
                      </a:r>
                      <a:endParaRPr lang="sv-SE"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600" kern="1200" dirty="0">
                          <a:solidFill>
                            <a:schemeClr val="tx1"/>
                          </a:solidFill>
                          <a:effectLst/>
                          <a:latin typeface="+mn-lt"/>
                          <a:ea typeface="+mn-ea"/>
                          <a:cs typeface="+mn-cs"/>
                        </a:rPr>
                        <a:t>Delta i behovsinventering.</a:t>
                      </a:r>
                    </a:p>
                    <a:p>
                      <a:pPr marL="285750" indent="-285750">
                        <a:buFont typeface="Arial" panose="020B0604020202020204" pitchFamily="34" charset="0"/>
                        <a:buChar char="•"/>
                      </a:pPr>
                      <a:r>
                        <a:rPr lang="sv-SE" sz="1600" kern="1200" dirty="0">
                          <a:solidFill>
                            <a:schemeClr val="tx1"/>
                          </a:solidFill>
                          <a:effectLst/>
                          <a:latin typeface="+mn-lt"/>
                          <a:ea typeface="+mn-ea"/>
                          <a:cs typeface="+mn-cs"/>
                        </a:rPr>
                        <a:t>Informera om behov.</a:t>
                      </a:r>
                    </a:p>
                    <a:p>
                      <a:pPr marL="285750" indent="-285750">
                        <a:buFont typeface="Arial" panose="020B0604020202020204" pitchFamily="34" charset="0"/>
                        <a:buChar char="•"/>
                      </a:pPr>
                      <a:r>
                        <a:rPr lang="sv-SE" sz="1600" kern="1200" dirty="0">
                          <a:solidFill>
                            <a:schemeClr val="tx1"/>
                          </a:solidFill>
                          <a:effectLst/>
                          <a:latin typeface="+mn-lt"/>
                          <a:ea typeface="+mn-ea"/>
                          <a:cs typeface="+mn-cs"/>
                        </a:rPr>
                        <a:t>Involvera gärna närstående.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3" name="Rectangle 61">
            <a:extLst>
              <a:ext uri="{FF2B5EF4-FFF2-40B4-BE49-F238E27FC236}">
                <a16:creationId xmlns:a16="http://schemas.microsoft.com/office/drawing/2014/main" id="{8F9FACB2-50BA-4E3D-28F3-C3D1E435C7A9}"/>
              </a:ext>
            </a:extLst>
          </p:cNvPr>
          <p:cNvSpPr>
            <a:spLocks noChangeArrowheads="1"/>
          </p:cNvSpPr>
          <p:nvPr/>
        </p:nvSpPr>
        <p:spPr bwMode="auto">
          <a:xfrm>
            <a:off x="9005725" y="64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4" name="Object 3" descr="Bilden visar ett flödeschema">
            <a:extLst>
              <a:ext uri="{FF2B5EF4-FFF2-40B4-BE49-F238E27FC236}">
                <a16:creationId xmlns:a16="http://schemas.microsoft.com/office/drawing/2014/main" id="{99D78081-9D3C-82D0-E9A4-F8BDD864AA7E}"/>
              </a:ext>
            </a:extLst>
          </p:cNvPr>
          <p:cNvGraphicFramePr>
            <a:graphicFrameLocks noChangeAspect="1"/>
          </p:cNvGraphicFramePr>
          <p:nvPr>
            <p:extLst>
              <p:ext uri="{D42A27DB-BD31-4B8C-83A1-F6EECF244321}">
                <p14:modId xmlns:p14="http://schemas.microsoft.com/office/powerpoint/2010/main" val="1279640781"/>
              </p:ext>
            </p:extLst>
          </p:nvPr>
        </p:nvGraphicFramePr>
        <p:xfrm>
          <a:off x="826758" y="2052329"/>
          <a:ext cx="3151296" cy="4365858"/>
        </p:xfrm>
        <a:graphic>
          <a:graphicData uri="http://schemas.openxmlformats.org/presentationml/2006/ole">
            <mc:AlternateContent xmlns:mc="http://schemas.openxmlformats.org/markup-compatibility/2006">
              <mc:Choice xmlns:v="urn:schemas-microsoft-com:vml" Requires="v">
                <p:oleObj spid="_x0000_s6151" r:id="rId7" imgW="7343931" imgH="10144026" progId="Visio.Drawing.15">
                  <p:embed/>
                </p:oleObj>
              </mc:Choice>
              <mc:Fallback>
                <p:oleObj r:id="rId7" imgW="7343931" imgH="10144026" progId="Visio.Drawing.15">
                  <p:embed/>
                  <p:pic>
                    <p:nvPicPr>
                      <p:cNvPr id="4" name="Object 3" descr="Flödeschema">
                        <a:extLst>
                          <a:ext uri="{FF2B5EF4-FFF2-40B4-BE49-F238E27FC236}">
                            <a16:creationId xmlns:a16="http://schemas.microsoft.com/office/drawing/2014/main" id="{99D78081-9D3C-82D0-E9A4-F8BDD864AA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758" y="2052329"/>
                        <a:ext cx="3151296" cy="43658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ruta 5">
            <a:extLst>
              <a:ext uri="{FF2B5EF4-FFF2-40B4-BE49-F238E27FC236}">
                <a16:creationId xmlns:a16="http://schemas.microsoft.com/office/drawing/2014/main" id="{9B55DEB1-91AB-9FC9-74F8-E0B03CE88A6E}"/>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spTree>
    <p:extLst>
      <p:ext uri="{BB962C8B-B14F-4D97-AF65-F5344CB8AC3E}">
        <p14:creationId xmlns:p14="http://schemas.microsoft.com/office/powerpoint/2010/main" val="27482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5571253" y="413243"/>
            <a:ext cx="5107258" cy="609793"/>
          </a:xfrm>
        </p:spPr>
        <p:txBody>
          <a:bodyPr/>
          <a:lstStyle/>
          <a:p>
            <a:r>
              <a:rPr lang="sv-SE" dirty="0"/>
              <a:t>Vårdförloppets åtgärder</a:t>
            </a:r>
          </a:p>
        </p:txBody>
      </p:sp>
      <p:sp>
        <p:nvSpPr>
          <p:cNvPr id="4" name="Platshållare för text 3"/>
          <p:cNvSpPr>
            <a:spLocks noGrp="1"/>
          </p:cNvSpPr>
          <p:nvPr>
            <p:ph type="body" sz="quarter" idx="10"/>
          </p:nvPr>
        </p:nvSpPr>
        <p:spPr>
          <a:xfrm>
            <a:off x="5758632" y="1335881"/>
            <a:ext cx="4867330" cy="4186238"/>
          </a:xfrm>
        </p:spPr>
        <p:txBody>
          <a:bodyPr>
            <a:normAutofit/>
          </a:bodyPr>
          <a:lstStyle/>
          <a:p>
            <a:pPr marL="342900" indent="-342900">
              <a:lnSpc>
                <a:spcPct val="100000"/>
              </a:lnSpc>
              <a:spcBef>
                <a:spcPts val="600"/>
              </a:spcBef>
              <a:buFont typeface="Arial" panose="020B0604020202020204" pitchFamily="34" charset="0"/>
              <a:buChar char="•"/>
              <a:defRPr/>
            </a:pPr>
            <a:r>
              <a:rPr lang="sv-SE" dirty="0">
                <a:solidFill>
                  <a:srgbClr val="000000"/>
                </a:solidFill>
              </a:rPr>
              <a:t>Åtgärdstabellen innehåller åtgärder som efter behov och vårdplan rekommenderas till patienten. </a:t>
            </a:r>
          </a:p>
          <a:p>
            <a:pPr marL="342900" indent="-342900">
              <a:lnSpc>
                <a:spcPct val="100000"/>
              </a:lnSpc>
              <a:spcBef>
                <a:spcPts val="600"/>
              </a:spcBef>
              <a:buFont typeface="Arial" panose="020B0604020202020204" pitchFamily="34" charset="0"/>
              <a:buChar char="•"/>
              <a:defRPr/>
            </a:pPr>
            <a:r>
              <a:rPr lang="sv-SE" dirty="0">
                <a:solidFill>
                  <a:srgbClr val="000000"/>
                </a:solidFill>
              </a:rPr>
              <a:t>Tillsammans med patienten utgör det multiprofessionella teamet grunden för vården</a:t>
            </a:r>
          </a:p>
          <a:p>
            <a:pPr marL="342900" indent="-342900">
              <a:lnSpc>
                <a:spcPct val="100000"/>
              </a:lnSpc>
              <a:spcBef>
                <a:spcPts val="600"/>
              </a:spcBef>
              <a:buFont typeface="Arial" panose="020B0604020202020204" pitchFamily="34" charset="0"/>
              <a:buChar char="•"/>
              <a:defRPr/>
            </a:pPr>
            <a:r>
              <a:rPr lang="sv-SE" dirty="0">
                <a:solidFill>
                  <a:srgbClr val="000000"/>
                </a:solidFill>
              </a:rPr>
              <a:t>Varje patient ska inte ha del av alla åtgärder men varje åtgärd ska övervägas för varje enskild patient</a:t>
            </a:r>
          </a:p>
        </p:txBody>
      </p:sp>
      <p:sp>
        <p:nvSpPr>
          <p:cNvPr id="8" name="textruta 5">
            <a:extLst>
              <a:ext uri="{FF2B5EF4-FFF2-40B4-BE49-F238E27FC236}">
                <a16:creationId xmlns:a16="http://schemas.microsoft.com/office/drawing/2014/main" id="{28F9965B-5C2E-26BA-B7DF-231E86F12B65}"/>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pic>
        <p:nvPicPr>
          <p:cNvPr id="5" name="Bildobjekt 4">
            <a:extLst>
              <a:ext uri="{FF2B5EF4-FFF2-40B4-BE49-F238E27FC236}">
                <a16:creationId xmlns:a16="http://schemas.microsoft.com/office/drawing/2014/main" id="{B7B01595-4489-479B-95B1-8DCFAF43772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5277496" cy="6716110"/>
          </a:xfrm>
          <a:prstGeom prst="rect">
            <a:avLst/>
          </a:prstGeom>
        </p:spPr>
      </p:pic>
    </p:spTree>
    <p:extLst>
      <p:ext uri="{BB962C8B-B14F-4D97-AF65-F5344CB8AC3E}">
        <p14:creationId xmlns:p14="http://schemas.microsoft.com/office/powerpoint/2010/main" val="97420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087777" y="616841"/>
            <a:ext cx="9144000"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981903" y="1430232"/>
            <a:ext cx="6632028" cy="242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Varje person har en behovsbaserad vårdplan som styr vilka åtgärder som erbjuds</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Vårdplanen tydliggör personens egna åtgärder inom vårdförloppet</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Varje person får stöd av ett multiprofessionellt team</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Varje person följs regelbundet upp på initiativ av hörselvården</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Varje person är informerad om alternativet </a:t>
            </a:r>
            <a:r>
              <a:rPr lang="sv-SE" sz="2400" dirty="0" err="1">
                <a:solidFill>
                  <a:srgbClr val="000000"/>
                </a:solidFill>
                <a:latin typeface="Calibri" panose="020F0502020204030204"/>
                <a:ea typeface="Calibri" panose="020F0502020204030204" pitchFamily="34" charset="0"/>
                <a:cs typeface="Arial" panose="020B0604020202020204" pitchFamily="34" charset="0"/>
              </a:rPr>
              <a:t>cochleaimplantat</a:t>
            </a:r>
            <a:r>
              <a:rPr lang="sv-SE" sz="2400" dirty="0">
                <a:solidFill>
                  <a:srgbClr val="000000"/>
                </a:solidFill>
                <a:latin typeface="Calibri" panose="020F0502020204030204"/>
                <a:ea typeface="Calibri" panose="020F0502020204030204" pitchFamily="34" charset="0"/>
                <a:cs typeface="Arial" panose="020B0604020202020204" pitchFamily="34" charset="0"/>
              </a:rPr>
              <a:t> (CI)</a:t>
            </a:r>
          </a:p>
          <a:p>
            <a:pPr marL="342900" indent="-342900">
              <a:spcBef>
                <a:spcPts val="600"/>
              </a:spcBef>
              <a:buFont typeface="Arial" panose="020B0604020202020204" pitchFamily="34" charset="0"/>
              <a:buChar char="•"/>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10" name="textruta 5">
            <a:extLst>
              <a:ext uri="{FF2B5EF4-FFF2-40B4-BE49-F238E27FC236}">
                <a16:creationId xmlns:a16="http://schemas.microsoft.com/office/drawing/2014/main" id="{D51BCEBC-7BBD-74D9-E4FB-FC862F0385A7}"/>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pic>
        <p:nvPicPr>
          <p:cNvPr id="4" name="Bildobjekt 3">
            <a:extLst>
              <a:ext uri="{FF2B5EF4-FFF2-40B4-BE49-F238E27FC236}">
                <a16:creationId xmlns:a16="http://schemas.microsoft.com/office/drawing/2014/main" id="{DD5E28EA-0401-4631-A99C-6AB9F234B56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4435366" cy="6648300"/>
          </a:xfrm>
          <a:prstGeom prst="rect">
            <a:avLst/>
          </a:prstGeom>
        </p:spPr>
      </p:pic>
    </p:spTree>
    <p:extLst>
      <p:ext uri="{BB962C8B-B14F-4D97-AF65-F5344CB8AC3E}">
        <p14:creationId xmlns:p14="http://schemas.microsoft.com/office/powerpoint/2010/main" val="191966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87169" y="517683"/>
            <a:ext cx="3677851" cy="609793"/>
          </a:xfrm>
        </p:spPr>
        <p:txBody>
          <a:bodyPr/>
          <a:lstStyle/>
          <a:p>
            <a:r>
              <a:rPr lang="sv-SE" dirty="0"/>
              <a:t>Patientkontrakt</a:t>
            </a:r>
          </a:p>
        </p:txBody>
      </p:sp>
      <p:sp>
        <p:nvSpPr>
          <p:cNvPr id="5" name="Platshållare för text 4"/>
          <p:cNvSpPr>
            <a:spLocks noGrp="1"/>
          </p:cNvSpPr>
          <p:nvPr>
            <p:ph type="body" sz="quarter" idx="10"/>
          </p:nvPr>
        </p:nvSpPr>
        <p:spPr>
          <a:xfrm>
            <a:off x="5130088" y="1430232"/>
            <a:ext cx="7144334" cy="4186238"/>
          </a:xfrm>
        </p:spPr>
        <p:txBody>
          <a:bodyPr/>
          <a:lstStyle/>
          <a:p>
            <a:pPr marL="342900" indent="-342900">
              <a:lnSpc>
                <a:spcPct val="100000"/>
              </a:lnSpc>
              <a:spcBef>
                <a:spcPts val="600"/>
              </a:spcBef>
              <a:buFont typeface="Arial" panose="020B0604020202020204" pitchFamily="34" charset="0"/>
              <a:buChar char="•"/>
            </a:pPr>
            <a:r>
              <a:rPr lang="sv-SE" dirty="0"/>
              <a:t>Vårdförloppet utgår från personcentrerad vård och vill tydliggöra vikten av att patienter och närståendes behov, resurser och erfarenheter av vården tas till vara, att beslut om vård tas gemensamt med professionen.</a:t>
            </a:r>
          </a:p>
          <a:p>
            <a:pPr marL="342900" indent="-342900">
              <a:lnSpc>
                <a:spcPct val="100000"/>
              </a:lnSpc>
              <a:spcBef>
                <a:spcPts val="600"/>
              </a:spcBef>
              <a:buFont typeface="Arial" panose="020B0604020202020204" pitchFamily="34" charset="0"/>
              <a:buChar char="•"/>
            </a:pPr>
            <a:r>
              <a:rPr lang="sv-SE" dirty="0"/>
              <a:t>Patientkontraktet är ett stöd för att tydliggöra personens respektive vårdens ansvar i habilitering och rehabilitering.</a:t>
            </a:r>
          </a:p>
          <a:p>
            <a:endParaRPr lang="sv-SE" dirty="0"/>
          </a:p>
        </p:txBody>
      </p:sp>
      <p:sp>
        <p:nvSpPr>
          <p:cNvPr id="7" name="Rektangel 6"/>
          <p:cNvSpPr/>
          <p:nvPr/>
        </p:nvSpPr>
        <p:spPr>
          <a:xfrm>
            <a:off x="5130088" y="4626737"/>
            <a:ext cx="6904527" cy="9122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rgbClr val="000000"/>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rgbClr val="000000"/>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rgbClr val="000000"/>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r>
              <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8" name="textruta 5">
            <a:extLst>
              <a:ext uri="{FF2B5EF4-FFF2-40B4-BE49-F238E27FC236}">
                <a16:creationId xmlns:a16="http://schemas.microsoft.com/office/drawing/2014/main" id="{24887348-C337-3BCB-37E9-855A7AF1BBC4}"/>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pic>
        <p:nvPicPr>
          <p:cNvPr id="3" name="Bildobjekt 2">
            <a:extLst>
              <a:ext uri="{FF2B5EF4-FFF2-40B4-BE49-F238E27FC236}">
                <a16:creationId xmlns:a16="http://schemas.microsoft.com/office/drawing/2014/main" id="{B9E27FCB-10DD-4E9E-BB51-BCCD51EB93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80605" cy="6716110"/>
          </a:xfrm>
          <a:prstGeom prst="rect">
            <a:avLst/>
          </a:prstGeom>
        </p:spPr>
      </p:pic>
    </p:spTree>
    <p:extLst>
      <p:ext uri="{BB962C8B-B14F-4D97-AF65-F5344CB8AC3E}">
        <p14:creationId xmlns:p14="http://schemas.microsoft.com/office/powerpoint/2010/main" val="157024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988742" y="616841"/>
            <a:ext cx="9144000" cy="609793"/>
          </a:xfrm>
        </p:spPr>
        <p:txBody>
          <a:bodyPr>
            <a:normAutofit/>
          </a:bodyPr>
          <a:lstStyle/>
          <a:p>
            <a:r>
              <a:rPr lang="sv-SE" dirty="0"/>
              <a:t>Vad kommer att följas upp?</a:t>
            </a:r>
          </a:p>
        </p:txBody>
      </p:sp>
      <p:sp>
        <p:nvSpPr>
          <p:cNvPr id="9" name="Rectangle 8">
            <a:extLst>
              <a:ext uri="{FF2B5EF4-FFF2-40B4-BE49-F238E27FC236}">
                <a16:creationId xmlns:a16="http://schemas.microsoft.com/office/drawing/2014/main" id="{833526B6-D4F9-4B22-AC5A-C610BB2A6702}"/>
              </a:ext>
            </a:extLst>
          </p:cNvPr>
          <p:cNvSpPr/>
          <p:nvPr/>
        </p:nvSpPr>
        <p:spPr>
          <a:xfrm>
            <a:off x="984468" y="1560384"/>
            <a:ext cx="4909649"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(målvärde)</a:t>
            </a:r>
          </a:p>
        </p:txBody>
      </p:sp>
      <p:sp>
        <p:nvSpPr>
          <p:cNvPr id="10" name="Rectangle 9">
            <a:extLst>
              <a:ext uri="{FF2B5EF4-FFF2-40B4-BE49-F238E27FC236}">
                <a16:creationId xmlns:a16="http://schemas.microsoft.com/office/drawing/2014/main" id="{B6A3914D-6AB0-4643-82B5-C41FCC809901}"/>
              </a:ext>
            </a:extLst>
          </p:cNvPr>
          <p:cNvSpPr/>
          <p:nvPr/>
        </p:nvSpPr>
        <p:spPr>
          <a:xfrm>
            <a:off x="6254308" y="2139205"/>
            <a:ext cx="4998334" cy="338559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sv-SE" sz="2000" dirty="0">
                <a:solidFill>
                  <a:srgbClr val="000000"/>
                </a:solidFill>
                <a:ea typeface="Calibri" panose="020F0502020204030204" pitchFamily="34" charset="0"/>
                <a:cs typeface="Arial" panose="020B0604020202020204" pitchFamily="34" charset="0"/>
              </a:rPr>
              <a:t>Andelen patienter med grav hörselnedsättning där upprättande av vårdplan har påbörjats inom 30 dagar från konstaterad grav hörselnedsättning (100%) </a:t>
            </a:r>
          </a:p>
          <a:p>
            <a:pPr>
              <a:spcBef>
                <a:spcPts val="600"/>
              </a:spcBef>
            </a:pPr>
            <a:r>
              <a:rPr lang="sv-SE" sz="2000" dirty="0">
                <a:solidFill>
                  <a:srgbClr val="000000"/>
                </a:solidFill>
                <a:ea typeface="Calibri" panose="020F0502020204030204" pitchFamily="34" charset="0"/>
                <a:cs typeface="Arial" panose="020B0604020202020204" pitchFamily="34" charset="0"/>
              </a:rPr>
              <a:t>Andelen patienter med grav hörselnedsättning som fått information om CI de senaste fem åren (100%)</a:t>
            </a:r>
          </a:p>
          <a:p>
            <a:pPr marL="342900" indent="-342900">
              <a:spcBef>
                <a:spcPts val="600"/>
              </a:spcBef>
              <a:buFont typeface="Arial" panose="020B0604020202020204" pitchFamily="34" charset="0"/>
              <a:buChar char="•"/>
            </a:pPr>
            <a:endParaRPr lang="sv-SE" sz="2000" dirty="0">
              <a:solidFill>
                <a:srgbClr val="000000"/>
              </a:solidFill>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3F30D1A-8F25-4810-A47A-39C95C855260}"/>
              </a:ext>
            </a:extLst>
          </p:cNvPr>
          <p:cNvSpPr/>
          <p:nvPr/>
        </p:nvSpPr>
        <p:spPr>
          <a:xfrm>
            <a:off x="988742" y="2139206"/>
            <a:ext cx="4998334" cy="338559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sv-SE" sz="1900" dirty="0">
                <a:solidFill>
                  <a:srgbClr val="000000"/>
                </a:solidFill>
                <a:ea typeface="Calibri" panose="020F0502020204030204" pitchFamily="34" charset="0"/>
                <a:cs typeface="Arial" panose="020B0604020202020204" pitchFamily="34" charset="0"/>
              </a:rPr>
              <a:t>Andelen vuxna samt barn &lt;18 år med grav hörselnedsättning som under de senaste två åren haft vårdkontakt med multiprofessionellt team inom hörselvården (100%) </a:t>
            </a:r>
          </a:p>
          <a:p>
            <a:pPr>
              <a:spcBef>
                <a:spcPts val="600"/>
              </a:spcBef>
            </a:pPr>
            <a:r>
              <a:rPr lang="sv-SE" sz="1900" dirty="0">
                <a:solidFill>
                  <a:srgbClr val="000000"/>
                </a:solidFill>
                <a:ea typeface="Calibri" panose="020F0502020204030204" pitchFamily="34" charset="0"/>
                <a:cs typeface="Arial" panose="020B0604020202020204" pitchFamily="34" charset="0"/>
              </a:rPr>
              <a:t>Andelen vuxna samt barn 6-17 år med grav hörselnedsättning som följts upp och erhållit ny eller reviderad vårdplan de senaste två åren (100%)</a:t>
            </a:r>
          </a:p>
          <a:p>
            <a:pPr lvl="0">
              <a:spcBef>
                <a:spcPts val="600"/>
              </a:spcBef>
            </a:pPr>
            <a:r>
              <a:rPr lang="sv-SE" sz="1900" dirty="0">
                <a:solidFill>
                  <a:srgbClr val="000000"/>
                </a:solidFill>
                <a:ea typeface="Calibri" panose="020F0502020204030204" pitchFamily="34" charset="0"/>
                <a:cs typeface="Arial" panose="020B0604020202020204" pitchFamily="34" charset="0"/>
              </a:rPr>
              <a:t>Andelen barn &lt;6 år med grav hörselnedsättning som följts upp och erhållit ny eller reviderad vårdplan det senaste året (100%) </a:t>
            </a:r>
          </a:p>
        </p:txBody>
      </p:sp>
      <p:pic>
        <p:nvPicPr>
          <p:cNvPr id="12" name="Picture 21">
            <a:extLst>
              <a:ext uri="{FF2B5EF4-FFF2-40B4-BE49-F238E27FC236}">
                <a16:creationId xmlns:a16="http://schemas.microsoft.com/office/drawing/2014/main" id="{6650076E-DDDA-425F-811D-9F7850FFFA5E}"/>
              </a:ext>
            </a:extLst>
          </p:cNvPr>
          <p:cNvPicPr>
            <a:picLocks noChangeAspect="1"/>
          </p:cNvPicPr>
          <p:nvPr/>
        </p:nvPicPr>
        <p:blipFill>
          <a:blip r:embed="rId7"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6558" y="1326807"/>
            <a:ext cx="1023016" cy="754175"/>
          </a:xfrm>
          <a:prstGeom prst="rect">
            <a:avLst/>
          </a:prstGeom>
        </p:spPr>
      </p:pic>
      <p:sp>
        <p:nvSpPr>
          <p:cNvPr id="14" name="Rectangle 13">
            <a:extLst>
              <a:ext uri="{FF2B5EF4-FFF2-40B4-BE49-F238E27FC236}">
                <a16:creationId xmlns:a16="http://schemas.microsoft.com/office/drawing/2014/main" id="{F5EFE918-B768-4D36-9D56-383F0BD01BC0}"/>
              </a:ext>
            </a:extLst>
          </p:cNvPr>
          <p:cNvSpPr/>
          <p:nvPr/>
        </p:nvSpPr>
        <p:spPr>
          <a:xfrm>
            <a:off x="6254309" y="1564430"/>
            <a:ext cx="4998334"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(målvärde)</a:t>
            </a:r>
          </a:p>
        </p:txBody>
      </p:sp>
      <p:sp>
        <p:nvSpPr>
          <p:cNvPr id="6" name="Rectangle 5">
            <a:extLst>
              <a:ext uri="{FF2B5EF4-FFF2-40B4-BE49-F238E27FC236}">
                <a16:creationId xmlns:a16="http://schemas.microsoft.com/office/drawing/2014/main" id="{01F77448-64CF-4386-8406-839026FD8FC9}"/>
              </a:ext>
            </a:extLst>
          </p:cNvPr>
          <p:cNvSpPr/>
          <p:nvPr/>
        </p:nvSpPr>
        <p:spPr>
          <a:xfrm>
            <a:off x="988742" y="5819084"/>
            <a:ext cx="9209431" cy="60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Regionernas vårdinformationssystem samt olika KVÅ-koder </a:t>
            </a:r>
            <a:endParaRPr kumimoji="0" lang="sv-SE" sz="1600" b="0" i="0" u="none" strike="noStrike" kern="1200" cap="none" spc="0" normalizeH="0" noProof="0" dirty="0">
              <a:ln>
                <a:noFill/>
              </a:ln>
              <a:solidFill>
                <a:srgbClr val="FFFFFF"/>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8BFA1D06-CE48-4110-8485-A9D28524682F}"/>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0464" y="5774373"/>
            <a:ext cx="754004" cy="754004"/>
          </a:xfrm>
          <a:prstGeom prst="rect">
            <a:avLst/>
          </a:prstGeom>
          <a:noFill/>
        </p:spPr>
      </p:pic>
      <p:pic>
        <p:nvPicPr>
          <p:cNvPr id="22" name="Picture 21">
            <a:extLst>
              <a:ext uri="{FF2B5EF4-FFF2-40B4-BE49-F238E27FC236}">
                <a16:creationId xmlns:a16="http://schemas.microsoft.com/office/drawing/2014/main" id="{6650076E-DDDA-425F-811D-9F7850FFFA5E}"/>
              </a:ext>
            </a:extLst>
          </p:cNvPr>
          <p:cNvPicPr>
            <a:picLocks noChangeAspect="1"/>
          </p:cNvPicPr>
          <p:nvPr/>
        </p:nvPicPr>
        <p:blipFill>
          <a:blip r:embed="rId7"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21633" y="1333203"/>
            <a:ext cx="1023016" cy="754175"/>
          </a:xfrm>
          <a:prstGeom prst="rect">
            <a:avLst/>
          </a:prstGeom>
        </p:spPr>
      </p:pic>
      <p:sp>
        <p:nvSpPr>
          <p:cNvPr id="17" name="textruta 5">
            <a:extLst>
              <a:ext uri="{FF2B5EF4-FFF2-40B4-BE49-F238E27FC236}">
                <a16:creationId xmlns:a16="http://schemas.microsoft.com/office/drawing/2014/main" id="{7E393B8C-25FB-27E4-ADD4-AD41D96C2C31}"/>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spTree>
    <p:extLst>
      <p:ext uri="{BB962C8B-B14F-4D97-AF65-F5344CB8AC3E}">
        <p14:creationId xmlns:p14="http://schemas.microsoft.com/office/powerpoint/2010/main" val="71954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681544" cy="3916255"/>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285750" lvl="0" indent="-285750">
              <a:spcBef>
                <a:spcPts val="600"/>
              </a:spcBef>
              <a:buFont typeface="Arial" panose="020B0604020202020204" pitchFamily="34" charset="0"/>
              <a:buChar char="•"/>
              <a:defRPr/>
            </a:pPr>
            <a:r>
              <a:rPr lang="sv-SE" sz="2000" dirty="0">
                <a:solidFill>
                  <a:srgbClr val="000000"/>
                </a:solidFill>
              </a:rPr>
              <a:t>Tydlig översikt över patientgruppen</a:t>
            </a:r>
            <a:endParaRPr lang="sv-SE" sz="2000" b="1" dirty="0">
              <a:solidFill>
                <a:srgbClr val="000000"/>
              </a:solidFill>
            </a:endParaRPr>
          </a:p>
          <a:p>
            <a:pPr marL="285750" lvl="0" indent="-285750">
              <a:spcBef>
                <a:spcPts val="600"/>
              </a:spcBef>
              <a:buFont typeface="Arial" panose="020B0604020202020204" pitchFamily="34" charset="0"/>
              <a:buChar char="•"/>
              <a:defRPr/>
            </a:pPr>
            <a:r>
              <a:rPr lang="sv-SE" sz="2000" dirty="0">
                <a:solidFill>
                  <a:srgbClr val="000000"/>
                </a:solidFill>
              </a:rPr>
              <a:t>Jämlik vård över landet</a:t>
            </a:r>
          </a:p>
          <a:p>
            <a:pPr marL="285750" lvl="0" indent="-285750">
              <a:spcBef>
                <a:spcPts val="600"/>
              </a:spcBef>
              <a:buFont typeface="Arial" panose="020B0604020202020204" pitchFamily="34" charset="0"/>
              <a:buChar char="•"/>
              <a:defRPr/>
            </a:pPr>
            <a:r>
              <a:rPr lang="sv-SE" sz="2000" dirty="0">
                <a:solidFill>
                  <a:srgbClr val="000000"/>
                </a:solidFill>
              </a:rPr>
              <a:t>Tids- och kostnadseffektiv vård</a:t>
            </a:r>
          </a:p>
          <a:p>
            <a:pPr marL="285750" lvl="0" indent="-285750">
              <a:spcBef>
                <a:spcPts val="600"/>
              </a:spcBef>
              <a:buFont typeface="Arial" panose="020B0604020202020204" pitchFamily="34" charset="0"/>
              <a:buChar char="•"/>
              <a:defRPr/>
            </a:pPr>
            <a:r>
              <a:rPr lang="sv-SE" sz="2000" dirty="0">
                <a:solidFill>
                  <a:srgbClr val="000000"/>
                </a:solidFill>
              </a:rPr>
              <a:t>En undanträngd grupp lyfts upp</a:t>
            </a:r>
          </a:p>
          <a:p>
            <a:pPr lvl="0">
              <a:spcBef>
                <a:spcPts val="600"/>
              </a:spcBef>
              <a:defRPr/>
            </a:pPr>
            <a:endParaRPr lang="sv-SE" sz="2000" b="1" dirty="0">
              <a:solidFill>
                <a:srgbClr val="000000"/>
              </a:solidFill>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681544" cy="3916255"/>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dirty="0">
                <a:solidFill>
                  <a:srgbClr val="000000"/>
                </a:solidFill>
              </a:rPr>
              <a:t>Behovet av professioner med rätt kompetens är större än tillgången inom vissa områden</a:t>
            </a:r>
            <a:endParaRPr lang="sv-SE" b="1" dirty="0">
              <a:solidFill>
                <a:srgbClr val="000000"/>
              </a:solidFill>
            </a:endParaRPr>
          </a:p>
          <a:p>
            <a:pPr marL="285750" lvl="0" indent="-285750">
              <a:spcBef>
                <a:spcPts val="600"/>
              </a:spcBef>
              <a:buFont typeface="Arial" panose="020B0604020202020204" pitchFamily="34" charset="0"/>
              <a:buChar char="•"/>
              <a:defRPr/>
            </a:pPr>
            <a:r>
              <a:rPr lang="sv-SE" dirty="0">
                <a:solidFill>
                  <a:srgbClr val="000000"/>
                </a:solidFill>
              </a:rPr>
              <a:t>Undanträngningseffekt av personer med lägre behov av hörselvård</a:t>
            </a:r>
            <a:endParaRPr lang="sv-SE" b="1" dirty="0">
              <a:solidFill>
                <a:srgbClr val="000000"/>
              </a:solidFill>
            </a:endParaRP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179106" y="2223346"/>
            <a:ext cx="2039842" cy="2039842"/>
          </a:xfrm>
          <a:prstGeom prst="rect">
            <a:avLst/>
          </a:prstGeom>
        </p:spPr>
      </p:pic>
    </p:spTree>
    <p:extLst>
      <p:ext uri="{BB962C8B-B14F-4D97-AF65-F5344CB8AC3E}">
        <p14:creationId xmlns:p14="http://schemas.microsoft.com/office/powerpoint/2010/main" val="225433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a:t>
            </a:r>
          </a:p>
        </p:txBody>
      </p:sp>
      <p:sp>
        <p:nvSpPr>
          <p:cNvPr id="6" name="Platshållare för text 5"/>
          <p:cNvSpPr>
            <a:spLocks noGrp="1"/>
          </p:cNvSpPr>
          <p:nvPr>
            <p:ph type="body" sz="quarter" idx="10"/>
          </p:nvPr>
        </p:nvSpPr>
        <p:spPr>
          <a:xfrm>
            <a:off x="903952" y="1613792"/>
            <a:ext cx="6708960" cy="4595622"/>
          </a:xfrm>
        </p:spPr>
        <p:txBody>
          <a:bodyPr>
            <a:normAutofit fontScale="85000" lnSpcReduction="20000"/>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20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19850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937610352"/>
              </p:ext>
            </p:extLst>
          </p:nvPr>
        </p:nvGraphicFramePr>
        <p:xfrm>
          <a:off x="580293" y="889892"/>
          <a:ext cx="11002107" cy="4855680"/>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4594349">
                  <a:extLst>
                    <a:ext uri="{9D8B030D-6E8A-4147-A177-3AD203B41FA5}">
                      <a16:colId xmlns:a16="http://schemas.microsoft.com/office/drawing/2014/main" val="138910382"/>
                    </a:ext>
                  </a:extLst>
                </a:gridCol>
                <a:gridCol w="2674374">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1400" dirty="0">
                          <a:effectLst/>
                        </a:rPr>
                        <a:t>Namn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1400" dirty="0">
                          <a:effectLst/>
                          <a:latin typeface="+mn-lt"/>
                          <a:ea typeface="+mn-ea"/>
                          <a:cs typeface="+mn-cs"/>
                        </a:rPr>
                        <a:t>Yrkesroll/motsvarande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1400" dirty="0">
                          <a:effectLst/>
                        </a:rPr>
                        <a:t>Region/sjukvårdsregion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lnSpc>
                          <a:spcPct val="100000"/>
                        </a:lnSpc>
                        <a:spcAft>
                          <a:spcPts val="0"/>
                        </a:spcAft>
                      </a:pPr>
                      <a:r>
                        <a:rPr lang="sv-SE" sz="1400" dirty="0"/>
                        <a:t>Andreas </a:t>
                      </a:r>
                      <a:r>
                        <a:rPr lang="sv-SE" sz="1400" dirty="0" err="1"/>
                        <a:t>Stjärnström</a:t>
                      </a:r>
                      <a:r>
                        <a:rPr lang="sv-SE" sz="1400" dirty="0"/>
                        <a:t> 	</a:t>
                      </a:r>
                      <a:endParaRPr lang="sv-S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Patientföreträdare Hörselskadades Riksförbund (HRF)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a:effectLst/>
                          <a:latin typeface="Calibri" panose="020F0502020204030204" pitchFamily="34" charset="0"/>
                          <a:ea typeface="Calibri" panose="020F0502020204030204" pitchFamily="34" charset="0"/>
                          <a:cs typeface="Times New Roman" panose="02020603050405020304" pitchFamily="18" charset="0"/>
                        </a:rPr>
                        <a:t>Region</a:t>
                      </a:r>
                      <a:r>
                        <a:rPr lang="sv-SE" sz="1400" baseline="0">
                          <a:effectLst/>
                          <a:latin typeface="Calibri" panose="020F0502020204030204" pitchFamily="34" charset="0"/>
                          <a:ea typeface="Calibri" panose="020F0502020204030204" pitchFamily="34" charset="0"/>
                          <a:cs typeface="Times New Roman" panose="02020603050405020304" pitchFamily="18" charset="0"/>
                        </a:rPr>
                        <a:t> Stockholm</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739928518"/>
                  </a:ext>
                </a:extLst>
              </a:tr>
              <a:tr h="325348">
                <a:tc>
                  <a:txBody>
                    <a:bodyPr/>
                    <a:lstStyle/>
                    <a:p>
                      <a:pPr>
                        <a:lnSpc>
                          <a:spcPct val="100000"/>
                        </a:lnSpc>
                        <a:spcAft>
                          <a:spcPts val="0"/>
                        </a:spcAft>
                      </a:pPr>
                      <a:r>
                        <a:rPr lang="sv-SE" sz="1400" dirty="0"/>
                        <a:t>Charlott Eklöf Bäckstrand </a:t>
                      </a:r>
                      <a:endParaRPr lang="sv-S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Audionom</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Region Östergötland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726488147"/>
                  </a:ext>
                </a:extLst>
              </a:tr>
              <a:tr h="322040">
                <a:tc>
                  <a:txBody>
                    <a:bodyPr/>
                    <a:lstStyle/>
                    <a:p>
                      <a:pPr>
                        <a:lnSpc>
                          <a:spcPct val="100000"/>
                        </a:lnSpc>
                        <a:spcAft>
                          <a:spcPts val="0"/>
                        </a:spcAft>
                      </a:pPr>
                      <a:r>
                        <a:rPr lang="sv-SE" sz="1400" dirty="0"/>
                        <a:t>Christian Löfvenberg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Doktorand, Överläkare, Specialist i ÖNH-sjukdomar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Region Värmland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043800923"/>
                  </a:ext>
                </a:extLst>
              </a:tr>
              <a:tr h="325348">
                <a:tc>
                  <a:txBody>
                    <a:bodyPr/>
                    <a:lstStyle/>
                    <a:p>
                      <a:pPr>
                        <a:lnSpc>
                          <a:spcPct val="100000"/>
                        </a:lnSpc>
                        <a:spcAft>
                          <a:spcPts val="0"/>
                        </a:spcAft>
                      </a:pPr>
                      <a:r>
                        <a:rPr lang="sv-SE" sz="1400" dirty="0"/>
                        <a:t>Hanna </a:t>
                      </a:r>
                      <a:r>
                        <a:rPr lang="sv-SE" sz="1400" dirty="0" err="1"/>
                        <a:t>Ulvenfalk</a:t>
                      </a:r>
                      <a:r>
                        <a:rPr lang="sv-SE" sz="1400" dirty="0"/>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Kurator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Region Västerbotten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6787345"/>
                  </a:ext>
                </a:extLst>
              </a:tr>
              <a:tr h="325348">
                <a:tc>
                  <a:txBody>
                    <a:bodyPr/>
                    <a:lstStyle/>
                    <a:p>
                      <a:pPr>
                        <a:lnSpc>
                          <a:spcPct val="100000"/>
                        </a:lnSpc>
                        <a:spcAft>
                          <a:spcPts val="0"/>
                        </a:spcAft>
                      </a:pPr>
                      <a:r>
                        <a:rPr lang="sv-SE" sz="1400" dirty="0"/>
                        <a:t>Inger Uhlén </a:t>
                      </a:r>
                      <a:endParaRPr lang="sv-S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Docent, Överläkare, Specialist i ÖNH- sjukdomar, Specialist i hörsel- och balansrubbningar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Region Stockholm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424280812"/>
                  </a:ext>
                </a:extLst>
              </a:tr>
              <a:tr h="325348">
                <a:tc>
                  <a:txBody>
                    <a:bodyPr/>
                    <a:lstStyle/>
                    <a:p>
                      <a:pPr>
                        <a:lnSpc>
                          <a:spcPct val="100000"/>
                        </a:lnSpc>
                        <a:spcAft>
                          <a:spcPts val="0"/>
                        </a:spcAft>
                      </a:pPr>
                      <a:r>
                        <a:rPr lang="sv-SE" sz="1400" dirty="0"/>
                        <a:t>Madelene Österberg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Hörselpedagog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Region Blekinge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912211026"/>
                  </a:ext>
                </a:extLst>
              </a:tr>
              <a:tr h="325348">
                <a:tc>
                  <a:txBody>
                    <a:bodyPr/>
                    <a:lstStyle/>
                    <a:p>
                      <a:pPr>
                        <a:lnSpc>
                          <a:spcPct val="100000"/>
                        </a:lnSpc>
                        <a:spcAft>
                          <a:spcPts val="0"/>
                        </a:spcAft>
                      </a:pPr>
                      <a:r>
                        <a:rPr lang="sv-SE" sz="1400" dirty="0"/>
                        <a:t>Margareta Edén </a:t>
                      </a:r>
                      <a:endParaRPr lang="sv-SE" sz="1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Medicine magister, Audionom</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Region Västra Götaland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492334297"/>
                  </a:ext>
                </a:extLst>
              </a:tr>
              <a:tr h="325348">
                <a:tc>
                  <a:txBody>
                    <a:bodyPr/>
                    <a:lstStyle/>
                    <a:p>
                      <a:pPr>
                        <a:lnSpc>
                          <a:spcPct val="100000"/>
                        </a:lnSpc>
                        <a:spcAft>
                          <a:spcPts val="0"/>
                        </a:spcAft>
                      </a:pPr>
                      <a:r>
                        <a:rPr lang="sv-SE" sz="1400" dirty="0"/>
                        <a:t>Mathias Hällgren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latin typeface="+mn-lt"/>
                          <a:ea typeface="+mn-ea"/>
                          <a:cs typeface="+mn-cs"/>
                        </a:rPr>
                        <a:t>Teknologie doktor, Medicinsk civilingenjör </a:t>
                      </a:r>
                    </a:p>
                  </a:txBody>
                  <a:tcPr marL="75438" marR="75438" marT="0" marB="0"/>
                </a:tc>
                <a:tc>
                  <a:txBody>
                    <a:bodyPr/>
                    <a:lstStyle/>
                    <a:p>
                      <a:pPr>
                        <a:lnSpc>
                          <a:spcPct val="100000"/>
                        </a:lnSpc>
                        <a:spcAft>
                          <a:spcPts val="0"/>
                        </a:spcAft>
                      </a:pPr>
                      <a:r>
                        <a:rPr lang="sv-SE" sz="1400" dirty="0"/>
                        <a:t>Region Östergötland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4160741064"/>
                  </a:ext>
                </a:extLst>
              </a:tr>
              <a:tr h="325348">
                <a:tc>
                  <a:txBody>
                    <a:bodyPr/>
                    <a:lstStyle/>
                    <a:p>
                      <a:pPr>
                        <a:lnSpc>
                          <a:spcPct val="100000"/>
                        </a:lnSpc>
                        <a:spcAft>
                          <a:spcPts val="0"/>
                        </a:spcAft>
                      </a:pPr>
                      <a:r>
                        <a:rPr lang="sv-SE" sz="1400" dirty="0"/>
                        <a:t>Pernilla Nyman (Processledare)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Verksamhetsutvecklare</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Region Örebro</a:t>
                      </a:r>
                    </a:p>
                  </a:txBody>
                  <a:tcPr marL="75438" marR="75438" marT="0" marB="0"/>
                </a:tc>
                <a:extLst>
                  <a:ext uri="{0D108BD9-81ED-4DB2-BD59-A6C34878D82A}">
                    <a16:rowId xmlns:a16="http://schemas.microsoft.com/office/drawing/2014/main" val="2772251599"/>
                  </a:ext>
                </a:extLst>
              </a:tr>
              <a:tr h="325348">
                <a:tc>
                  <a:txBody>
                    <a:bodyPr/>
                    <a:lstStyle/>
                    <a:p>
                      <a:pPr>
                        <a:lnSpc>
                          <a:spcPct val="100000"/>
                        </a:lnSpc>
                        <a:spcAft>
                          <a:spcPts val="0"/>
                        </a:spcAft>
                      </a:pPr>
                      <a:r>
                        <a:rPr lang="sv-SE" sz="1400" dirty="0"/>
                        <a:t>Radoslava Jönsson </a:t>
                      </a:r>
                      <a:endParaRPr lang="sv-S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Medicine doktor, Överläkare,</a:t>
                      </a:r>
                      <a:r>
                        <a:rPr lang="sv-SE" sz="1400" baseline="0" dirty="0"/>
                        <a:t> </a:t>
                      </a:r>
                      <a:r>
                        <a:rPr lang="sv-SE" sz="1400" dirty="0"/>
                        <a:t>Specialist i ÖNH- sjukdomar, Specialist i hörsel- och balansrubbningar </a:t>
                      </a:r>
                      <a:endPar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r>
                        <a:rPr lang="sv-SE" sz="1400" dirty="0"/>
                        <a:t>Region Västra Götaland 	</a:t>
                      </a:r>
                    </a:p>
                    <a:p>
                      <a:pPr>
                        <a:lnSpc>
                          <a:spcPct val="100000"/>
                        </a:lnSpc>
                        <a:spcAft>
                          <a:spcPts val="0"/>
                        </a:spcAft>
                      </a:pP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050412052"/>
                  </a:ext>
                </a:extLst>
              </a:tr>
              <a:tr h="325348">
                <a:tc>
                  <a:txBody>
                    <a:bodyPr/>
                    <a:lstStyle/>
                    <a:p>
                      <a:pPr>
                        <a:lnSpc>
                          <a:spcPct val="100000"/>
                        </a:lnSpc>
                        <a:spcAft>
                          <a:spcPts val="0"/>
                        </a:spcAft>
                      </a:pPr>
                      <a:r>
                        <a:rPr lang="sv-SE" sz="1400" dirty="0"/>
                        <a:t>Satu Turunen Taheri </a:t>
                      </a:r>
                      <a:endParaRPr lang="sv-SE" sz="1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Medicine doktor, Audionom</a:t>
                      </a:r>
                    </a:p>
                  </a:txBody>
                  <a:tcPr marL="75438" marR="75438" marT="0" marB="0"/>
                </a:tc>
                <a:tc>
                  <a:txBody>
                    <a:bodyPr/>
                    <a:lstStyle/>
                    <a:p>
                      <a:pPr marL="0" lvl="0" indent="0">
                        <a:lnSpc>
                          <a:spcPct val="100000"/>
                        </a:lnSpc>
                        <a:spcAft>
                          <a:spcPts val="0"/>
                        </a:spcAft>
                        <a:buFont typeface="Calibri" panose="020F0502020204030204" pitchFamily="34" charset="0"/>
                        <a:buNone/>
                      </a:pPr>
                      <a:r>
                        <a:rPr lang="sv-SE" sz="1400" dirty="0"/>
                        <a:t>Region Stockholm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861118625"/>
                  </a:ext>
                </a:extLst>
              </a:tr>
              <a:tr h="325348">
                <a:tc>
                  <a:txBody>
                    <a:bodyPr/>
                    <a:lstStyle/>
                    <a:p>
                      <a:pPr>
                        <a:lnSpc>
                          <a:spcPct val="100000"/>
                        </a:lnSpc>
                        <a:spcAft>
                          <a:spcPts val="0"/>
                        </a:spcAft>
                      </a:pPr>
                      <a:r>
                        <a:rPr lang="sv-SE" sz="1400" dirty="0"/>
                        <a:t>Susanne Martell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Överläkare, Specialist i ÖNH- sjukdomar, Specialist i hörsel- och balansrubbningar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Region Skåne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254374590"/>
                  </a:ext>
                </a:extLst>
              </a:tr>
              <a:tr h="325348">
                <a:tc>
                  <a:txBody>
                    <a:bodyPr/>
                    <a:lstStyle/>
                    <a:p>
                      <a:pPr>
                        <a:lnSpc>
                          <a:spcPct val="100000"/>
                        </a:lnSpc>
                        <a:spcAft>
                          <a:spcPts val="0"/>
                        </a:spcAft>
                      </a:pPr>
                      <a:r>
                        <a:rPr lang="sv-SE" sz="1400" dirty="0"/>
                        <a:t>Åsa Skagerstrand (Ordförande)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t>Medicine doktor, Audionom</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Region Örebro</a:t>
                      </a:r>
                    </a:p>
                  </a:txBody>
                  <a:tcPr marL="75438" marR="75438" marT="0" marB="0"/>
                </a:tc>
                <a:extLst>
                  <a:ext uri="{0D108BD9-81ED-4DB2-BD59-A6C34878D82A}">
                    <a16:rowId xmlns:a16="http://schemas.microsoft.com/office/drawing/2014/main" val="2952780841"/>
                  </a:ext>
                </a:extLst>
              </a:tr>
            </a:tbl>
          </a:graphicData>
        </a:graphic>
      </p:graphicFrame>
      <p:sp>
        <p:nvSpPr>
          <p:cNvPr id="3" name="Platshållare för sidfot 2">
            <a:extLst>
              <a:ext uri="{FF2B5EF4-FFF2-40B4-BE49-F238E27FC236}">
                <a16:creationId xmlns:a16="http://schemas.microsoft.com/office/drawing/2014/main" id="{4123DFDD-0D59-44C2-8AE7-01ADC4130B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ruta 5">
            <a:extLst>
              <a:ext uri="{FF2B5EF4-FFF2-40B4-BE49-F238E27FC236}">
                <a16:creationId xmlns:a16="http://schemas.microsoft.com/office/drawing/2014/main" id="{D0A041B8-E0AD-2E90-1A67-3E9A123A48EB}"/>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spTree>
    <p:extLst>
      <p:ext uri="{BB962C8B-B14F-4D97-AF65-F5344CB8AC3E}">
        <p14:creationId xmlns:p14="http://schemas.microsoft.com/office/powerpoint/2010/main" val="265678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p:txBody>
          <a:bodyPr>
            <a:normAutofit fontScale="90000"/>
          </a:bodyPr>
          <a:lstStyle/>
          <a:p>
            <a:r>
              <a:rPr lang="sv-SE" dirty="0"/>
              <a:t>Personcentrerat och sammanhållet vårdförlopp för grav hörselnedsättning</a:t>
            </a:r>
          </a:p>
        </p:txBody>
      </p:sp>
      <p:sp>
        <p:nvSpPr>
          <p:cNvPr id="8" name="Rectangle 20">
            <a:extLst>
              <a:ext uri="{FF2B5EF4-FFF2-40B4-BE49-F238E27FC236}">
                <a16:creationId xmlns:a16="http://schemas.microsoft.com/office/drawing/2014/main" id="{3E0FFD61-48A6-4B7A-BD67-7DC59845871C}"/>
              </a:ext>
            </a:extLst>
          </p:cNvPr>
          <p:cNvSpPr/>
          <p:nvPr/>
        </p:nvSpPr>
        <p:spPr>
          <a:xfrm>
            <a:off x="988741" y="2124076"/>
            <a:ext cx="4659584" cy="3362325"/>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Prevalensstudier indikerar 30 000 personer med grav hörselnedsättning. Via kvalitetsregister finns kunskap om 1 av 6 av dessa personer.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Vårdförlopp viktig del för att minska negativa konsekvenser av hörselnedsättningen, såsom risk för isolering men också risk för ökad demens.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Vårdförloppet syftar till att underlätta en tids- och kostnadseffektiv rehabilitering med ett individanpassat fokus</a:t>
            </a:r>
          </a:p>
        </p:txBody>
      </p:sp>
      <p:sp>
        <p:nvSpPr>
          <p:cNvPr id="9" name="Rectangle 8">
            <a:extLst>
              <a:ext uri="{FF2B5EF4-FFF2-40B4-BE49-F238E27FC236}">
                <a16:creationId xmlns:a16="http://schemas.microsoft.com/office/drawing/2014/main" id="{B0B07D15-DBC9-4A8D-93AF-5B2C4F8F0C21}"/>
              </a:ext>
            </a:extLst>
          </p:cNvPr>
          <p:cNvSpPr/>
          <p:nvPr/>
        </p:nvSpPr>
        <p:spPr>
          <a:xfrm>
            <a:off x="6476999" y="2124075"/>
            <a:ext cx="4972051" cy="3362325"/>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Målet är optimala förutsättningar till kommunikation, interaktion och delaktighet.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Intentionerna med vårdförloppet är att målen uppfylls till största delen redan för barn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Vårdförloppet kommer att följas upp med processmått och resultatmått</a:t>
            </a:r>
          </a:p>
          <a:p>
            <a:pPr marL="342900" indent="-342900">
              <a:spcBef>
                <a:spcPts val="600"/>
              </a:spcBef>
              <a:buFont typeface="Arial" panose="020B0604020202020204" pitchFamily="34" charset="0"/>
              <a:buChar char="•"/>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Inga nationella datakällor finns för närvarande, regionerna kan använda angivna KVÅ-koder</a:t>
            </a:r>
            <a:endParaRPr kumimoji="0" lang="sv-SE" sz="18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11" name="Rektangel 10"/>
          <p:cNvSpPr/>
          <p:nvPr/>
        </p:nvSpPr>
        <p:spPr>
          <a:xfrm rot="18892177">
            <a:off x="-106693" y="452933"/>
            <a:ext cx="1391149" cy="276999"/>
          </a:xfrm>
          <a:prstGeom prst="rect">
            <a:avLst/>
          </a:prstGeom>
          <a:solidFill>
            <a:schemeClr val="accent1"/>
          </a:solidFill>
          <a:ln w="952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Sammanfattning</a:t>
            </a:r>
          </a:p>
        </p:txBody>
      </p:sp>
      <p:sp>
        <p:nvSpPr>
          <p:cNvPr id="12" name="Rektangel 11"/>
          <p:cNvSpPr/>
          <p:nvPr/>
        </p:nvSpPr>
        <p:spPr>
          <a:xfrm>
            <a:off x="895252" y="1231661"/>
            <a:ext cx="103080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1800" b="1"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 vid konstaterad grav hörselnedsättning och följer personen så länge den grava hörselnedsättningen kvarstår, ofta hela livet.</a:t>
            </a:r>
            <a:endPar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35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2"/>
              </a:rPr>
              <a:t>www.kunskapsstyrningvard.se</a:t>
            </a:r>
            <a:endParaRPr lang="sv-SE" dirty="0"/>
          </a:p>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3"/>
              </a:rPr>
              <a:t>NKK</a:t>
            </a:r>
            <a:endParaRPr lang="sv-SE" dirty="0"/>
          </a:p>
        </p:txBody>
      </p:sp>
      <p:sp>
        <p:nvSpPr>
          <p:cNvPr id="6" name="Rektangel 5"/>
          <p:cNvSpPr/>
          <p:nvPr/>
        </p:nvSpPr>
        <p:spPr>
          <a:xfrm>
            <a:off x="6627053" y="1306742"/>
            <a:ext cx="5036863" cy="39989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731289" y="4558684"/>
            <a:ext cx="489009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4"/>
              </a:rPr>
              <a:t>LÄNK</a:t>
            </a: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5"/>
              </a:rPr>
              <a:t>:</a:t>
            </a:r>
            <a:endParaRPr lang="sv-SE" sz="1100" dirty="0">
              <a:solidFill>
                <a:srgbClr val="000000"/>
              </a:solidFill>
              <a:latin typeface="Calibri"/>
              <a:hlinkClick r:id="rId5"/>
            </a:endParaRPr>
          </a:p>
        </p:txBody>
      </p:sp>
      <p:sp>
        <p:nvSpPr>
          <p:cNvPr id="10" name="textruta 9"/>
          <p:cNvSpPr txBox="1"/>
          <p:nvPr/>
        </p:nvSpPr>
        <p:spPr>
          <a:xfrm>
            <a:off x="6627053" y="1306742"/>
            <a:ext cx="4910325" cy="1564780"/>
          </a:xfrm>
          <a:prstGeom prst="rect">
            <a:avLst/>
          </a:prstGeom>
          <a:noFill/>
        </p:spPr>
        <p:txBody>
          <a:bodyPr wrap="square" rtlCol="0">
            <a:noAutofit/>
          </a:bodyPr>
          <a:lstStyle/>
          <a:p>
            <a:r>
              <a:rPr lang="sv-SE" sz="2400" dirty="0"/>
              <a:t>Filmer</a:t>
            </a:r>
            <a:r>
              <a:rPr lang="sv-SE" sz="1600" dirty="0"/>
              <a:t> </a:t>
            </a:r>
          </a:p>
          <a:p>
            <a:r>
              <a:rPr lang="sv-SE" sz="1600" dirty="0"/>
              <a:t>Beskriver mål och syfte med vårdförloppet utifrån ett patient- och vårdgivarperspektiv. De intervjuade är ordförande respektive patientrepresentant för den nationella arbetsgrupp (NAG) som har tagit fram vårdförloppet.</a:t>
            </a:r>
          </a:p>
        </p:txBody>
      </p:sp>
      <p:sp>
        <p:nvSpPr>
          <p:cNvPr id="8" name="textruta 5">
            <a:extLst>
              <a:ext uri="{FF2B5EF4-FFF2-40B4-BE49-F238E27FC236}">
                <a16:creationId xmlns:a16="http://schemas.microsoft.com/office/drawing/2014/main" id="{D45625DC-7224-3C65-87E5-85B0F56D75D2}"/>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pic>
        <p:nvPicPr>
          <p:cNvPr id="11" name="Bildobjekt 10">
            <a:extLst>
              <a:ext uri="{FF2B5EF4-FFF2-40B4-BE49-F238E27FC236}">
                <a16:creationId xmlns:a16="http://schemas.microsoft.com/office/drawing/2014/main" id="{75CD8AAD-F49E-480F-BE81-3931F845907F}"/>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717" y="3986479"/>
            <a:ext cx="2488025" cy="1399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Bildobjekt 4">
            <a:extLst>
              <a:ext uri="{FF2B5EF4-FFF2-40B4-BE49-F238E27FC236}">
                <a16:creationId xmlns:a16="http://schemas.microsoft.com/office/drawing/2014/main" id="{217FAEB7-BF77-4C0B-A078-8745B5F76E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4747" y="3038274"/>
            <a:ext cx="2488025" cy="13995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854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988742" y="1543698"/>
            <a:ext cx="6922359"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894224" y="1624979"/>
            <a:ext cx="4297776" cy="3254705"/>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88741" y="616842"/>
            <a:ext cx="9594591" cy="534626"/>
          </a:xfrm>
        </p:spPr>
        <p:txBody>
          <a:bodyPr>
            <a:noAutofit/>
          </a:bodyPr>
          <a:lstStyle/>
          <a:p>
            <a:r>
              <a:rPr lang="sv-SE" dirty="0">
                <a:solidFill>
                  <a:srgbClr val="5A8695"/>
                </a:solidFill>
              </a:rPr>
              <a:t>Personcentrerat och sammanhållet vårdförlopp för grav hörselnedsättning</a:t>
            </a:r>
          </a:p>
        </p:txBody>
      </p:sp>
      <p:sp>
        <p:nvSpPr>
          <p:cNvPr id="21" name="Rectangle 20">
            <a:extLst>
              <a:ext uri="{FF2B5EF4-FFF2-40B4-BE49-F238E27FC236}">
                <a16:creationId xmlns:a16="http://schemas.microsoft.com/office/drawing/2014/main" id="{3E0FFD61-48A6-4B7A-BD67-7DC59845871C}"/>
              </a:ext>
            </a:extLst>
          </p:cNvPr>
          <p:cNvSpPr/>
          <p:nvPr/>
        </p:nvSpPr>
        <p:spPr>
          <a:xfrm>
            <a:off x="988741" y="2974357"/>
            <a:ext cx="4797295" cy="261163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000" dirty="0">
                <a:solidFill>
                  <a:srgbClr val="000000"/>
                </a:solidFill>
                <a:latin typeface="Calibri" panose="020F0502020204030204"/>
                <a:ea typeface="Calibri" panose="020F0502020204030204" pitchFamily="34" charset="0"/>
                <a:cs typeface="Arial" panose="020B0604020202020204" pitchFamily="34" charset="0"/>
              </a:rPr>
              <a:t>För barn (&lt; 18 år) vid konstaterad grav hörselnedsättning enligt definition utifrån åldersanpassad hörselutredning </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000" dirty="0">
                <a:solidFill>
                  <a:srgbClr val="000000"/>
                </a:solidFill>
                <a:latin typeface="Calibri" panose="020F0502020204030204"/>
                <a:ea typeface="Calibri" panose="020F0502020204030204" pitchFamily="34" charset="0"/>
                <a:cs typeface="Arial" panose="020B0604020202020204" pitchFamily="34" charset="0"/>
              </a:rPr>
              <a:t>För vuxna (≥ 18 år) vid konstaterad grav hörselnedsättning enligt definition utifrån tonaudiogram</a:t>
            </a:r>
          </a:p>
        </p:txBody>
      </p:sp>
      <p:sp>
        <p:nvSpPr>
          <p:cNvPr id="9" name="Rectangle 8">
            <a:extLst>
              <a:ext uri="{FF2B5EF4-FFF2-40B4-BE49-F238E27FC236}">
                <a16:creationId xmlns:a16="http://schemas.microsoft.com/office/drawing/2014/main" id="{B0B07D15-DBC9-4A8D-93AF-5B2C4F8F0C21}"/>
              </a:ext>
            </a:extLst>
          </p:cNvPr>
          <p:cNvSpPr/>
          <p:nvPr/>
        </p:nvSpPr>
        <p:spPr>
          <a:xfrm>
            <a:off x="6058407" y="2974357"/>
            <a:ext cx="4700771" cy="261163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5000"/>
              </a:lnSpc>
              <a:defRPr/>
            </a:pPr>
            <a:r>
              <a:rPr lang="sv-SE" sz="2000" b="1" dirty="0">
                <a:solidFill>
                  <a:srgbClr val="000000"/>
                </a:solidFill>
                <a:ea typeface="Calibri" panose="020F0502020204030204" pitchFamily="34" charset="0"/>
                <a:cs typeface="Arial" panose="020B0604020202020204" pitchFamily="34" charset="0"/>
              </a:rPr>
              <a:t>Utgång från vårdförloppet</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Vuxen patient avstår hörselvård</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Patienten uppfyller inte längre kriterierna för grav hörselnedsättning, uppmätt med </a:t>
            </a:r>
            <a:r>
              <a:rPr lang="sv-SE" sz="2000" dirty="0" err="1">
                <a:solidFill>
                  <a:srgbClr val="000000"/>
                </a:solidFill>
                <a:ea typeface="Calibri" panose="020F0502020204030204" pitchFamily="34" charset="0"/>
                <a:cs typeface="Arial" panose="020B0604020202020204" pitchFamily="34" charset="0"/>
              </a:rPr>
              <a:t>tonaudiometri</a:t>
            </a:r>
            <a:r>
              <a:rPr lang="sv-SE" sz="2000" dirty="0">
                <a:solidFill>
                  <a:srgbClr val="000000"/>
                </a:solidFill>
                <a:ea typeface="Calibri" panose="020F0502020204030204" pitchFamily="34" charset="0"/>
                <a:cs typeface="Arial" panose="020B0604020202020204" pitchFamily="34" charset="0"/>
              </a:rPr>
              <a:t> utan hörhjälpmedel</a:t>
            </a:r>
          </a:p>
        </p:txBody>
      </p:sp>
      <p:sp>
        <p:nvSpPr>
          <p:cNvPr id="2" name="Rektangel 1"/>
          <p:cNvSpPr/>
          <p:nvPr/>
        </p:nvSpPr>
        <p:spPr>
          <a:xfrm>
            <a:off x="895252" y="1260236"/>
            <a:ext cx="10102942" cy="1754326"/>
          </a:xfrm>
          <a:prstGeom prst="rect">
            <a:avLst/>
          </a:prstGeom>
        </p:spPr>
        <p:txBody>
          <a:bodyPr wrap="square">
            <a:spAutoFit/>
          </a:bodyPr>
          <a:lstStyle/>
          <a:p>
            <a:r>
              <a:rPr lang="sv-SE" i="1" dirty="0">
                <a:solidFill>
                  <a:schemeClr val="accent1"/>
                </a:solidFill>
              </a:rPr>
              <a:t>Vårdförloppet inleds vid konstaterad grav hörselnedsättning hos barn och vuxna och varar så länge kriterier för grav hörselnedsättning uppfylls.</a:t>
            </a:r>
          </a:p>
          <a:p>
            <a:endParaRPr lang="sv-SE" i="1" dirty="0">
              <a:solidFill>
                <a:schemeClr val="accent1"/>
              </a:solidFill>
            </a:endParaRPr>
          </a:p>
          <a:p>
            <a:r>
              <a:rPr lang="sv-SE" i="1" dirty="0">
                <a:solidFill>
                  <a:schemeClr val="accent1"/>
                </a:solidFill>
              </a:rPr>
              <a:t>Definition för grav hörselnedsättning är tonmedelvärde (TMV4) för 500, 1000, 2000  respektive 4000 Hz som är 65 </a:t>
            </a:r>
            <a:r>
              <a:rPr lang="sv-SE" i="1" dirty="0" err="1">
                <a:solidFill>
                  <a:schemeClr val="accent1"/>
                </a:solidFill>
              </a:rPr>
              <a:t>db</a:t>
            </a:r>
            <a:r>
              <a:rPr lang="sv-SE" i="1" dirty="0">
                <a:solidFill>
                  <a:schemeClr val="accent1"/>
                </a:solidFill>
              </a:rPr>
              <a:t> Hearing </a:t>
            </a:r>
            <a:r>
              <a:rPr lang="sv-SE" i="1" dirty="0" err="1">
                <a:solidFill>
                  <a:schemeClr val="accent1"/>
                </a:solidFill>
              </a:rPr>
              <a:t>Level</a:t>
            </a:r>
            <a:r>
              <a:rPr lang="sv-SE" i="1" dirty="0">
                <a:solidFill>
                  <a:schemeClr val="accent1"/>
                </a:solidFill>
              </a:rPr>
              <a:t> (</a:t>
            </a:r>
            <a:r>
              <a:rPr lang="sv-SE" i="1" dirty="0" err="1">
                <a:solidFill>
                  <a:schemeClr val="accent1"/>
                </a:solidFill>
              </a:rPr>
              <a:t>dBHL</a:t>
            </a:r>
            <a:r>
              <a:rPr lang="sv-SE" i="1" dirty="0">
                <a:solidFill>
                  <a:schemeClr val="accent1"/>
                </a:solidFill>
              </a:rPr>
              <a:t>) eller sämre på bästa örat. </a:t>
            </a:r>
          </a:p>
          <a:p>
            <a:endParaRPr lang="sv-SE" dirty="0">
              <a:solidFill>
                <a:schemeClr val="accent1"/>
              </a:solidFill>
            </a:endParaRPr>
          </a:p>
        </p:txBody>
      </p:sp>
    </p:spTree>
    <p:extLst>
      <p:ext uri="{BB962C8B-B14F-4D97-AF65-F5344CB8AC3E}">
        <p14:creationId xmlns:p14="http://schemas.microsoft.com/office/powerpoint/2010/main" val="131178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884124" y="635911"/>
            <a:ext cx="4035203" cy="609793"/>
          </a:xfrm>
        </p:spPr>
        <p:txBody>
          <a:bodyPr/>
          <a:lstStyle/>
          <a:p>
            <a:r>
              <a:rPr lang="sv-SE" dirty="0"/>
              <a:t>Nationell variation</a:t>
            </a:r>
          </a:p>
        </p:txBody>
      </p:sp>
      <p:sp>
        <p:nvSpPr>
          <p:cNvPr id="5" name="Platshållare för text 4"/>
          <p:cNvSpPr>
            <a:spLocks noGrp="1"/>
          </p:cNvSpPr>
          <p:nvPr>
            <p:ph type="body" sz="quarter" idx="10"/>
          </p:nvPr>
        </p:nvSpPr>
        <p:spPr>
          <a:xfrm>
            <a:off x="5884124" y="1468372"/>
            <a:ext cx="5109068" cy="4186238"/>
          </a:xfrm>
          <a:noFill/>
        </p:spPr>
        <p:txBody>
          <a:bodyPr tIns="90000">
            <a:normAutofit fontScale="85000" lnSpcReduction="20000"/>
          </a:bodyPr>
          <a:lstStyle/>
          <a:p>
            <a:pPr marL="342900" indent="-342900">
              <a:lnSpc>
                <a:spcPct val="100000"/>
              </a:lnSpc>
              <a:spcBef>
                <a:spcPts val="600"/>
              </a:spcBef>
              <a:buFont typeface="Arial" panose="020B0604020202020204" pitchFamily="34" charset="0"/>
              <a:buChar char="•"/>
              <a:defRPr/>
            </a:pPr>
            <a:r>
              <a:rPr lang="sv-SE" dirty="0"/>
              <a:t>Kartläggning av hörselvården, visar på variation i vilka åtgärder som erbjuds personer med grav hörselnedsättning. </a:t>
            </a:r>
          </a:p>
          <a:p>
            <a:pPr marL="342900" indent="-342900">
              <a:lnSpc>
                <a:spcPct val="100000"/>
              </a:lnSpc>
              <a:spcBef>
                <a:spcPts val="600"/>
              </a:spcBef>
              <a:buFont typeface="Arial" panose="020B0604020202020204" pitchFamily="34" charset="0"/>
              <a:buChar char="•"/>
              <a:defRPr/>
            </a:pPr>
            <a:r>
              <a:rPr lang="sv-SE" dirty="0"/>
              <a:t>Skillnad syns </a:t>
            </a:r>
            <a:r>
              <a:rPr lang="sv-SE" dirty="0" err="1"/>
              <a:t>t.ex</a:t>
            </a:r>
            <a:r>
              <a:rPr lang="sv-SE" dirty="0"/>
              <a:t> för:</a:t>
            </a:r>
          </a:p>
          <a:p>
            <a:pPr>
              <a:lnSpc>
                <a:spcPct val="100000"/>
              </a:lnSpc>
              <a:spcBef>
                <a:spcPts val="600"/>
              </a:spcBef>
              <a:defRPr/>
            </a:pPr>
            <a:r>
              <a:rPr lang="sv-SE" dirty="0"/>
              <a:t>	- tillgång till hjälpmedel</a:t>
            </a:r>
          </a:p>
          <a:p>
            <a:pPr>
              <a:lnSpc>
                <a:spcPct val="100000"/>
              </a:lnSpc>
              <a:spcBef>
                <a:spcPts val="600"/>
              </a:spcBef>
              <a:defRPr/>
            </a:pPr>
            <a:r>
              <a:rPr lang="sv-SE" dirty="0"/>
              <a:t>	- vård i multiprofessionella team</a:t>
            </a:r>
          </a:p>
          <a:p>
            <a:pPr>
              <a:lnSpc>
                <a:spcPct val="100000"/>
              </a:lnSpc>
              <a:spcBef>
                <a:spcPts val="600"/>
              </a:spcBef>
              <a:defRPr/>
            </a:pPr>
            <a:r>
              <a:rPr lang="sv-SE" dirty="0"/>
              <a:t>	- kostnader för personen</a:t>
            </a:r>
          </a:p>
          <a:p>
            <a:pPr>
              <a:lnSpc>
                <a:spcPct val="100000"/>
              </a:lnSpc>
              <a:spcBef>
                <a:spcPts val="600"/>
              </a:spcBef>
              <a:defRPr/>
            </a:pPr>
            <a:r>
              <a:rPr lang="sv-SE" dirty="0"/>
              <a:t>	- vård i rimlig tid</a:t>
            </a:r>
          </a:p>
          <a:p>
            <a:pPr marL="342900" indent="-342900">
              <a:lnSpc>
                <a:spcPct val="100000"/>
              </a:lnSpc>
              <a:spcBef>
                <a:spcPts val="600"/>
              </a:spcBef>
              <a:buFont typeface="Arial" panose="020B0604020202020204" pitchFamily="34" charset="0"/>
              <a:buChar char="•"/>
              <a:defRPr/>
            </a:pPr>
            <a:endParaRPr lang="sv-SE"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600"/>
              </a:spcBef>
              <a:buFont typeface="Arial" panose="020B0604020202020204" pitchFamily="34" charset="0"/>
              <a:buChar char="•"/>
              <a:defRPr/>
            </a:pPr>
            <a:r>
              <a:rPr lang="sv-SE"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Prevalensstudier indikerar 30 000 personer med grav hörselnedsättning. </a:t>
            </a:r>
          </a:p>
          <a:p>
            <a:pPr marL="342900" indent="-342900">
              <a:lnSpc>
                <a:spcPct val="100000"/>
              </a:lnSpc>
              <a:spcBef>
                <a:spcPts val="600"/>
              </a:spcBef>
              <a:buFont typeface="Arial" panose="020B0604020202020204" pitchFamily="34" charset="0"/>
              <a:buChar char="•"/>
              <a:defRPr/>
            </a:pPr>
            <a:r>
              <a:rPr lang="sv-SE" dirty="0"/>
              <a:t>Täckningsgrad i nationella kvalitetsregister behöver öka, idag finns information om hur vården ser ut för 1 av 6 personer.</a:t>
            </a:r>
          </a:p>
          <a:p>
            <a:pPr>
              <a:lnSpc>
                <a:spcPct val="100000"/>
              </a:lnSpc>
              <a:spcBef>
                <a:spcPts val="600"/>
              </a:spcBef>
              <a:defRPr/>
            </a:pPr>
            <a:endParaRPr lang="sv-SE" dirty="0"/>
          </a:p>
          <a:p>
            <a:endParaRPr lang="sv-SE" dirty="0"/>
          </a:p>
        </p:txBody>
      </p:sp>
      <p:sp>
        <p:nvSpPr>
          <p:cNvPr id="6" name="textruta 5"/>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pic>
        <p:nvPicPr>
          <p:cNvPr id="3" name="Bildobjekt 2">
            <a:extLst>
              <a:ext uri="{FF2B5EF4-FFF2-40B4-BE49-F238E27FC236}">
                <a16:creationId xmlns:a16="http://schemas.microsoft.com/office/drawing/2014/main" id="{F8C6997F-43BA-49EB-B5EF-4E19D6E00F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2548">
            <a:off x="1555245" y="223908"/>
            <a:ext cx="2618200" cy="6191690"/>
          </a:xfrm>
          <a:prstGeom prst="rect">
            <a:avLst/>
          </a:prstGeom>
        </p:spPr>
      </p:pic>
    </p:spTree>
    <p:extLst>
      <p:ext uri="{BB962C8B-B14F-4D97-AF65-F5344CB8AC3E}">
        <p14:creationId xmlns:p14="http://schemas.microsoft.com/office/powerpoint/2010/main" val="185936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267200" y="1241678"/>
            <a:ext cx="7483120"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402054" y="2376754"/>
            <a:ext cx="7491850" cy="4110332"/>
          </a:xfrm>
          <a:noFill/>
        </p:spPr>
        <p:txBody>
          <a:bodyPr tIns="90000"/>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Nationella vårdprogram eller riktlinjer saknas i Sverige.</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Internationella riktlinjer</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WHO World </a:t>
            </a:r>
            <a:r>
              <a:rPr lang="sv-SE" dirty="0" err="1">
                <a:solidFill>
                  <a:srgbClr val="000000"/>
                </a:solidFill>
                <a:ea typeface="Calibri" panose="020F0502020204030204" pitchFamily="34" charset="0"/>
                <a:cs typeface="Arial" panose="020B0604020202020204" pitchFamily="34" charset="0"/>
              </a:rPr>
              <a:t>report</a:t>
            </a:r>
            <a:r>
              <a:rPr lang="sv-SE" dirty="0">
                <a:solidFill>
                  <a:srgbClr val="000000"/>
                </a:solidFill>
                <a:ea typeface="Calibri" panose="020F0502020204030204" pitchFamily="34" charset="0"/>
                <a:cs typeface="Arial" panose="020B0604020202020204" pitchFamily="34" charset="0"/>
              </a:rPr>
              <a:t> on hearing </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Aktuell evidens från internationella databaser:</a:t>
            </a:r>
          </a:p>
          <a:p>
            <a:pPr marL="1028700" lvl="1" indent="-342900">
              <a:lnSpc>
                <a:spcPct val="100000"/>
              </a:lnSpc>
              <a:spcBef>
                <a:spcPts val="600"/>
              </a:spcBef>
              <a:buFont typeface="Courier New" panose="02070309020205020404" pitchFamily="49" charset="0"/>
              <a:buChar char="o"/>
              <a:defRPr/>
            </a:pPr>
            <a:r>
              <a:rPr lang="sv-SE" dirty="0">
                <a:solidFill>
                  <a:srgbClr val="000000"/>
                </a:solidFill>
                <a:ea typeface="Calibri" panose="020F0502020204030204" pitchFamily="34" charset="0"/>
                <a:cs typeface="Arial" panose="020B0604020202020204" pitchFamily="34" charset="0"/>
              </a:rPr>
              <a:t>BMJ Journals, </a:t>
            </a:r>
            <a:r>
              <a:rPr lang="sv-SE" dirty="0" err="1">
                <a:solidFill>
                  <a:srgbClr val="000000"/>
                </a:solidFill>
                <a:ea typeface="Calibri" panose="020F0502020204030204" pitchFamily="34" charset="0"/>
                <a:cs typeface="Arial" panose="020B0604020202020204" pitchFamily="34" charset="0"/>
              </a:rPr>
              <a:t>Cinahl</a:t>
            </a:r>
            <a:r>
              <a:rPr lang="sv-SE" dirty="0">
                <a:solidFill>
                  <a:srgbClr val="000000"/>
                </a:solidFill>
                <a:ea typeface="Calibri" panose="020F0502020204030204" pitchFamily="34" charset="0"/>
                <a:cs typeface="Arial" panose="020B0604020202020204" pitchFamily="34" charset="0"/>
              </a:rPr>
              <a:t>, </a:t>
            </a:r>
            <a:r>
              <a:rPr lang="sv-SE" dirty="0" err="1">
                <a:solidFill>
                  <a:srgbClr val="000000"/>
                </a:solidFill>
                <a:ea typeface="Calibri" panose="020F0502020204030204" pitchFamily="34" charset="0"/>
                <a:cs typeface="Arial" panose="020B0604020202020204" pitchFamily="34" charset="0"/>
              </a:rPr>
              <a:t>Cochrane</a:t>
            </a:r>
            <a:r>
              <a:rPr lang="sv-SE" dirty="0">
                <a:solidFill>
                  <a:srgbClr val="000000"/>
                </a:solidFill>
                <a:ea typeface="Calibri" panose="020F0502020204030204" pitchFamily="34" charset="0"/>
                <a:cs typeface="Arial" panose="020B0604020202020204" pitchFamily="34" charset="0"/>
              </a:rPr>
              <a:t>, ERIC, </a:t>
            </a:r>
            <a:r>
              <a:rPr lang="sv-SE" dirty="0" err="1">
                <a:solidFill>
                  <a:srgbClr val="000000"/>
                </a:solidFill>
                <a:ea typeface="Calibri" panose="020F0502020204030204" pitchFamily="34" charset="0"/>
                <a:cs typeface="Arial" panose="020B0604020202020204" pitchFamily="34" charset="0"/>
              </a:rPr>
              <a:t>Psycinfo</a:t>
            </a:r>
            <a:r>
              <a:rPr lang="sv-SE" dirty="0">
                <a:solidFill>
                  <a:srgbClr val="000000"/>
                </a:solidFill>
                <a:ea typeface="Calibri" panose="020F0502020204030204" pitchFamily="34" charset="0"/>
                <a:cs typeface="Arial" panose="020B0604020202020204" pitchFamily="34" charset="0"/>
              </a:rPr>
              <a:t>, </a:t>
            </a:r>
            <a:r>
              <a:rPr lang="sv-SE" dirty="0" err="1">
                <a:solidFill>
                  <a:srgbClr val="000000"/>
                </a:solidFill>
                <a:ea typeface="Calibri" panose="020F0502020204030204" pitchFamily="34" charset="0"/>
                <a:cs typeface="Arial" panose="020B0604020202020204" pitchFamily="34" charset="0"/>
              </a:rPr>
              <a:t>Pubmed</a:t>
            </a:r>
            <a:r>
              <a:rPr lang="sv-SE" dirty="0">
                <a:solidFill>
                  <a:srgbClr val="000000"/>
                </a:solidFill>
                <a:ea typeface="Calibri" panose="020F0502020204030204" pitchFamily="34" charset="0"/>
                <a:cs typeface="Arial" panose="020B0604020202020204" pitchFamily="34" charset="0"/>
              </a:rPr>
              <a:t>, Web </a:t>
            </a:r>
            <a:r>
              <a:rPr lang="sv-SE" dirty="0" err="1">
                <a:solidFill>
                  <a:srgbClr val="000000"/>
                </a:solidFill>
                <a:ea typeface="Calibri" panose="020F0502020204030204" pitchFamily="34" charset="0"/>
                <a:cs typeface="Arial" panose="020B0604020202020204" pitchFamily="34" charset="0"/>
              </a:rPr>
              <a:t>of</a:t>
            </a:r>
            <a:r>
              <a:rPr lang="sv-SE" dirty="0">
                <a:solidFill>
                  <a:srgbClr val="000000"/>
                </a:solidFill>
                <a:ea typeface="Calibri" panose="020F0502020204030204" pitchFamily="34" charset="0"/>
                <a:cs typeface="Arial" panose="020B0604020202020204" pitchFamily="34" charset="0"/>
              </a:rPr>
              <a:t> Science, Science </a:t>
            </a:r>
            <a:r>
              <a:rPr lang="sv-SE" dirty="0" err="1">
                <a:solidFill>
                  <a:srgbClr val="000000"/>
                </a:solidFill>
                <a:ea typeface="Calibri" panose="020F0502020204030204" pitchFamily="34" charset="0"/>
                <a:cs typeface="Arial" panose="020B0604020202020204" pitchFamily="34" charset="0"/>
              </a:rPr>
              <a:t>direct</a:t>
            </a:r>
            <a:r>
              <a:rPr lang="sv-SE" dirty="0">
                <a:solidFill>
                  <a:srgbClr val="000000"/>
                </a:solidFill>
                <a:ea typeface="Calibri" panose="020F0502020204030204" pitchFamily="34" charset="0"/>
                <a:cs typeface="Arial" panose="020B0604020202020204" pitchFamily="34" charset="0"/>
              </a:rPr>
              <a:t>, m.fl.</a:t>
            </a:r>
          </a:p>
          <a:p>
            <a:pPr marL="1028700" lvl="1" indent="-342900">
              <a:lnSpc>
                <a:spcPct val="100000"/>
              </a:lnSpc>
              <a:spcBef>
                <a:spcPts val="600"/>
              </a:spcBef>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3931837" cy="6663559"/>
          </a:xfrm>
          <a:prstGeom prst="rect">
            <a:avLst/>
          </a:prstGeom>
        </p:spPr>
      </p:pic>
      <p:sp>
        <p:nvSpPr>
          <p:cNvPr id="7" name="textruta 5">
            <a:extLst>
              <a:ext uri="{FF2B5EF4-FFF2-40B4-BE49-F238E27FC236}">
                <a16:creationId xmlns:a16="http://schemas.microsoft.com/office/drawing/2014/main" id="{F62D9AEE-7B1A-4BE3-44BD-282FC54E3853}"/>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spTree>
    <p:extLst>
      <p:ext uri="{BB962C8B-B14F-4D97-AF65-F5344CB8AC3E}">
        <p14:creationId xmlns:p14="http://schemas.microsoft.com/office/powerpoint/2010/main" val="405640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dirty="0"/>
              <a:t>Nulägesbeskrivning ur ett patientperspektiv</a:t>
            </a:r>
          </a:p>
        </p:txBody>
      </p:sp>
      <p:sp>
        <p:nvSpPr>
          <p:cNvPr id="8" name="Platshållare för text 4"/>
          <p:cNvSpPr txBox="1">
            <a:spLocks/>
          </p:cNvSpPr>
          <p:nvPr/>
        </p:nvSpPr>
        <p:spPr>
          <a:xfrm>
            <a:off x="4603004" y="2685207"/>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2"/>
              <a:defRPr/>
            </a:pPr>
            <a:r>
              <a:rPr lang="sv-SE" dirty="0">
                <a:solidFill>
                  <a:srgbClr val="000000"/>
                </a:solidFill>
                <a:ea typeface="Calibri" panose="020F0502020204030204" pitchFamily="34" charset="0"/>
                <a:cs typeface="Arial" panose="020B0604020202020204" pitchFamily="34" charset="0"/>
              </a:rPr>
              <a:t>Bristande språkträning</a:t>
            </a:r>
            <a:r>
              <a:rPr lang="sv-SE" dirty="0">
                <a:solidFill>
                  <a:srgbClr val="000000"/>
                </a:solidFill>
                <a:cs typeface="Arial" panose="020B0604020202020204" pitchFamily="34" charset="0"/>
              </a:rPr>
              <a:t> </a:t>
            </a:r>
            <a:endParaRPr lang="sv-SE"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5" y="3582256"/>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3"/>
              <a:defRPr/>
            </a:pPr>
            <a:r>
              <a:rPr lang="sv-SE" dirty="0">
                <a:solidFill>
                  <a:srgbClr val="000000"/>
                </a:solidFill>
                <a:ea typeface="Calibri" panose="020F0502020204030204" pitchFamily="34" charset="0"/>
                <a:cs typeface="Arial" panose="020B0604020202020204" pitchFamily="34" charset="0"/>
              </a:rPr>
              <a:t>Tillgången för teknisk support finns bara på kontorstid​</a:t>
            </a:r>
            <a:endParaRPr lang="sv-SE" dirty="0"/>
          </a:p>
        </p:txBody>
      </p:sp>
      <p:sp>
        <p:nvSpPr>
          <p:cNvPr id="10" name="Platshållare för text 4"/>
          <p:cNvSpPr txBox="1">
            <a:spLocks/>
          </p:cNvSpPr>
          <p:nvPr/>
        </p:nvSpPr>
        <p:spPr>
          <a:xfrm>
            <a:off x="4603005" y="4479305"/>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4"/>
              <a:defRPr/>
            </a:pPr>
            <a:r>
              <a:rPr lang="sv-SE" dirty="0">
                <a:solidFill>
                  <a:srgbClr val="000000"/>
                </a:solidFill>
                <a:ea typeface="Calibri" panose="020F0502020204030204" pitchFamily="34" charset="0"/>
                <a:cs typeface="Arial" panose="020B0604020202020204" pitchFamily="34" charset="0"/>
              </a:rPr>
              <a:t>Samordningen mellan enheter inom hörselvården fungerar inte​ </a:t>
            </a:r>
            <a:endParaRPr lang="sv-SE" dirty="0"/>
          </a:p>
        </p:txBody>
      </p:sp>
      <p:sp>
        <p:nvSpPr>
          <p:cNvPr id="11" name="Platshållare för text 4"/>
          <p:cNvSpPr txBox="1">
            <a:spLocks/>
          </p:cNvSpPr>
          <p:nvPr/>
        </p:nvSpPr>
        <p:spPr>
          <a:xfrm>
            <a:off x="4603004" y="5376355"/>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5"/>
              <a:defRPr/>
            </a:pPr>
            <a:r>
              <a:rPr lang="sv-SE" dirty="0">
                <a:solidFill>
                  <a:srgbClr val="000000"/>
                </a:solidFill>
                <a:ea typeface="Calibri" panose="020F0502020204030204" pitchFamily="34" charset="0"/>
                <a:cs typeface="Arial" panose="020B0604020202020204" pitchFamily="34" charset="0"/>
              </a:rPr>
              <a:t>Brister i samverkan mellan hörselvård och kommun</a:t>
            </a:r>
            <a:endParaRPr lang="sv-SE" dirty="0"/>
          </a:p>
        </p:txBody>
      </p:sp>
      <p:sp>
        <p:nvSpPr>
          <p:cNvPr id="2" name="Högerpil 1"/>
          <p:cNvSpPr/>
          <p:nvPr/>
        </p:nvSpPr>
        <p:spPr>
          <a:xfrm>
            <a:off x="4296885" y="1730106"/>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269263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96885" y="36551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46176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p:cNvSpPr/>
          <p:nvPr/>
        </p:nvSpPr>
        <p:spPr>
          <a:xfrm>
            <a:off x="4296885" y="55802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788158"/>
            <a:ext cx="5407270" cy="792000"/>
          </a:xfrm>
          <a:solidFill>
            <a:schemeClr val="accent4">
              <a:lumMod val="60000"/>
              <a:lumOff val="40000"/>
            </a:schemeClr>
          </a:solidFill>
        </p:spPr>
        <p:txBody>
          <a:bodyPr>
            <a:noAutofit/>
          </a:bodyPr>
          <a:lstStyle/>
          <a:p>
            <a:pPr marL="457200" indent="-457200">
              <a:lnSpc>
                <a:spcPct val="100000"/>
              </a:lnSpc>
              <a:spcBef>
                <a:spcPts val="600"/>
              </a:spcBef>
              <a:buFont typeface="+mj-lt"/>
              <a:buAutoNum type="arabicParenR"/>
              <a:defRPr/>
            </a:pPr>
            <a:r>
              <a:rPr lang="sv-SE" dirty="0">
                <a:solidFill>
                  <a:srgbClr val="000000"/>
                </a:solidFill>
                <a:ea typeface="Calibri" panose="020F0502020204030204" pitchFamily="34" charset="0"/>
                <a:cs typeface="Arial" panose="020B0604020202020204" pitchFamily="34" charset="0"/>
              </a:rPr>
              <a:t>Överflöd av information</a:t>
            </a:r>
            <a:endParaRPr lang="sv-SE" dirty="0"/>
          </a:p>
          <a:p>
            <a:pPr marL="342900" lvl="0" indent="-342900">
              <a:lnSpc>
                <a:spcPct val="100000"/>
              </a:lnSpc>
              <a:spcBef>
                <a:spcPts val="600"/>
              </a:spcBef>
              <a:buFont typeface="+mj-lt"/>
              <a:buAutoNum type="arabicParenR"/>
              <a:defRPr/>
            </a:pPr>
            <a:endParaRPr lang="sv-SE" sz="1600" dirty="0"/>
          </a:p>
        </p:txBody>
      </p:sp>
      <p:sp>
        <p:nvSpPr>
          <p:cNvPr id="18" name="textruta 17"/>
          <p:cNvSpPr txBox="1"/>
          <p:nvPr/>
        </p:nvSpPr>
        <p:spPr>
          <a:xfrm>
            <a:off x="4603003" y="1318668"/>
            <a:ext cx="3338030" cy="523220"/>
          </a:xfrm>
          <a:prstGeom prst="rect">
            <a:avLst/>
          </a:prstGeom>
          <a:noFill/>
        </p:spPr>
        <p:txBody>
          <a:bodyPr wrap="none" rtlCol="0">
            <a:spAutoFit/>
          </a:bodyPr>
          <a:lstStyle/>
          <a:p>
            <a:r>
              <a:rPr lang="sv-SE" sz="2800" b="1" dirty="0">
                <a:solidFill>
                  <a:schemeClr val="accent4">
                    <a:lumMod val="75000"/>
                  </a:schemeClr>
                </a:solidFill>
              </a:rPr>
              <a:t>Utmaningar hos barn</a:t>
            </a:r>
          </a:p>
        </p:txBody>
      </p:sp>
      <p:pic>
        <p:nvPicPr>
          <p:cNvPr id="20" name="Picture 19" descr="Erfarenheter och utmaningar hos barn med grav hörselnedsättning">
            <a:extLst>
              <a:ext uri="{FF2B5EF4-FFF2-40B4-BE49-F238E27FC236}">
                <a16:creationId xmlns:a16="http://schemas.microsoft.com/office/drawing/2014/main" id="{5F4FB07C-F774-3943-B878-4D9C3BE69F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442" y="1422399"/>
            <a:ext cx="3316601" cy="4781955"/>
          </a:xfrm>
          <a:prstGeom prst="rect">
            <a:avLst/>
          </a:prstGeom>
          <a:noFill/>
        </p:spPr>
      </p:pic>
      <p:sp>
        <p:nvSpPr>
          <p:cNvPr id="21" name="textruta 5">
            <a:extLst>
              <a:ext uri="{FF2B5EF4-FFF2-40B4-BE49-F238E27FC236}">
                <a16:creationId xmlns:a16="http://schemas.microsoft.com/office/drawing/2014/main" id="{83DF6349-146E-64DC-1A1D-4C2F9A86949D}"/>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spTree>
    <p:extLst>
      <p:ext uri="{BB962C8B-B14F-4D97-AF65-F5344CB8AC3E}">
        <p14:creationId xmlns:p14="http://schemas.microsoft.com/office/powerpoint/2010/main" val="116308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dirty="0"/>
              <a:t>Nulägesbeskrivning ur ett patientperspektiv</a:t>
            </a:r>
          </a:p>
        </p:txBody>
      </p:sp>
      <p:sp>
        <p:nvSpPr>
          <p:cNvPr id="8" name="Platshållare för text 4"/>
          <p:cNvSpPr txBox="1">
            <a:spLocks/>
          </p:cNvSpPr>
          <p:nvPr/>
        </p:nvSpPr>
        <p:spPr>
          <a:xfrm>
            <a:off x="4603004" y="2685207"/>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2"/>
              <a:defRPr/>
            </a:pPr>
            <a:r>
              <a:rPr lang="sv-SE" dirty="0">
                <a:solidFill>
                  <a:srgbClr val="000000"/>
                </a:solidFill>
                <a:ea typeface="Calibri" panose="020F0502020204030204" pitchFamily="34" charset="0"/>
                <a:cs typeface="Arial" panose="020B0604020202020204" pitchFamily="34" charset="0"/>
              </a:rPr>
              <a:t>Begränsad tillgänglighet </a:t>
            </a:r>
          </a:p>
        </p:txBody>
      </p:sp>
      <p:sp>
        <p:nvSpPr>
          <p:cNvPr id="9" name="Platshållare för text 4"/>
          <p:cNvSpPr txBox="1">
            <a:spLocks/>
          </p:cNvSpPr>
          <p:nvPr/>
        </p:nvSpPr>
        <p:spPr>
          <a:xfrm>
            <a:off x="4603005" y="3582256"/>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3"/>
              <a:defRPr/>
            </a:pPr>
            <a:r>
              <a:rPr lang="sv-SE" dirty="0">
                <a:solidFill>
                  <a:srgbClr val="000000"/>
                </a:solidFill>
                <a:ea typeface="Calibri" panose="020F0502020204030204" pitchFamily="34" charset="0"/>
                <a:cs typeface="Arial" panose="020B0604020202020204" pitchFamily="34" charset="0"/>
              </a:rPr>
              <a:t>Oklar tillgång till hjälpmedel</a:t>
            </a:r>
            <a:endParaRPr lang="sv-SE" dirty="0"/>
          </a:p>
        </p:txBody>
      </p:sp>
      <p:sp>
        <p:nvSpPr>
          <p:cNvPr id="10" name="Platshållare för text 4"/>
          <p:cNvSpPr txBox="1">
            <a:spLocks/>
          </p:cNvSpPr>
          <p:nvPr/>
        </p:nvSpPr>
        <p:spPr>
          <a:xfrm>
            <a:off x="4603005" y="4479305"/>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4"/>
              <a:defRPr/>
            </a:pPr>
            <a:r>
              <a:rPr lang="sv-SE" dirty="0">
                <a:solidFill>
                  <a:srgbClr val="000000"/>
                </a:solidFill>
                <a:ea typeface="Calibri" panose="020F0502020204030204" pitchFamily="34" charset="0"/>
                <a:cs typeface="Arial" panose="020B0604020202020204" pitchFamily="34" charset="0"/>
              </a:rPr>
              <a:t>Överflöd av information</a:t>
            </a:r>
            <a:endParaRPr lang="sv-SE" dirty="0"/>
          </a:p>
        </p:txBody>
      </p:sp>
      <p:sp>
        <p:nvSpPr>
          <p:cNvPr id="11" name="Platshållare för text 4"/>
          <p:cNvSpPr txBox="1">
            <a:spLocks/>
          </p:cNvSpPr>
          <p:nvPr/>
        </p:nvSpPr>
        <p:spPr>
          <a:xfrm>
            <a:off x="4603004" y="5376355"/>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5"/>
              <a:defRPr/>
            </a:pPr>
            <a:r>
              <a:rPr lang="sv-SE" dirty="0">
                <a:solidFill>
                  <a:srgbClr val="000000"/>
                </a:solidFill>
                <a:ea typeface="Calibri" panose="020F0502020204030204" pitchFamily="34" charset="0"/>
                <a:cs typeface="Arial" panose="020B0604020202020204" pitchFamily="34" charset="0"/>
              </a:rPr>
              <a:t>Risk för svårighet att vara delaktig</a:t>
            </a:r>
            <a:endParaRPr lang="sv-SE" dirty="0"/>
          </a:p>
        </p:txBody>
      </p:sp>
      <p:sp>
        <p:nvSpPr>
          <p:cNvPr id="2" name="Högerpil 1"/>
          <p:cNvSpPr/>
          <p:nvPr/>
        </p:nvSpPr>
        <p:spPr>
          <a:xfrm>
            <a:off x="4296885" y="1730106"/>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269263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96885" y="36551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46176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p:cNvSpPr/>
          <p:nvPr/>
        </p:nvSpPr>
        <p:spPr>
          <a:xfrm>
            <a:off x="4296885" y="55802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788158"/>
            <a:ext cx="5407270" cy="792000"/>
          </a:xfrm>
          <a:solidFill>
            <a:schemeClr val="accent4">
              <a:lumMod val="60000"/>
              <a:lumOff val="40000"/>
            </a:schemeClr>
          </a:solidFill>
        </p:spPr>
        <p:txBody>
          <a:bodyPr>
            <a:noAutofit/>
          </a:bodyPr>
          <a:lstStyle/>
          <a:p>
            <a:pPr marL="457200" indent="-457200">
              <a:lnSpc>
                <a:spcPct val="100000"/>
              </a:lnSpc>
              <a:spcBef>
                <a:spcPts val="600"/>
              </a:spcBef>
              <a:buFont typeface="+mj-lt"/>
              <a:buAutoNum type="arabicParenR"/>
              <a:defRPr/>
            </a:pPr>
            <a:r>
              <a:rPr lang="sv-SE" dirty="0">
                <a:solidFill>
                  <a:srgbClr val="000000"/>
                </a:solidFill>
                <a:ea typeface="Calibri" panose="020F0502020204030204" pitchFamily="34" charset="0"/>
                <a:cs typeface="Arial" panose="020B0604020202020204" pitchFamily="34" charset="0"/>
              </a:rPr>
              <a:t>Brist på sammanhållen vård</a:t>
            </a:r>
            <a:endParaRPr lang="sv-SE" dirty="0"/>
          </a:p>
          <a:p>
            <a:pPr marL="342900" lvl="0" indent="-342900">
              <a:lnSpc>
                <a:spcPct val="100000"/>
              </a:lnSpc>
              <a:spcBef>
                <a:spcPts val="600"/>
              </a:spcBef>
              <a:buFont typeface="+mj-lt"/>
              <a:buAutoNum type="arabicParenR"/>
              <a:defRPr/>
            </a:pPr>
            <a:endParaRPr lang="sv-SE" sz="1600" dirty="0"/>
          </a:p>
        </p:txBody>
      </p:sp>
      <p:sp>
        <p:nvSpPr>
          <p:cNvPr id="18" name="textruta 17"/>
          <p:cNvSpPr txBox="1"/>
          <p:nvPr/>
        </p:nvSpPr>
        <p:spPr>
          <a:xfrm>
            <a:off x="4603003" y="1318668"/>
            <a:ext cx="3544817" cy="523220"/>
          </a:xfrm>
          <a:prstGeom prst="rect">
            <a:avLst/>
          </a:prstGeom>
          <a:noFill/>
        </p:spPr>
        <p:txBody>
          <a:bodyPr wrap="none" rtlCol="0">
            <a:spAutoFit/>
          </a:bodyPr>
          <a:lstStyle/>
          <a:p>
            <a:r>
              <a:rPr lang="sv-SE" sz="2800" b="1" dirty="0">
                <a:solidFill>
                  <a:schemeClr val="accent4">
                    <a:lumMod val="75000"/>
                  </a:schemeClr>
                </a:solidFill>
              </a:rPr>
              <a:t>Utmaningar hos vuxna</a:t>
            </a:r>
          </a:p>
        </p:txBody>
      </p:sp>
      <p:pic>
        <p:nvPicPr>
          <p:cNvPr id="20" name="Picture 19" descr="Erfarenheter och utmaningar hos vuxna med grav hörselnedsättning">
            <a:extLst>
              <a:ext uri="{FF2B5EF4-FFF2-40B4-BE49-F238E27FC236}">
                <a16:creationId xmlns:a16="http://schemas.microsoft.com/office/drawing/2014/main" id="{BD20DB80-F86F-62D1-20BB-87649E58DA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742" y="1422399"/>
            <a:ext cx="3340042" cy="4781955"/>
          </a:xfrm>
          <a:prstGeom prst="rect">
            <a:avLst/>
          </a:prstGeom>
          <a:noFill/>
        </p:spPr>
      </p:pic>
      <p:sp>
        <p:nvSpPr>
          <p:cNvPr id="21" name="textruta 5">
            <a:extLst>
              <a:ext uri="{FF2B5EF4-FFF2-40B4-BE49-F238E27FC236}">
                <a16:creationId xmlns:a16="http://schemas.microsoft.com/office/drawing/2014/main" id="{EC439B8B-D254-6154-AF12-24DFB4755193}"/>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spTree>
    <p:extLst>
      <p:ext uri="{BB962C8B-B14F-4D97-AF65-F5344CB8AC3E}">
        <p14:creationId xmlns:p14="http://schemas.microsoft.com/office/powerpoint/2010/main" val="33489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tshållare för text 4"/>
          <p:cNvSpPr txBox="1">
            <a:spLocks/>
          </p:cNvSpPr>
          <p:nvPr/>
        </p:nvSpPr>
        <p:spPr>
          <a:xfrm>
            <a:off x="4762859" y="1644594"/>
            <a:ext cx="6729451" cy="4197531"/>
          </a:xfrm>
          <a:prstGeom prst="rect">
            <a:avLst/>
          </a:prstGeom>
          <a:solidFill>
            <a:schemeClr val="bg1"/>
          </a:solidFill>
        </p:spPr>
        <p:txBody>
          <a:bodyPr vert="horz" lIns="91440" tIns="9000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Personer med grav hörselnedsättning riskerar konsekvenser i det dagliga livet:</a:t>
            </a:r>
          </a:p>
          <a:p>
            <a:pPr marL="1028700" lvl="1" indent="-342900">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Sämre social interaktion</a:t>
            </a:r>
          </a:p>
          <a:p>
            <a:pPr marL="1028700" lvl="1" indent="-342900">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Försämrade möjligheter till utbildning och arbetssituation</a:t>
            </a:r>
          </a:p>
          <a:p>
            <a:pPr marL="1028700" lvl="1" indent="-342900">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Nedsatt psykisk och kroppslig hälsa</a:t>
            </a:r>
          </a:p>
          <a:p>
            <a:endParaRPr lang="sv-SE" dirty="0"/>
          </a:p>
          <a:p>
            <a:r>
              <a:rPr lang="sv-SE" dirty="0"/>
              <a:t>Vårdförloppet behövs för att synliggöra och vägleda i de behovsområden som kan finnas hos personer med grav hörselnedsättning.</a:t>
            </a:r>
          </a:p>
        </p:txBody>
      </p:sp>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647245" y="413243"/>
            <a:ext cx="9053210" cy="805559"/>
          </a:xfrm>
        </p:spPr>
        <p:txBody>
          <a:bodyPr>
            <a:noAutofit/>
          </a:bodyPr>
          <a:lstStyle/>
          <a:p>
            <a:r>
              <a:rPr lang="sv-SE" dirty="0">
                <a:solidFill>
                  <a:srgbClr val="5A8695"/>
                </a:solidFill>
              </a:rPr>
              <a:t>Varför ett vårdförlopp för patienter med grav hörselnedsättning behövs – ytterligare skäl</a:t>
            </a:r>
            <a:endParaRPr lang="sv-SE" sz="2000" dirty="0">
              <a:solidFill>
                <a:srgbClr val="5A8695"/>
              </a:solidFill>
            </a:endParaRPr>
          </a:p>
        </p:txBody>
      </p:sp>
      <p:pic>
        <p:nvPicPr>
          <p:cNvPr id="12" name="Platshållare för bild 11"/>
          <p:cNvPicPr>
            <a:picLocks noGrp="1" noChangeAspect="1"/>
          </p:cNvPicPr>
          <p:nvPr>
            <p:ph type="pic" sz="quarter" idx="11"/>
          </p:nvPr>
        </p:nvPicPr>
        <p:blipFill rotWithShape="1">
          <a:blip r:embed="rId8" cstate="print">
            <a:extLst>
              <a:ext uri="{28A0092B-C50C-407E-A947-70E740481C1C}">
                <a14:useLocalDpi xmlns:a14="http://schemas.microsoft.com/office/drawing/2010/main" val="0"/>
              </a:ext>
            </a:extLst>
          </a:blip>
          <a:srcRect/>
          <a:stretch/>
        </p:blipFill>
        <p:spPr>
          <a:xfrm>
            <a:off x="0" y="0"/>
            <a:ext cx="3941479" cy="6653048"/>
          </a:xfrm>
        </p:spPr>
      </p:pic>
      <p:sp>
        <p:nvSpPr>
          <p:cNvPr id="10" name="textruta 5">
            <a:extLst>
              <a:ext uri="{FF2B5EF4-FFF2-40B4-BE49-F238E27FC236}">
                <a16:creationId xmlns:a16="http://schemas.microsoft.com/office/drawing/2014/main" id="{D659B6B8-CCC1-19C1-5AF3-3B9244F96748}"/>
              </a:ext>
            </a:extLst>
          </p:cNvPr>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Grav hörselnedsättning</a:t>
            </a:r>
          </a:p>
        </p:txBody>
      </p:sp>
    </p:spTree>
    <p:extLst>
      <p:ext uri="{BB962C8B-B14F-4D97-AF65-F5344CB8AC3E}">
        <p14:creationId xmlns:p14="http://schemas.microsoft.com/office/powerpoint/2010/main" val="778285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9226E296-3A06-4CC4-8B97-86EDD3B06295}"/>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1B389F5C-5568-4364-BE4C-2A08D45B2C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148205-083B-419E-9E3E-ACD15D9CD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A1E7AB-5800-4886-B2D4-F3E7DB19B992}">
  <ds:schemaRef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91a51955-e0f2-46a1-a4fe-2819e2857af0"/>
    <ds:schemaRef ds:uri="http://purl.org/dc/dcmitype/"/>
    <ds:schemaRef ds:uri="http://purl.org/dc/terms/"/>
  </ds:schemaRefs>
</ds:datastoreItem>
</file>

<file path=customXml/itemProps3.xml><?xml version="1.0" encoding="utf-8"?>
<ds:datastoreItem xmlns:ds="http://schemas.openxmlformats.org/officeDocument/2006/customXml" ds:itemID="{56E958AD-C6EA-4703-8E17-08DFAD937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1254</TotalTime>
  <Words>1961</Words>
  <Application>Microsoft Office PowerPoint</Application>
  <PresentationFormat>Bredbild</PresentationFormat>
  <Paragraphs>272</Paragraphs>
  <Slides>20</Slides>
  <Notes>8</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2</vt:i4>
      </vt:variant>
      <vt:variant>
        <vt:lpstr>Bildrubriker</vt:lpstr>
      </vt:variant>
      <vt:variant>
        <vt:i4>20</vt:i4>
      </vt:variant>
    </vt:vector>
  </HeadingPairs>
  <TitlesOfParts>
    <vt:vector size="29" baseType="lpstr">
      <vt:lpstr>Arial</vt:lpstr>
      <vt:lpstr>Calibri</vt:lpstr>
      <vt:lpstr>Calibri Light</vt:lpstr>
      <vt:lpstr>Courier New</vt:lpstr>
      <vt:lpstr>Segoe UI</vt:lpstr>
      <vt:lpstr>Tema_sveriges_regioner_i_samverkan</vt:lpstr>
      <vt:lpstr>1_Tema_sveriges_regioner_i_samverkan</vt:lpstr>
      <vt:lpstr>think-cell Slide</vt:lpstr>
      <vt:lpstr>Visio.Drawing.15</vt:lpstr>
      <vt:lpstr>PowerPoint-presentation</vt:lpstr>
      <vt:lpstr>Syftet med personcentrerade och sammanhållna vårdförlopp </vt:lpstr>
      <vt:lpstr>Regionerna i samverkan</vt:lpstr>
      <vt:lpstr>Personcentrerat och sammanhållet vårdförlopp för grav hörselnedsättning</vt:lpstr>
      <vt:lpstr>Nationell variation</vt:lpstr>
      <vt:lpstr>Vårdförloppet utgår från tillförlitliga och aktuella kunskapsstöd och baseras på bästa tillgängliga kunskap</vt:lpstr>
      <vt:lpstr>Nulägesbeskrivning ur ett patientperspektiv</vt:lpstr>
      <vt:lpstr>Nulägesbeskrivning ur ett patientperspektiv</vt:lpstr>
      <vt:lpstr>Varför ett vårdförlopp för patienter med grav hörselnedsättning behövs – ytterligare skäl</vt:lpstr>
      <vt:lpstr>Vårdförloppets mål</vt:lpstr>
      <vt:lpstr>Vårdförloppet innehåller flödesschema och åtgärder </vt:lpstr>
      <vt:lpstr>Vårdförloppets åtgärder</vt:lpstr>
      <vt:lpstr>Vårdförloppet lägger tonvikt på</vt:lpstr>
      <vt:lpstr>Patientkontrakt</vt:lpstr>
      <vt:lpstr>Vad kommer att följas upp?</vt:lpstr>
      <vt:lpstr>Vad blir konsekvenserna?</vt:lpstr>
      <vt:lpstr>Dialog</vt:lpstr>
      <vt:lpstr>Deltagare</vt:lpstr>
      <vt:lpstr>Personcentrerat och sammanhållet vårdförlopp för grav hörselnedsättning</vt:lpstr>
      <vt:lpstr>Mer information och stöd</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Holmström Christina</dc:creator>
  <cp:lastModifiedBy>Björk Staffan</cp:lastModifiedBy>
  <cp:revision>95</cp:revision>
  <dcterms:created xsi:type="dcterms:W3CDTF">2020-05-28T13:45:39Z</dcterms:created>
  <dcterms:modified xsi:type="dcterms:W3CDTF">2022-06-20T11:21:21Z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