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comments/modernComment_124_AAA8D29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8"/>
  </p:notesMasterIdLst>
  <p:handoutMasterIdLst>
    <p:handoutMasterId r:id="rId29"/>
  </p:handoutMasterIdLst>
  <p:sldIdLst>
    <p:sldId id="265" r:id="rId6"/>
    <p:sldId id="287" r:id="rId7"/>
    <p:sldId id="286" r:id="rId8"/>
    <p:sldId id="290" r:id="rId9"/>
    <p:sldId id="269" r:id="rId10"/>
    <p:sldId id="291" r:id="rId11"/>
    <p:sldId id="260" r:id="rId12"/>
    <p:sldId id="259" r:id="rId13"/>
    <p:sldId id="289" r:id="rId14"/>
    <p:sldId id="272" r:id="rId15"/>
    <p:sldId id="277" r:id="rId16"/>
    <p:sldId id="273" r:id="rId17"/>
    <p:sldId id="297" r:id="rId18"/>
    <p:sldId id="262" r:id="rId19"/>
    <p:sldId id="263" r:id="rId20"/>
    <p:sldId id="292" r:id="rId21"/>
    <p:sldId id="276" r:id="rId22"/>
    <p:sldId id="296" r:id="rId23"/>
    <p:sldId id="284" r:id="rId24"/>
    <p:sldId id="295" r:id="rId25"/>
    <p:sldId id="280" r:id="rId26"/>
    <p:sldId id="294" r:id="rId27"/>
  </p:sldIdLst>
  <p:sldSz cx="12192000" cy="6858000"/>
  <p:notesSz cx="6858000" cy="9144000"/>
  <p:custDataLst>
    <p:tags r:id="rId3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C8D223-F774-D4B6-F9E0-0779911F3352}" name="Elna Persson" initials="EP" userId="S::elnpe@vgregion.se::c7a48ada-c057-4917-85de-4c21c8d600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B9931-4BCE-4B74-95B4-2C4D87EC66D8}" v="11" dt="2023-09-07T13:34:43.185"/>
    <p1510:client id="{C750FA35-C7C9-D442-0E94-340A6DB23F79}" v="28" dt="2023-09-07T08:17:41.121"/>
    <p1510:client id="{EAD8ECCA-0F11-BB2A-E9E2-6657A05B4662}" v="811" dt="2023-09-07T08:05:32.75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5/10/relationships/revisionInfo" Target="revisionInfo.xml"/></Relationships>
</file>

<file path=ppt/comments/modernComment_124_AAA8D299.xml><?xml version="1.0" encoding="utf-8"?>
<p188:cmLst xmlns:a="http://schemas.openxmlformats.org/drawingml/2006/main" xmlns:r="http://schemas.openxmlformats.org/officeDocument/2006/relationships" xmlns:p188="http://schemas.microsoft.com/office/powerpoint/2018/8/main">
  <p188:cm id="{C418294A-6D0B-4F3D-8727-81731E6FD1CD}" authorId="{8BC8D223-F774-D4B6-F9E0-0779911F3352}" status="resolved" created="2023-09-07T08:05:32.756" complete="100000">
    <ac:deMkLst xmlns:ac="http://schemas.microsoft.com/office/drawing/2013/main/command">
      <pc:docMk xmlns:pc="http://schemas.microsoft.com/office/powerpoint/2013/main/command"/>
      <pc:sldMk xmlns:pc="http://schemas.microsoft.com/office/powerpoint/2013/main/command" cId="2863190681" sldId="292"/>
      <ac:spMk id="12" creationId="{2BDF53FC-FB81-B482-0E8A-B14919481220}"/>
    </ac:deMkLst>
    <p188:txBody>
      <a:bodyPr/>
      <a:lstStyle/>
      <a:p>
        <a:r>
          <a:rPr lang="en-US"/>
          <a:t>mitt förslag till text i bilden, vet inte om det är rätt nivå, mindre eller mer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B07A9FF-CF56-F15F-E559-05B51DE08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a:extLst>
              <a:ext uri="{FF2B5EF4-FFF2-40B4-BE49-F238E27FC236}">
                <a16:creationId xmlns:a16="http://schemas.microsoft.com/office/drawing/2014/main" id="{381F50C6-9A16-ACF8-C2E1-13265A453C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7FA528-2949-4F7D-B695-57BE9B687B89}" type="datetimeFigureOut">
              <a:rPr lang="sv-SE" smtClean="0"/>
              <a:t>2023-09-08</a:t>
            </a:fld>
            <a:endParaRPr lang="sv-SE"/>
          </a:p>
        </p:txBody>
      </p:sp>
      <p:sp>
        <p:nvSpPr>
          <p:cNvPr id="4" name="Platshållare för sidfot 3">
            <a:extLst>
              <a:ext uri="{FF2B5EF4-FFF2-40B4-BE49-F238E27FC236}">
                <a16:creationId xmlns:a16="http://schemas.microsoft.com/office/drawing/2014/main" id="{47A9BAEE-7866-B4C0-9FAA-E0E724C63F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DD52FA0-8260-A466-08E8-56F4B211D7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137D-B57E-4896-A616-A7974328D0D0}" type="slidenum">
              <a:rPr lang="sv-SE" smtClean="0"/>
              <a:t>‹#›</a:t>
            </a:fld>
            <a:endParaRPr lang="sv-SE"/>
          </a:p>
        </p:txBody>
      </p:sp>
    </p:spTree>
    <p:extLst>
      <p:ext uri="{BB962C8B-B14F-4D97-AF65-F5344CB8AC3E}">
        <p14:creationId xmlns:p14="http://schemas.microsoft.com/office/powerpoint/2010/main" val="168311238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Namn på vårdförlopp</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D319F4-F609-4E94-A8B3-2F8431747CB9}" type="datetimeFigureOut">
              <a:rPr lang="sv-SE" smtClean="0"/>
              <a:t>2023-09-08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47FB9-2FCB-4FC1-82E1-203119A9FF1E}" type="slidenum">
              <a:rPr lang="sv-SE" smtClean="0"/>
              <a:t>‹#›</a:t>
            </a:fld>
            <a:endParaRPr lang="sv-SE"/>
          </a:p>
        </p:txBody>
      </p:sp>
    </p:spTree>
    <p:extLst>
      <p:ext uri="{BB962C8B-B14F-4D97-AF65-F5344CB8AC3E}">
        <p14:creationId xmlns:p14="http://schemas.microsoft.com/office/powerpoint/2010/main" val="156876086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SE"/>
          </a:p>
        </p:txBody>
      </p:sp>
      <p:sp>
        <p:nvSpPr>
          <p:cNvPr id="5" name="Platshållare för sidhuvud 4">
            <a:extLst>
              <a:ext uri="{FF2B5EF4-FFF2-40B4-BE49-F238E27FC236}">
                <a16:creationId xmlns:a16="http://schemas.microsoft.com/office/drawing/2014/main" id="{97C0B713-C358-95C5-407C-8B2397B37939}"/>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33148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9349BF29-705E-C305-1203-BF0EE91E872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2007577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FF60DA54-D3D3-76C6-0E76-D1FD3A953B2B}"/>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9082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A8A0B725-8BD0-7DEC-16FD-897E2C9C1F0F}"/>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09090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9106709-183A-4644-96E6-7EB2659BAE64}" type="slidenum">
              <a:rPr lang="sv-SE" smtClean="0"/>
              <a:t>13</a:t>
            </a:fld>
            <a:endParaRPr lang="sv-SE" dirty="0"/>
          </a:p>
        </p:txBody>
      </p:sp>
    </p:spTree>
    <p:extLst>
      <p:ext uri="{BB962C8B-B14F-4D97-AF65-F5344CB8AC3E}">
        <p14:creationId xmlns:p14="http://schemas.microsoft.com/office/powerpoint/2010/main" val="2922803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5" name="Platshållare för sidhuvud 4">
            <a:extLst>
              <a:ext uri="{FF2B5EF4-FFF2-40B4-BE49-F238E27FC236}">
                <a16:creationId xmlns:a16="http://schemas.microsoft.com/office/drawing/2014/main" id="{70F318C3-F1B2-E781-EBF2-14BFE9F48347}"/>
              </a:ext>
            </a:extLst>
          </p:cNvPr>
          <p:cNvSpPr>
            <a:spLocks noGrp="1"/>
          </p:cNvSpPr>
          <p:nvPr>
            <p:ph type="hdr" sz="quarter"/>
          </p:nvPr>
        </p:nvSpPr>
        <p:spPr/>
        <p:txBody>
          <a:bodyPr/>
          <a:lstStyle/>
          <a:p>
            <a:r>
              <a:rPr lang="sv-SE"/>
              <a:t>Namn på vårdförlopp</a:t>
            </a:r>
          </a:p>
        </p:txBody>
      </p:sp>
    </p:spTree>
    <p:extLst>
      <p:ext uri="{BB962C8B-B14F-4D97-AF65-F5344CB8AC3E}">
        <p14:creationId xmlns:p14="http://schemas.microsoft.com/office/powerpoint/2010/main" val="154008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92752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a:xfrm>
            <a:off x="838200" y="1825625"/>
            <a:ext cx="10515600" cy="4038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764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795F843-3CE1-ED4D-A4D1-B27B6DB646D1}"/>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8" name="Platshållare för text 11">
            <a:extLst>
              <a:ext uri="{FF2B5EF4-FFF2-40B4-BE49-F238E27FC236}">
                <a16:creationId xmlns:a16="http://schemas.microsoft.com/office/drawing/2014/main" id="{CF58C1CC-ECA4-5141-95FE-2805C6A2DC6C}"/>
              </a:ext>
            </a:extLst>
          </p:cNvPr>
          <p:cNvSpPr>
            <a:spLocks noGrp="1"/>
          </p:cNvSpPr>
          <p:nvPr>
            <p:ph type="body" sz="quarter" idx="10"/>
          </p:nvPr>
        </p:nvSpPr>
        <p:spPr>
          <a:xfrm>
            <a:off x="989013" y="1422400"/>
            <a:ext cx="9144000" cy="41862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66754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sv-SE"/>
              <a:t>Klicka här för att ändra mall för rubrikformat</a:t>
            </a:r>
          </a:p>
        </p:txBody>
      </p:sp>
    </p:spTree>
    <p:extLst>
      <p:ext uri="{BB962C8B-B14F-4D97-AF65-F5344CB8AC3E}">
        <p14:creationId xmlns:p14="http://schemas.microsoft.com/office/powerpoint/2010/main" val="1360542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sv-SE"/>
              <a:t>Klicka här för att ändra mall för rubrikformat</a:t>
            </a:r>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sv-SE"/>
              <a:t>Klicka på ikonen för att lägga till ett diagram</a:t>
            </a:r>
          </a:p>
        </p:txBody>
      </p:sp>
    </p:spTree>
    <p:extLst>
      <p:ext uri="{BB962C8B-B14F-4D97-AF65-F5344CB8AC3E}">
        <p14:creationId xmlns:p14="http://schemas.microsoft.com/office/powerpoint/2010/main" val="898379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sv-SE"/>
              <a:t>Klicka på ikonen för att lägga till en bild</a:t>
            </a:r>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834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sv-SE"/>
              <a:t>Klicka här för att ändra format på bakgrundstexten</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5468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sv-SE"/>
              <a:t>Klicka här för att ändra mall för rubrikformat</a:t>
            </a:r>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sv-SE"/>
              <a:t>Klicka här för att ändra format på bakgrundstexten</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sv-SE"/>
              <a:t>Klicka på ikonen för att lägga till en bild</a:t>
            </a:r>
          </a:p>
        </p:txBody>
      </p:sp>
    </p:spTree>
    <p:extLst>
      <p:ext uri="{BB962C8B-B14F-4D97-AF65-F5344CB8AC3E}">
        <p14:creationId xmlns:p14="http://schemas.microsoft.com/office/powerpoint/2010/main" val="262160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39BEDAC0-5874-E04B-91DB-F5F975627185}"/>
              </a:ext>
            </a:extLst>
          </p:cNvPr>
          <p:cNvSpPr>
            <a:spLocks noGrp="1"/>
          </p:cNvSpPr>
          <p:nvPr>
            <p:ph type="ctrTitle"/>
          </p:nvPr>
        </p:nvSpPr>
        <p:spPr>
          <a:xfrm>
            <a:off x="3350942" y="2349500"/>
            <a:ext cx="5158058" cy="1219200"/>
          </a:xfrm>
        </p:spPr>
        <p:txBody>
          <a:bodyPr anchor="b">
            <a:normAutofit/>
          </a:bodyPr>
          <a:lstStyle>
            <a:lvl1pPr algn="ctr">
              <a:defRPr sz="3600"/>
            </a:lvl1pPr>
          </a:lstStyle>
          <a:p>
            <a:r>
              <a:rPr lang="en-US"/>
              <a:t>Click to edit Master title style</a:t>
            </a:r>
            <a:endParaRPr lang="sv-SE"/>
          </a:p>
        </p:txBody>
      </p:sp>
    </p:spTree>
    <p:extLst>
      <p:ext uri="{BB962C8B-B14F-4D97-AF65-F5344CB8AC3E}">
        <p14:creationId xmlns:p14="http://schemas.microsoft.com/office/powerpoint/2010/main" val="253056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9C4D5F23-7C9C-F741-BD57-C8983CF39840}"/>
              </a:ext>
            </a:extLst>
          </p:cNvPr>
          <p:cNvSpPr>
            <a:spLocks noGrp="1"/>
          </p:cNvSpPr>
          <p:nvPr>
            <p:ph type="ctrTitle"/>
          </p:nvPr>
        </p:nvSpPr>
        <p:spPr>
          <a:xfrm>
            <a:off x="988742" y="616841"/>
            <a:ext cx="9144000" cy="609793"/>
          </a:xfrm>
        </p:spPr>
        <p:txBody>
          <a:bodyPr anchor="b">
            <a:normAutofit/>
          </a:bodyPr>
          <a:lstStyle>
            <a:lvl1pPr algn="l">
              <a:defRPr sz="3600"/>
            </a:lvl1pPr>
          </a:lstStyle>
          <a:p>
            <a:r>
              <a:rPr lang="en-US"/>
              <a:t>Click to edit Master title style</a:t>
            </a:r>
            <a:endParaRPr lang="sv-SE"/>
          </a:p>
        </p:txBody>
      </p:sp>
      <p:sp>
        <p:nvSpPr>
          <p:cNvPr id="4" name="Platshållare för diagram 3">
            <a:extLst>
              <a:ext uri="{FF2B5EF4-FFF2-40B4-BE49-F238E27FC236}">
                <a16:creationId xmlns:a16="http://schemas.microsoft.com/office/drawing/2014/main" id="{25595C8F-5C86-AD41-81CB-49F231878EF4}"/>
              </a:ext>
            </a:extLst>
          </p:cNvPr>
          <p:cNvSpPr>
            <a:spLocks noGrp="1"/>
          </p:cNvSpPr>
          <p:nvPr>
            <p:ph type="chart" sz="quarter" idx="10"/>
          </p:nvPr>
        </p:nvSpPr>
        <p:spPr>
          <a:xfrm>
            <a:off x="988742" y="1397000"/>
            <a:ext cx="9144000" cy="4737100"/>
          </a:xfrm>
        </p:spPr>
        <p:txBody>
          <a:bodyPr/>
          <a:lstStyle/>
          <a:p>
            <a:r>
              <a:rPr lang="en-US"/>
              <a:t>Click icon to add chart</a:t>
            </a:r>
            <a:endParaRPr lang="sv-SE"/>
          </a:p>
        </p:txBody>
      </p:sp>
    </p:spTree>
    <p:extLst>
      <p:ext uri="{BB962C8B-B14F-4D97-AF65-F5344CB8AC3E}">
        <p14:creationId xmlns:p14="http://schemas.microsoft.com/office/powerpoint/2010/main" val="2813121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3" name="Platshållare för bild 15">
            <a:extLst>
              <a:ext uri="{FF2B5EF4-FFF2-40B4-BE49-F238E27FC236}">
                <a16:creationId xmlns:a16="http://schemas.microsoft.com/office/drawing/2014/main" id="{627232BD-4CA2-2247-B71E-E9AC38B6CEFA}"/>
              </a:ext>
            </a:extLst>
          </p:cNvPr>
          <p:cNvSpPr>
            <a:spLocks noGrp="1"/>
          </p:cNvSpPr>
          <p:nvPr>
            <p:ph type="pic" sz="quarter" idx="10"/>
          </p:nvPr>
        </p:nvSpPr>
        <p:spPr>
          <a:xfrm>
            <a:off x="0" y="0"/>
            <a:ext cx="12192000" cy="7161696"/>
          </a:xfrm>
        </p:spPr>
        <p:txBody>
          <a:bodyPr/>
          <a:lstStyle/>
          <a:p>
            <a:r>
              <a:rPr lang="en-US"/>
              <a:t>Click icon to add picture</a:t>
            </a:r>
            <a:endParaRPr lang="sv-SE"/>
          </a:p>
        </p:txBody>
      </p:sp>
      <p:grpSp>
        <p:nvGrpSpPr>
          <p:cNvPr id="4" name="Grupp 3">
            <a:extLst>
              <a:ext uri="{FF2B5EF4-FFF2-40B4-BE49-F238E27FC236}">
                <a16:creationId xmlns:a16="http://schemas.microsoft.com/office/drawing/2014/main" id="{66A257AA-5F16-1A4A-B3E3-DA688DDA87C4}"/>
              </a:ext>
            </a:extLst>
          </p:cNvPr>
          <p:cNvGrpSpPr/>
          <p:nvPr/>
        </p:nvGrpSpPr>
        <p:grpSpPr>
          <a:xfrm>
            <a:off x="10444481" y="5727126"/>
            <a:ext cx="2222205" cy="884879"/>
            <a:chOff x="10242697" y="5607996"/>
            <a:chExt cx="2222205" cy="884879"/>
          </a:xfrm>
        </p:grpSpPr>
        <p:sp>
          <p:nvSpPr>
            <p:cNvPr id="5" name="textruta 4">
              <a:extLst>
                <a:ext uri="{FF2B5EF4-FFF2-40B4-BE49-F238E27FC236}">
                  <a16:creationId xmlns:a16="http://schemas.microsoft.com/office/drawing/2014/main" id="{4DDCF8DE-35BF-CE4C-84F1-345F9BD1A59D}"/>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36D91317-B3A4-F44F-A50E-7262129857E7}"/>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2677C2A9-EE1A-3D47-A628-E42AF60ADC3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upp 7">
            <a:extLst>
              <a:ext uri="{FF2B5EF4-FFF2-40B4-BE49-F238E27FC236}">
                <a16:creationId xmlns:a16="http://schemas.microsoft.com/office/drawing/2014/main" id="{B1819E8B-7BDB-6141-977D-7EF44C3E334F}"/>
              </a:ext>
            </a:extLst>
          </p:cNvPr>
          <p:cNvGrpSpPr/>
          <p:nvPr userDrawn="1"/>
        </p:nvGrpSpPr>
        <p:grpSpPr>
          <a:xfrm>
            <a:off x="10444481" y="5727126"/>
            <a:ext cx="2222205" cy="884879"/>
            <a:chOff x="10242697" y="5607996"/>
            <a:chExt cx="2222205" cy="884879"/>
          </a:xfrm>
        </p:grpSpPr>
        <p:sp>
          <p:nvSpPr>
            <p:cNvPr id="9" name="textruta 8">
              <a:extLst>
                <a:ext uri="{FF2B5EF4-FFF2-40B4-BE49-F238E27FC236}">
                  <a16:creationId xmlns:a16="http://schemas.microsoft.com/office/drawing/2014/main" id="{FF6F8030-A4CC-C748-A26E-38FD2E87979A}"/>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ruta 9">
              <a:extLst>
                <a:ext uri="{FF2B5EF4-FFF2-40B4-BE49-F238E27FC236}">
                  <a16:creationId xmlns:a16="http://schemas.microsoft.com/office/drawing/2014/main" id="{2685D7D2-FDF8-F246-859F-C45D301F4D2E}"/>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1" name="Rak 10">
              <a:extLst>
                <a:ext uri="{FF2B5EF4-FFF2-40B4-BE49-F238E27FC236}">
                  <a16:creationId xmlns:a16="http://schemas.microsoft.com/office/drawing/2014/main" id="{690F618A-4C54-7A4A-8027-63A38AD9A5F8}"/>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2609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4F5919A7-E5E7-E447-AC47-3628E2C2C37E}"/>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upp 3">
            <a:extLst>
              <a:ext uri="{FF2B5EF4-FFF2-40B4-BE49-F238E27FC236}">
                <a16:creationId xmlns:a16="http://schemas.microsoft.com/office/drawing/2014/main" id="{BD851597-1D96-1F49-9B1A-ED0727F4581C}"/>
              </a:ext>
            </a:extLst>
          </p:cNvPr>
          <p:cNvGrpSpPr/>
          <p:nvPr/>
        </p:nvGrpSpPr>
        <p:grpSpPr>
          <a:xfrm>
            <a:off x="10242697" y="5607996"/>
            <a:ext cx="2222205" cy="884879"/>
            <a:chOff x="10242697" y="5607996"/>
            <a:chExt cx="2222205" cy="884879"/>
          </a:xfrm>
        </p:grpSpPr>
        <p:sp>
          <p:nvSpPr>
            <p:cNvPr id="5" name="textruta 4">
              <a:extLst>
                <a:ext uri="{FF2B5EF4-FFF2-40B4-BE49-F238E27FC236}">
                  <a16:creationId xmlns:a16="http://schemas.microsoft.com/office/drawing/2014/main" id="{51D8CF96-0018-FD40-88CB-DC6ACA2FB156}"/>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ruta 5">
              <a:extLst>
                <a:ext uri="{FF2B5EF4-FFF2-40B4-BE49-F238E27FC236}">
                  <a16:creationId xmlns:a16="http://schemas.microsoft.com/office/drawing/2014/main" id="{A2A8A072-9169-BC43-801A-A61BF591F032}"/>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7" name="Rak 6">
              <a:extLst>
                <a:ext uri="{FF2B5EF4-FFF2-40B4-BE49-F238E27FC236}">
                  <a16:creationId xmlns:a16="http://schemas.microsoft.com/office/drawing/2014/main" id="{9E836D9E-4AB0-0C41-802B-ED4298D608B2}"/>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Platshållare för text 11">
            <a:extLst>
              <a:ext uri="{FF2B5EF4-FFF2-40B4-BE49-F238E27FC236}">
                <a16:creationId xmlns:a16="http://schemas.microsoft.com/office/drawing/2014/main" id="{3BC94B7A-F171-604C-9683-0DB769480ECF}"/>
              </a:ext>
            </a:extLst>
          </p:cNvPr>
          <p:cNvSpPr>
            <a:spLocks noGrp="1"/>
          </p:cNvSpPr>
          <p:nvPr>
            <p:ph type="body" sz="quarter" idx="10"/>
          </p:nvPr>
        </p:nvSpPr>
        <p:spPr>
          <a:xfrm>
            <a:off x="1141413" y="1574800"/>
            <a:ext cx="9144000" cy="41862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9" name="Platshållare för text 20">
            <a:extLst>
              <a:ext uri="{FF2B5EF4-FFF2-40B4-BE49-F238E27FC236}">
                <a16:creationId xmlns:a16="http://schemas.microsoft.com/office/drawing/2014/main" id="{42676A12-DB87-3E48-8425-B6EE63037088}"/>
              </a:ext>
            </a:extLst>
          </p:cNvPr>
          <p:cNvSpPr>
            <a:spLocks noGrp="1"/>
          </p:cNvSpPr>
          <p:nvPr>
            <p:ph type="body" sz="quarter" idx="12"/>
          </p:nvPr>
        </p:nvSpPr>
        <p:spPr>
          <a:xfrm>
            <a:off x="1141413" y="761565"/>
            <a:ext cx="9144000" cy="660400"/>
          </a:xfrm>
        </p:spPr>
        <p:txBody>
          <a:bodyPr>
            <a:noAutofit/>
          </a:bodyPr>
          <a:lstStyle>
            <a:lvl1pPr>
              <a:defRPr sz="3600" b="1">
                <a:solidFill>
                  <a:schemeClr val="bg1"/>
                </a:solidFill>
              </a:defRPr>
            </a:lvl1pPr>
          </a:lstStyle>
          <a:p>
            <a:pPr lvl="0"/>
            <a:r>
              <a:rPr lang="en-US"/>
              <a:t>Click to edit Master text styles</a:t>
            </a:r>
          </a:p>
        </p:txBody>
      </p:sp>
      <p:sp>
        <p:nvSpPr>
          <p:cNvPr id="10" name="Rektangel 9">
            <a:extLst>
              <a:ext uri="{FF2B5EF4-FFF2-40B4-BE49-F238E27FC236}">
                <a16:creationId xmlns:a16="http://schemas.microsoft.com/office/drawing/2014/main" id="{F4CE3D53-DEA0-8E4B-B92D-F10674F059E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upp 10">
            <a:extLst>
              <a:ext uri="{FF2B5EF4-FFF2-40B4-BE49-F238E27FC236}">
                <a16:creationId xmlns:a16="http://schemas.microsoft.com/office/drawing/2014/main" id="{67BBF980-C512-0447-A28B-C4C2C1F78096}"/>
              </a:ext>
            </a:extLst>
          </p:cNvPr>
          <p:cNvGrpSpPr/>
          <p:nvPr userDrawn="1"/>
        </p:nvGrpSpPr>
        <p:grpSpPr>
          <a:xfrm>
            <a:off x="10242697" y="5607996"/>
            <a:ext cx="2222205" cy="884879"/>
            <a:chOff x="10242697" y="5607996"/>
            <a:chExt cx="2222205" cy="884879"/>
          </a:xfrm>
        </p:grpSpPr>
        <p:sp>
          <p:nvSpPr>
            <p:cNvPr id="12" name="textruta 11">
              <a:extLst>
                <a:ext uri="{FF2B5EF4-FFF2-40B4-BE49-F238E27FC236}">
                  <a16:creationId xmlns:a16="http://schemas.microsoft.com/office/drawing/2014/main" id="{4CB3DB73-CD80-6941-876E-37F777FC5E4F}"/>
                </a:ext>
              </a:extLst>
            </p:cNvPr>
            <p:cNvSpPr txBox="1"/>
            <p:nvPr userDrawn="1"/>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ruta 12">
              <a:extLst>
                <a:ext uri="{FF2B5EF4-FFF2-40B4-BE49-F238E27FC236}">
                  <a16:creationId xmlns:a16="http://schemas.microsoft.com/office/drawing/2014/main" id="{2322C6A7-FC94-F84A-9ED7-D07BAFDC4FFA}"/>
                </a:ext>
              </a:extLst>
            </p:cNvPr>
            <p:cNvSpPr txBox="1"/>
            <p:nvPr userDrawn="1"/>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4" name="Rak 13">
              <a:extLst>
                <a:ext uri="{FF2B5EF4-FFF2-40B4-BE49-F238E27FC236}">
                  <a16:creationId xmlns:a16="http://schemas.microsoft.com/office/drawing/2014/main" id="{47BA1FC6-63BA-2641-B133-B828EDB49E3A}"/>
                </a:ext>
              </a:extLst>
            </p:cNvPr>
            <p:cNvCxnSpPr>
              <a:cxnSpLocks/>
            </p:cNvCxnSpPr>
            <p:nvPr userDrawn="1"/>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9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5ECCEBBD-DCC5-9D46-8E00-EA10C52082DB}"/>
              </a:ext>
            </a:extLst>
          </p:cNvPr>
          <p:cNvSpPr>
            <a:spLocks noGrp="1"/>
          </p:cNvSpPr>
          <p:nvPr>
            <p:ph type="ctrTitle"/>
          </p:nvPr>
        </p:nvSpPr>
        <p:spPr>
          <a:xfrm>
            <a:off x="5829302" y="743841"/>
            <a:ext cx="4127500" cy="805559"/>
          </a:xfrm>
        </p:spPr>
        <p:txBody>
          <a:bodyPr anchor="b">
            <a:noAutofit/>
          </a:bodyPr>
          <a:lstStyle>
            <a:lvl1pPr algn="l">
              <a:defRPr sz="2800"/>
            </a:lvl1pPr>
          </a:lstStyle>
          <a:p>
            <a:r>
              <a:rPr lang="en-US"/>
              <a:t>Click to edit Master title style</a:t>
            </a:r>
            <a:endParaRPr lang="sv-SE"/>
          </a:p>
        </p:txBody>
      </p:sp>
      <p:sp>
        <p:nvSpPr>
          <p:cNvPr id="4" name="Platshållare för text 11">
            <a:extLst>
              <a:ext uri="{FF2B5EF4-FFF2-40B4-BE49-F238E27FC236}">
                <a16:creationId xmlns:a16="http://schemas.microsoft.com/office/drawing/2014/main" id="{5B50278C-4D2B-704E-A5F0-C7A065AD63B0}"/>
              </a:ext>
            </a:extLst>
          </p:cNvPr>
          <p:cNvSpPr>
            <a:spLocks noGrp="1"/>
          </p:cNvSpPr>
          <p:nvPr>
            <p:ph type="body" sz="quarter" idx="10"/>
          </p:nvPr>
        </p:nvSpPr>
        <p:spPr>
          <a:xfrm>
            <a:off x="5829302" y="1727200"/>
            <a:ext cx="4127500" cy="4186238"/>
          </a:xfrm>
        </p:spPr>
        <p:txBody>
          <a:bodyPr/>
          <a:lstStyle>
            <a:lvl1pPr marL="342900" indent="-342900">
              <a:buFont typeface="Arial" panose="020B0604020202020204" pitchFamily="34" charset="0"/>
              <a:buChar char="•"/>
              <a:defRPr/>
            </a:lvl1pPr>
          </a:lstStyle>
          <a:p>
            <a:pPr lvl="0"/>
            <a:r>
              <a:rPr lang="en-US"/>
              <a:t>Click to edit Master text styles</a:t>
            </a:r>
          </a:p>
        </p:txBody>
      </p:sp>
      <p:sp>
        <p:nvSpPr>
          <p:cNvPr id="5" name="Platshållare för bild 3">
            <a:extLst>
              <a:ext uri="{FF2B5EF4-FFF2-40B4-BE49-F238E27FC236}">
                <a16:creationId xmlns:a16="http://schemas.microsoft.com/office/drawing/2014/main" id="{95429808-FCC4-BF42-A19A-25EAACB20599}"/>
              </a:ext>
            </a:extLst>
          </p:cNvPr>
          <p:cNvSpPr>
            <a:spLocks noGrp="1"/>
          </p:cNvSpPr>
          <p:nvPr>
            <p:ph type="pic" sz="quarter" idx="11"/>
          </p:nvPr>
        </p:nvSpPr>
        <p:spPr>
          <a:xfrm>
            <a:off x="0" y="0"/>
            <a:ext cx="5257800" cy="6642100"/>
          </a:xfrm>
        </p:spPr>
        <p:txBody>
          <a:bodyPr/>
          <a:lstStyle/>
          <a:p>
            <a:r>
              <a:rPr lang="en-US"/>
              <a:t>Click icon to add picture</a:t>
            </a:r>
            <a:endParaRPr lang="sv-SE"/>
          </a:p>
        </p:txBody>
      </p:sp>
    </p:spTree>
    <p:extLst>
      <p:ext uri="{BB962C8B-B14F-4D97-AF65-F5344CB8AC3E}">
        <p14:creationId xmlns:p14="http://schemas.microsoft.com/office/powerpoint/2010/main" val="270192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61102C-5B75-4CD8-B136-BDAFEA31816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CF61102C-5B75-4CD8-B136-BDAFEA31816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619DA64-CD2E-4347-BFEC-01DE0B3E850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000" b="0" i="0" u="none" strike="noStrike" kern="1200" cap="none" spc="0" normalizeH="0" baseline="0" noProof="0">
              <a:ln>
                <a:noFill/>
              </a:ln>
              <a:solidFill>
                <a:srgbClr val="FFFFFF"/>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Rubrik 1"/>
          <p:cNvSpPr>
            <a:spLocks noGrp="1"/>
          </p:cNvSpPr>
          <p:nvPr>
            <p:ph type="ctrTitle" hasCustomPrompt="1"/>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sv-SE"/>
              <a:t>Klicka här för att ändra format</a:t>
            </a:r>
          </a:p>
        </p:txBody>
      </p:sp>
      <p:sp>
        <p:nvSpPr>
          <p:cNvPr id="3" name="Underrubrik 2"/>
          <p:cNvSpPr>
            <a:spLocks noGrp="1"/>
          </p:cNvSpPr>
          <p:nvPr>
            <p:ph type="subTitle" idx="1" hasCustomPrompt="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Tree>
    <p:extLst>
      <p:ext uri="{BB962C8B-B14F-4D97-AF65-F5344CB8AC3E}">
        <p14:creationId xmlns:p14="http://schemas.microsoft.com/office/powerpoint/2010/main" val="105733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0D80BF-074B-4E55-B5AC-841B5F35CA8C}" type="slidenum">
              <a:rPr kumimoji="0" lang="sv-SE"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63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a:noFill/>
        </p:spPr>
        <p:txBody>
          <a:bodyPr anchor="b"/>
          <a:lstStyle>
            <a:lvl1pPr algn="ctr">
              <a:defRPr sz="6000">
                <a:solidFill>
                  <a:schemeClr val="tx1">
                    <a:lumMod val="65000"/>
                    <a:lumOff val="35000"/>
                  </a:schemeClr>
                </a:solidFill>
              </a:defRPr>
            </a:lvl1pPr>
          </a:lstStyle>
          <a:p>
            <a:r>
              <a:rPr lang="en-US"/>
              <a:t>Click to edit Master title style</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solidFill>
                  <a:srgbClr val="377D7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Tree>
    <p:extLst>
      <p:ext uri="{BB962C8B-B14F-4D97-AF65-F5344CB8AC3E}">
        <p14:creationId xmlns:p14="http://schemas.microsoft.com/office/powerpoint/2010/main" val="277256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18D3DB2-9356-4838-A1B2-D065D5906CE6}"/>
              </a:ext>
            </a:extLst>
          </p:cNvPr>
          <p:cNvGraphicFramePr>
            <a:graphicFrameLocks noChangeAspect="1"/>
          </p:cNvGraphicFramePr>
          <p:nvPr userDrawn="1">
            <p:custDataLst>
              <p:tags r:id="rId1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395" imgH="394" progId="TCLayout.ActiveDocument.1">
                  <p:embed/>
                </p:oleObj>
              </mc:Choice>
              <mc:Fallback>
                <p:oleObj name="think-cell Slide" r:id="rId13" imgW="395" imgH="394" progId="TCLayout.ActiveDocument.1">
                  <p:embed/>
                  <p:pic>
                    <p:nvPicPr>
                      <p:cNvPr id="2" name="Object 1" hidden="1">
                        <a:extLst>
                          <a:ext uri="{FF2B5EF4-FFF2-40B4-BE49-F238E27FC236}">
                            <a16:creationId xmlns:a16="http://schemas.microsoft.com/office/drawing/2014/main" id="{A18D3DB2-9356-4838-A1B2-D065D5906CE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4" name="Rektangel 13">
            <a:extLst>
              <a:ext uri="{FF2B5EF4-FFF2-40B4-BE49-F238E27FC236}">
                <a16:creationId xmlns:a16="http://schemas.microsoft.com/office/drawing/2014/main" id="{3C22E89D-5F8D-6846-BCFB-531E94A40F82}"/>
              </a:ext>
            </a:extLst>
          </p:cNvPr>
          <p:cNvSpPr/>
          <p:nvPr userDrawn="1"/>
        </p:nvSpPr>
        <p:spPr>
          <a:xfrm>
            <a:off x="0" y="6649656"/>
            <a:ext cx="12192000" cy="2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84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7" r:id="rId10"/>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18BF671C-FD53-304A-A420-AEADAE2826EF}"/>
              </a:ext>
            </a:extLst>
          </p:cNvPr>
          <p:cNvSpPr>
            <a:spLocks noGrp="1"/>
          </p:cNvSpPr>
          <p:nvPr>
            <p:ph type="title"/>
          </p:nvPr>
        </p:nvSpPr>
        <p:spPr>
          <a:xfrm>
            <a:off x="838200" y="365125"/>
            <a:ext cx="9409043" cy="1325563"/>
          </a:xfrm>
          <a:prstGeom prst="rect">
            <a:avLst/>
          </a:prstGeom>
        </p:spPr>
        <p:txBody>
          <a:bodyPr vert="horz" lIns="91440" tIns="45720" rIns="91440" bIns="45720" rtlCol="0" anchor="ctr">
            <a:normAutofit/>
          </a:bodyPr>
          <a:lstStyle/>
          <a:p>
            <a:endParaRPr lang="sv-SE"/>
          </a:p>
        </p:txBody>
      </p:sp>
      <p:sp>
        <p:nvSpPr>
          <p:cNvPr id="8" name="Platshållare för text 2">
            <a:extLst>
              <a:ext uri="{FF2B5EF4-FFF2-40B4-BE49-F238E27FC236}">
                <a16:creationId xmlns:a16="http://schemas.microsoft.com/office/drawing/2014/main" id="{08950591-8A82-364A-86CA-C189240A1015}"/>
              </a:ext>
            </a:extLst>
          </p:cNvPr>
          <p:cNvSpPr>
            <a:spLocks noGrp="1"/>
          </p:cNvSpPr>
          <p:nvPr>
            <p:ph type="body" idx="1"/>
          </p:nvPr>
        </p:nvSpPr>
        <p:spPr>
          <a:xfrm>
            <a:off x="838200" y="1825625"/>
            <a:ext cx="9404497" cy="4351338"/>
          </a:xfrm>
          <a:prstGeom prst="rect">
            <a:avLst/>
          </a:prstGeom>
        </p:spPr>
        <p:txBody>
          <a:bodyPr vert="horz" lIns="91440" tIns="45720" rIns="91440" bIns="45720" rtlCol="0">
            <a:normAutofit/>
          </a:bodyPr>
          <a:lstStyle/>
          <a:p>
            <a:pPr lvl="0"/>
            <a:endParaRPr lang="sv-SE"/>
          </a:p>
        </p:txBody>
      </p:sp>
      <p:sp>
        <p:nvSpPr>
          <p:cNvPr id="9" name="Rektangel 8">
            <a:extLst>
              <a:ext uri="{FF2B5EF4-FFF2-40B4-BE49-F238E27FC236}">
                <a16:creationId xmlns:a16="http://schemas.microsoft.com/office/drawing/2014/main" id="{78C0B532-3FF1-6D4C-B718-CA8EFF31A50B}"/>
              </a:ext>
            </a:extLst>
          </p:cNvPr>
          <p:cNvSpPr/>
          <p:nvPr/>
        </p:nvSpPr>
        <p:spPr>
          <a:xfrm>
            <a:off x="0" y="6649656"/>
            <a:ext cx="12192000" cy="2083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0" name="Grupp 9">
            <a:extLst>
              <a:ext uri="{FF2B5EF4-FFF2-40B4-BE49-F238E27FC236}">
                <a16:creationId xmlns:a16="http://schemas.microsoft.com/office/drawing/2014/main" id="{97303B95-650F-714F-8232-5984935A2441}"/>
              </a:ext>
            </a:extLst>
          </p:cNvPr>
          <p:cNvGrpSpPr/>
          <p:nvPr/>
        </p:nvGrpSpPr>
        <p:grpSpPr>
          <a:xfrm>
            <a:off x="10444402" y="5729019"/>
            <a:ext cx="2222205" cy="884879"/>
            <a:chOff x="9377915" y="4859079"/>
            <a:chExt cx="2222205" cy="884879"/>
          </a:xfrm>
        </p:grpSpPr>
        <p:sp>
          <p:nvSpPr>
            <p:cNvPr id="11" name="textruta 10">
              <a:extLst>
                <a:ext uri="{FF2B5EF4-FFF2-40B4-BE49-F238E27FC236}">
                  <a16:creationId xmlns:a16="http://schemas.microsoft.com/office/drawing/2014/main" id="{3A8B58AC-0FAC-EA4C-ADF5-FAADAB680E47}"/>
                </a:ext>
              </a:extLst>
            </p:cNvPr>
            <p:cNvSpPr txBox="1"/>
            <p:nvPr/>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2" name="Rak 11">
              <a:extLst>
                <a:ext uri="{FF2B5EF4-FFF2-40B4-BE49-F238E27FC236}">
                  <a16:creationId xmlns:a16="http://schemas.microsoft.com/office/drawing/2014/main" id="{FC4396FF-D82D-CB4F-AACC-5084E37108EB}"/>
                </a:ext>
              </a:extLst>
            </p:cNvPr>
            <p:cNvCxnSpPr>
              <a:cxnSpLocks/>
            </p:cNvCxnSpPr>
            <p:nvPr/>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C41A13BC-AA04-7047-96FB-A2FFD99C0BE6}"/>
                </a:ext>
              </a:extLst>
            </p:cNvPr>
            <p:cNvSpPr txBox="1"/>
            <p:nvPr/>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nvGrpSpPr>
          <p:cNvPr id="15" name="Grupp 14">
            <a:extLst>
              <a:ext uri="{FF2B5EF4-FFF2-40B4-BE49-F238E27FC236}">
                <a16:creationId xmlns:a16="http://schemas.microsoft.com/office/drawing/2014/main" id="{17030F3F-79BD-B340-B21F-259B2B70D2DE}"/>
              </a:ext>
            </a:extLst>
          </p:cNvPr>
          <p:cNvGrpSpPr/>
          <p:nvPr userDrawn="1"/>
        </p:nvGrpSpPr>
        <p:grpSpPr>
          <a:xfrm>
            <a:off x="10444402" y="5729019"/>
            <a:ext cx="2222205" cy="884879"/>
            <a:chOff x="9377915" y="4859079"/>
            <a:chExt cx="2222205" cy="884879"/>
          </a:xfrm>
        </p:grpSpPr>
        <p:sp>
          <p:nvSpPr>
            <p:cNvPr id="16" name="textruta 15">
              <a:extLst>
                <a:ext uri="{FF2B5EF4-FFF2-40B4-BE49-F238E27FC236}">
                  <a16:creationId xmlns:a16="http://schemas.microsoft.com/office/drawing/2014/main" id="{6B0C84F2-76AA-414F-A6BF-AEE900B45DB0}"/>
                </a:ext>
              </a:extLst>
            </p:cNvPr>
            <p:cNvSpPr txBox="1"/>
            <p:nvPr userDrawn="1"/>
          </p:nvSpPr>
          <p:spPr>
            <a:xfrm>
              <a:off x="9377915" y="4859079"/>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000000"/>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cxnSp>
          <p:nvCxnSpPr>
            <p:cNvPr id="17" name="Rak 16">
              <a:extLst>
                <a:ext uri="{FF2B5EF4-FFF2-40B4-BE49-F238E27FC236}">
                  <a16:creationId xmlns:a16="http://schemas.microsoft.com/office/drawing/2014/main" id="{D3C49365-0748-D64B-A403-DEDBF3586D5B}"/>
                </a:ext>
              </a:extLst>
            </p:cNvPr>
            <p:cNvCxnSpPr>
              <a:cxnSpLocks/>
            </p:cNvCxnSpPr>
            <p:nvPr userDrawn="1"/>
          </p:nvCxnSpPr>
          <p:spPr>
            <a:xfrm>
              <a:off x="9474838" y="5528493"/>
              <a:ext cx="1529859"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textruta 17">
              <a:extLst>
                <a:ext uri="{FF2B5EF4-FFF2-40B4-BE49-F238E27FC236}">
                  <a16:creationId xmlns:a16="http://schemas.microsoft.com/office/drawing/2014/main" id="{A9BF9558-A2D8-F84F-9EF5-C73972FE2965}"/>
                </a:ext>
              </a:extLst>
            </p:cNvPr>
            <p:cNvSpPr txBox="1"/>
            <p:nvPr userDrawn="1"/>
          </p:nvSpPr>
          <p:spPr>
            <a:xfrm>
              <a:off x="9387105" y="5523898"/>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000000"/>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5010825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sldNum="0" hdr="0" dt="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life-time.se/patient/battre-samverkan-mellan-landstingen-ett-steg-mot-mer-jamlik-vard/"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skr.se/primarvardskvalitet/kvalitetsindikatorer.33467.html"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patientenkat.se/" TargetMode="Externa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4_AAA8D299.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kunskapsstyrningvard.se/" TargetMode="External"/><Relationship Id="rId2" Type="http://schemas.openxmlformats.org/officeDocument/2006/relationships/hyperlink" Target="https://nationelltklinisktkunskapsstod.se/" TargetMode="External"/><Relationship Id="rId1" Type="http://schemas.openxmlformats.org/officeDocument/2006/relationships/slideLayout" Target="../slideLayouts/slideLayout1.xml"/><Relationship Id="rId4" Type="http://schemas.openxmlformats.org/officeDocument/2006/relationships/hyperlink" Target="https://kunskapsstyrningvard.se/kunskapsstod/personcentreradesammanhallnavardforlopp/godkandavardforlopp/vardforlopphoftledsartros.1005.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dobjekt 20">
            <a:extLst>
              <a:ext uri="{FF2B5EF4-FFF2-40B4-BE49-F238E27FC236}">
                <a16:creationId xmlns:a16="http://schemas.microsoft.com/office/drawing/2014/main" id="{0F4DA1E4-84C6-BB4F-9A8A-83B8AC1981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4" y="4236"/>
            <a:ext cx="12207484" cy="6858000"/>
          </a:xfrm>
          <a:prstGeom prst="rect">
            <a:avLst/>
          </a:prstGeom>
        </p:spPr>
      </p:pic>
      <p:sp>
        <p:nvSpPr>
          <p:cNvPr id="8" name="Rubrik 1">
            <a:extLst>
              <a:ext uri="{FF2B5EF4-FFF2-40B4-BE49-F238E27FC236}">
                <a16:creationId xmlns:a16="http://schemas.microsoft.com/office/drawing/2014/main" id="{52DF527A-BBCE-4E48-AB04-B293D1FAEFAC}"/>
              </a:ext>
            </a:extLst>
          </p:cNvPr>
          <p:cNvSpPr txBox="1">
            <a:spLocks/>
          </p:cNvSpPr>
          <p:nvPr/>
        </p:nvSpPr>
        <p:spPr>
          <a:xfrm>
            <a:off x="1519707" y="2209800"/>
            <a:ext cx="9465972" cy="1219200"/>
          </a:xfrm>
          <a:prstGeom prst="rect">
            <a:avLst/>
          </a:prstGeom>
        </p:spPr>
        <p:txBody>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5400" b="1" i="0" u="none" strike="noStrike" kern="1200" cap="none" spc="0" normalizeH="0" baseline="0" noProof="0">
                <a:ln>
                  <a:noFill/>
                </a:ln>
                <a:solidFill>
                  <a:srgbClr val="FFFFFF"/>
                </a:solidFill>
                <a:effectLst/>
                <a:uLnTx/>
                <a:uFillTx/>
                <a:latin typeface="Calibri" panose="020F0502020204030204"/>
                <a:ea typeface="+mj-ea"/>
                <a:cs typeface="+mj-cs"/>
              </a:rPr>
              <a:t>Personcentrerat och sammanhållet vårdförlopp</a:t>
            </a:r>
          </a:p>
          <a:p>
            <a:pPr marL="0" marR="0" lvl="0" indent="0" algn="ctr" defTabSz="914400" rtl="0" eaLnBrk="1" fontAlgn="auto" latinLnBrk="0" hangingPunct="1">
              <a:lnSpc>
                <a:spcPct val="90000"/>
              </a:lnSpc>
              <a:spcBef>
                <a:spcPct val="0"/>
              </a:spcBef>
              <a:spcAft>
                <a:spcPts val="0"/>
              </a:spcAft>
              <a:buClrTx/>
              <a:buSzTx/>
              <a:buFontTx/>
              <a:buNone/>
              <a:tabLst/>
              <a:defRPr/>
            </a:pPr>
            <a:r>
              <a:rPr lang="sv-SE" sz="5400">
                <a:solidFill>
                  <a:srgbClr val="FFFFFF"/>
                </a:solidFill>
                <a:latin typeface="Calibri" panose="020F0502020204030204"/>
              </a:rPr>
              <a:t>Depression hos vuxna</a:t>
            </a:r>
            <a:endParaRPr kumimoji="0" lang="sv-SE" sz="5400" b="1" i="0" u="none" strike="noStrike" kern="1200" cap="none" spc="0" normalizeH="0" baseline="0" noProof="0">
              <a:ln>
                <a:noFill/>
              </a:ln>
              <a:solidFill>
                <a:srgbClr val="FFFFFF"/>
              </a:solidFill>
              <a:effectLst/>
              <a:uLnTx/>
              <a:uFillTx/>
              <a:latin typeface="Calibri" panose="020F0502020204030204"/>
              <a:ea typeface="+mj-ea"/>
              <a:cs typeface="+mj-cs"/>
            </a:endParaRPr>
          </a:p>
        </p:txBody>
      </p:sp>
      <p:grpSp>
        <p:nvGrpSpPr>
          <p:cNvPr id="17" name="Grupp 16">
            <a:extLst>
              <a:ext uri="{FF2B5EF4-FFF2-40B4-BE49-F238E27FC236}">
                <a16:creationId xmlns:a16="http://schemas.microsoft.com/office/drawing/2014/main" id="{57C90ED4-D5C4-234F-A00E-374ECEE0597F}"/>
              </a:ext>
            </a:extLst>
          </p:cNvPr>
          <p:cNvGrpSpPr/>
          <p:nvPr/>
        </p:nvGrpSpPr>
        <p:grpSpPr>
          <a:xfrm>
            <a:off x="10438642" y="5732687"/>
            <a:ext cx="2222205" cy="884879"/>
            <a:chOff x="10242697" y="5607996"/>
            <a:chExt cx="2222205" cy="884879"/>
          </a:xfrm>
        </p:grpSpPr>
        <p:sp>
          <p:nvSpPr>
            <p:cNvPr id="18" name="textruta 17">
              <a:extLst>
                <a:ext uri="{FF2B5EF4-FFF2-40B4-BE49-F238E27FC236}">
                  <a16:creationId xmlns:a16="http://schemas.microsoft.com/office/drawing/2014/main" id="{93D8C51B-0104-ED43-8722-DFCB965DA4EF}"/>
                </a:ext>
              </a:extLst>
            </p:cNvPr>
            <p:cNvSpPr txBox="1"/>
            <p:nvPr/>
          </p:nvSpPr>
          <p:spPr>
            <a:xfrm>
              <a:off x="10251887" y="6272815"/>
              <a:ext cx="1998814" cy="2200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20" b="1" i="0" u="none" strike="noStrike" kern="1200" cap="none" spc="0" normalizeH="0" baseline="0" noProof="0">
                  <a:ln>
                    <a:noFill/>
                  </a:ln>
                  <a:solidFill>
                    <a:srgbClr val="FFFFFF"/>
                  </a:solidFill>
                  <a:effectLst/>
                  <a:uLnTx/>
                  <a:uFillTx/>
                  <a:latin typeface="Calibri" panose="020F0502020204030204"/>
                  <a:ea typeface="+mn-ea"/>
                  <a:cs typeface="+mn-cs"/>
                </a:rPr>
                <a:t>SVERIGES REGIONER I SAMVERKAN</a:t>
              </a:r>
              <a:endParaRPr kumimoji="0" lang="sv-SE" sz="82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textruta 18">
              <a:extLst>
                <a:ext uri="{FF2B5EF4-FFF2-40B4-BE49-F238E27FC236}">
                  <a16:creationId xmlns:a16="http://schemas.microsoft.com/office/drawing/2014/main" id="{6BA88F0E-3AB2-814E-9770-4BA099AF6C2D}"/>
                </a:ext>
              </a:extLst>
            </p:cNvPr>
            <p:cNvSpPr txBox="1"/>
            <p:nvPr/>
          </p:nvSpPr>
          <p:spPr>
            <a:xfrm>
              <a:off x="10242697" y="5607996"/>
              <a:ext cx="2222205" cy="669414"/>
            </a:xfrm>
            <a:prstGeom prst="rect">
              <a:avLst/>
            </a:prstGeom>
            <a:noFill/>
          </p:spPr>
          <p:txBody>
            <a:bodyPr wrap="square" rtlCol="0">
              <a:spAutoFit/>
            </a:bodyPr>
            <a:lstStyle/>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Nationellt system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för kunskapsstyrning </a:t>
              </a:r>
              <a:endParaRPr kumimoji="0" lang="sv-SE" sz="14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480"/>
                </a:lnSpc>
                <a:spcBef>
                  <a:spcPts val="0"/>
                </a:spcBef>
                <a:spcAft>
                  <a:spcPts val="0"/>
                </a:spcAft>
                <a:buClrTx/>
                <a:buSzTx/>
                <a:buFontTx/>
                <a:buNone/>
                <a:tabLst/>
                <a:defRPr/>
              </a:pPr>
              <a:r>
                <a:rPr kumimoji="0" lang="sv-SE" sz="1400" b="1" i="0" u="none" strike="noStrike" kern="1200" cap="none" spc="0" normalizeH="0" baseline="0" noProof="0">
                  <a:ln>
                    <a:noFill/>
                  </a:ln>
                  <a:solidFill>
                    <a:srgbClr val="FFFFFF"/>
                  </a:solidFill>
                  <a:effectLst/>
                  <a:uLnTx/>
                  <a:uFillTx/>
                  <a:latin typeface="Calibri" panose="020F0502020204030204"/>
                  <a:ea typeface="+mn-ea"/>
                  <a:cs typeface="+mn-cs"/>
                </a:rPr>
                <a:t>Hälso- och sjukvård</a:t>
              </a:r>
              <a:endParaRPr kumimoji="0" lang="sv-S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 name="Rak 19">
              <a:extLst>
                <a:ext uri="{FF2B5EF4-FFF2-40B4-BE49-F238E27FC236}">
                  <a16:creationId xmlns:a16="http://schemas.microsoft.com/office/drawing/2014/main" id="{EE502CA7-5669-DB42-9596-BA86F13D725A}"/>
                </a:ext>
              </a:extLst>
            </p:cNvPr>
            <p:cNvCxnSpPr>
              <a:cxnSpLocks/>
            </p:cNvCxnSpPr>
            <p:nvPr/>
          </p:nvCxnSpPr>
          <p:spPr>
            <a:xfrm>
              <a:off x="10339620" y="6277410"/>
              <a:ext cx="152985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1807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822488" y="234459"/>
            <a:ext cx="9144000" cy="609793"/>
          </a:xfrm>
        </p:spPr>
        <p:txBody>
          <a:bodyPr>
            <a:normAutofit/>
          </a:bodyPr>
          <a:lstStyle/>
          <a:p>
            <a:r>
              <a:rPr lang="sv-SE"/>
              <a:t>Nulägesbeskrivning ur ett patientperspektiv</a:t>
            </a:r>
          </a:p>
        </p:txBody>
      </p:sp>
      <p:sp>
        <p:nvSpPr>
          <p:cNvPr id="8" name="Platshållare för text 4"/>
          <p:cNvSpPr txBox="1">
            <a:spLocks/>
          </p:cNvSpPr>
          <p:nvPr/>
        </p:nvSpPr>
        <p:spPr>
          <a:xfrm>
            <a:off x="4562159" y="1742064"/>
            <a:ext cx="6025411" cy="43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a:solidFill>
                  <a:srgbClr val="000000"/>
                </a:solidFill>
                <a:ea typeface="Calibri" panose="020F0502020204030204" pitchFamily="34" charset="0"/>
                <a:cs typeface="Arial" panose="020B0604020202020204" pitchFamily="34" charset="0"/>
              </a:rPr>
              <a:t>2) Dåligt bemötande</a:t>
            </a:r>
          </a:p>
        </p:txBody>
      </p:sp>
      <p:sp>
        <p:nvSpPr>
          <p:cNvPr id="9" name="Platshållare för text 4"/>
          <p:cNvSpPr txBox="1">
            <a:spLocks/>
          </p:cNvSpPr>
          <p:nvPr/>
        </p:nvSpPr>
        <p:spPr>
          <a:xfrm>
            <a:off x="4562159" y="2301194"/>
            <a:ext cx="6025411" cy="43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a:solidFill>
                  <a:srgbClr val="000000"/>
                </a:solidFill>
                <a:ea typeface="Calibri" panose="020F0502020204030204" pitchFamily="34" charset="0"/>
                <a:cs typeface="Arial" panose="020B0604020202020204" pitchFamily="34" charset="0"/>
              </a:rPr>
              <a:t>3) Bristfällig utredning</a:t>
            </a:r>
            <a:endParaRPr lang="sv-SE" sz="1800"/>
          </a:p>
        </p:txBody>
      </p:sp>
      <p:sp>
        <p:nvSpPr>
          <p:cNvPr id="2" name="Högerpil 1"/>
          <p:cNvSpPr/>
          <p:nvPr/>
        </p:nvSpPr>
        <p:spPr>
          <a:xfrm>
            <a:off x="4246775" y="1844733"/>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Högerpil 11"/>
          <p:cNvSpPr/>
          <p:nvPr/>
        </p:nvSpPr>
        <p:spPr>
          <a:xfrm>
            <a:off x="4246775" y="2401049"/>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Högerpil 13"/>
          <p:cNvSpPr/>
          <p:nvPr/>
        </p:nvSpPr>
        <p:spPr>
          <a:xfrm>
            <a:off x="4246775" y="2957365"/>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Högerpil 14"/>
          <p:cNvSpPr/>
          <p:nvPr/>
        </p:nvSpPr>
        <p:spPr>
          <a:xfrm>
            <a:off x="4245497" y="406999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Högerpil 15"/>
          <p:cNvSpPr/>
          <p:nvPr/>
        </p:nvSpPr>
        <p:spPr>
          <a:xfrm>
            <a:off x="4242120" y="462631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text 4"/>
          <p:cNvSpPr>
            <a:spLocks noGrp="1"/>
          </p:cNvSpPr>
          <p:nvPr>
            <p:ph type="body" sz="quarter" idx="10"/>
          </p:nvPr>
        </p:nvSpPr>
        <p:spPr>
          <a:xfrm>
            <a:off x="4562162" y="1182934"/>
            <a:ext cx="6025411" cy="432000"/>
          </a:xfrm>
          <a:solidFill>
            <a:schemeClr val="tx2">
              <a:lumMod val="20000"/>
              <a:lumOff val="80000"/>
            </a:schemeClr>
          </a:solidFill>
          <a:effectLst>
            <a:outerShdw blurRad="50800" dist="38100" dir="2700000" algn="tl" rotWithShape="0">
              <a:prstClr val="black">
                <a:alpha val="40000"/>
              </a:prstClr>
            </a:outerShdw>
          </a:effectLst>
        </p:spPr>
        <p:txBody>
          <a:bodyPr>
            <a:noAutofit/>
          </a:bodyPr>
          <a:lstStyle/>
          <a:p>
            <a:pPr>
              <a:lnSpc>
                <a:spcPct val="100000"/>
              </a:lnSpc>
              <a:spcBef>
                <a:spcPts val="600"/>
              </a:spcBef>
              <a:defRPr/>
            </a:pPr>
            <a:r>
              <a:rPr lang="sv-SE" sz="1800" dirty="0">
                <a:solidFill>
                  <a:srgbClr val="000000"/>
                </a:solidFill>
                <a:ea typeface="Calibri" panose="020F0502020204030204" pitchFamily="34" charset="0"/>
                <a:cs typeface="Arial" panose="020B0604020202020204" pitchFamily="34" charset="0"/>
              </a:rPr>
              <a:t>1) Bristande tillgänglighet</a:t>
            </a:r>
            <a:endParaRPr lang="sv-SE" sz="1800" dirty="0"/>
          </a:p>
          <a:p>
            <a:pPr lvl="0">
              <a:lnSpc>
                <a:spcPct val="100000"/>
              </a:lnSpc>
              <a:spcBef>
                <a:spcPts val="600"/>
              </a:spcBef>
              <a:defRPr/>
            </a:pPr>
            <a:endParaRPr lang="sv-SE" sz="1200" dirty="0"/>
          </a:p>
        </p:txBody>
      </p:sp>
      <p:sp>
        <p:nvSpPr>
          <p:cNvPr id="18" name="textruta 17"/>
          <p:cNvSpPr txBox="1"/>
          <p:nvPr/>
        </p:nvSpPr>
        <p:spPr>
          <a:xfrm>
            <a:off x="4416367" y="699364"/>
            <a:ext cx="1956241" cy="523220"/>
          </a:xfrm>
          <a:prstGeom prst="rect">
            <a:avLst/>
          </a:prstGeom>
          <a:noFill/>
        </p:spPr>
        <p:txBody>
          <a:bodyPr wrap="none" rtlCol="0">
            <a:spAutoFit/>
          </a:bodyPr>
          <a:lstStyle/>
          <a:p>
            <a:r>
              <a:rPr lang="sv-SE" sz="2800" b="1">
                <a:solidFill>
                  <a:schemeClr val="accent1">
                    <a:lumMod val="75000"/>
                  </a:schemeClr>
                </a:solidFill>
              </a:rPr>
              <a:t>Utmaningar</a:t>
            </a:r>
          </a:p>
        </p:txBody>
      </p:sp>
      <p:pic>
        <p:nvPicPr>
          <p:cNvPr id="3" name="image2.png">
            <a:extLst>
              <a:ext uri="{FF2B5EF4-FFF2-40B4-BE49-F238E27FC236}">
                <a16:creationId xmlns:a16="http://schemas.microsoft.com/office/drawing/2014/main" id="{5EC7E44C-EDDF-71C5-BC55-A369562704C3}"/>
              </a:ext>
            </a:extLst>
          </p:cNvPr>
          <p:cNvPicPr/>
          <p:nvPr/>
        </p:nvPicPr>
        <p:blipFill>
          <a:blip r:embed="rId2"/>
          <a:srcRect/>
          <a:stretch>
            <a:fillRect/>
          </a:stretch>
        </p:blipFill>
        <p:spPr>
          <a:xfrm>
            <a:off x="254880" y="1182934"/>
            <a:ext cx="3726105" cy="5144043"/>
          </a:xfrm>
          <a:prstGeom prst="rect">
            <a:avLst/>
          </a:prstGeom>
          <a:ln/>
        </p:spPr>
      </p:pic>
      <p:sp>
        <p:nvSpPr>
          <p:cNvPr id="19" name="Platshållare för text 4">
            <a:extLst>
              <a:ext uri="{FF2B5EF4-FFF2-40B4-BE49-F238E27FC236}">
                <a16:creationId xmlns:a16="http://schemas.microsoft.com/office/drawing/2014/main" id="{BE3B7C17-4ABF-3A24-6C73-EDE3AC238B14}"/>
              </a:ext>
            </a:extLst>
          </p:cNvPr>
          <p:cNvSpPr txBox="1">
            <a:spLocks/>
          </p:cNvSpPr>
          <p:nvPr/>
        </p:nvSpPr>
        <p:spPr>
          <a:xfrm>
            <a:off x="4562157" y="5093087"/>
            <a:ext cx="6025411" cy="665347"/>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dirty="0">
                <a:solidFill>
                  <a:srgbClr val="000000"/>
                </a:solidFill>
                <a:ea typeface="Calibri" panose="020F0502020204030204" pitchFamily="34" charset="0"/>
                <a:cs typeface="Arial" panose="020B0604020202020204" pitchFamily="34" charset="0"/>
              </a:rPr>
              <a:t>8) Bristande samarbete mellan primärvård och specialiserad psykiatrisk vård</a:t>
            </a:r>
            <a:endParaRPr lang="sv-SE" sz="1800" dirty="0"/>
          </a:p>
        </p:txBody>
      </p:sp>
      <p:sp>
        <p:nvSpPr>
          <p:cNvPr id="20" name="Högerpil 1">
            <a:extLst>
              <a:ext uri="{FF2B5EF4-FFF2-40B4-BE49-F238E27FC236}">
                <a16:creationId xmlns:a16="http://schemas.microsoft.com/office/drawing/2014/main" id="{571FA3B1-F0C3-4EFB-5878-22F96D22D10A}"/>
              </a:ext>
            </a:extLst>
          </p:cNvPr>
          <p:cNvSpPr/>
          <p:nvPr/>
        </p:nvSpPr>
        <p:spPr>
          <a:xfrm>
            <a:off x="4246775" y="1288417"/>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Högerpil 1">
            <a:extLst>
              <a:ext uri="{FF2B5EF4-FFF2-40B4-BE49-F238E27FC236}">
                <a16:creationId xmlns:a16="http://schemas.microsoft.com/office/drawing/2014/main" id="{086FF8E7-D270-0E7E-256E-C034352EE658}"/>
              </a:ext>
            </a:extLst>
          </p:cNvPr>
          <p:cNvSpPr/>
          <p:nvPr/>
        </p:nvSpPr>
        <p:spPr>
          <a:xfrm>
            <a:off x="4245497" y="351368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Högerpil 1">
            <a:extLst>
              <a:ext uri="{FF2B5EF4-FFF2-40B4-BE49-F238E27FC236}">
                <a16:creationId xmlns:a16="http://schemas.microsoft.com/office/drawing/2014/main" id="{F8B270C2-66B1-E743-2CF5-EFB8874BBDC8}"/>
              </a:ext>
            </a:extLst>
          </p:cNvPr>
          <p:cNvSpPr/>
          <p:nvPr/>
        </p:nvSpPr>
        <p:spPr>
          <a:xfrm>
            <a:off x="4242120" y="5275181"/>
            <a:ext cx="242490" cy="254805"/>
          </a:xfrm>
          <a:prstGeom prst="rightArrow">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4">
            <a:extLst>
              <a:ext uri="{FF2B5EF4-FFF2-40B4-BE49-F238E27FC236}">
                <a16:creationId xmlns:a16="http://schemas.microsoft.com/office/drawing/2014/main" id="{D784D2BC-A876-5F5E-C7C0-CE09CE00559B}"/>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
        <p:nvSpPr>
          <p:cNvPr id="6" name="Platshållare för text 4">
            <a:extLst>
              <a:ext uri="{FF2B5EF4-FFF2-40B4-BE49-F238E27FC236}">
                <a16:creationId xmlns:a16="http://schemas.microsoft.com/office/drawing/2014/main" id="{A1BBF612-2BFD-4731-0566-C956C581B657}"/>
              </a:ext>
            </a:extLst>
          </p:cNvPr>
          <p:cNvSpPr txBox="1">
            <a:spLocks/>
          </p:cNvSpPr>
          <p:nvPr/>
        </p:nvSpPr>
        <p:spPr>
          <a:xfrm>
            <a:off x="4562159" y="2860324"/>
            <a:ext cx="6025411" cy="43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a:solidFill>
                  <a:srgbClr val="000000"/>
                </a:solidFill>
                <a:ea typeface="Calibri" panose="020F0502020204030204" pitchFamily="34" charset="0"/>
                <a:cs typeface="Arial" panose="020B0604020202020204" pitchFamily="34" charset="0"/>
              </a:rPr>
              <a:t>4) Delaktighet information</a:t>
            </a:r>
            <a:endParaRPr lang="sv-SE" sz="1800"/>
          </a:p>
        </p:txBody>
      </p:sp>
      <p:sp>
        <p:nvSpPr>
          <p:cNvPr id="23" name="Platshållare för text 4">
            <a:extLst>
              <a:ext uri="{FF2B5EF4-FFF2-40B4-BE49-F238E27FC236}">
                <a16:creationId xmlns:a16="http://schemas.microsoft.com/office/drawing/2014/main" id="{2295BE90-07EC-840F-3FAD-4F0806CAE2F4}"/>
              </a:ext>
            </a:extLst>
          </p:cNvPr>
          <p:cNvSpPr txBox="1">
            <a:spLocks/>
          </p:cNvSpPr>
          <p:nvPr/>
        </p:nvSpPr>
        <p:spPr>
          <a:xfrm>
            <a:off x="4562159" y="3419454"/>
            <a:ext cx="6025411" cy="43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a:solidFill>
                  <a:srgbClr val="000000"/>
                </a:solidFill>
                <a:ea typeface="Calibri" panose="020F0502020204030204" pitchFamily="34" charset="0"/>
                <a:cs typeface="Arial" panose="020B0604020202020204" pitchFamily="34" charset="0"/>
              </a:rPr>
              <a:t>5) Otillräcklig planering/behandling</a:t>
            </a:r>
            <a:endParaRPr lang="sv-SE" sz="1800"/>
          </a:p>
        </p:txBody>
      </p:sp>
      <p:sp>
        <p:nvSpPr>
          <p:cNvPr id="24" name="Platshållare för text 4">
            <a:extLst>
              <a:ext uri="{FF2B5EF4-FFF2-40B4-BE49-F238E27FC236}">
                <a16:creationId xmlns:a16="http://schemas.microsoft.com/office/drawing/2014/main" id="{8F084A88-288D-6E53-9AB6-C1053259652C}"/>
              </a:ext>
            </a:extLst>
          </p:cNvPr>
          <p:cNvSpPr txBox="1">
            <a:spLocks/>
          </p:cNvSpPr>
          <p:nvPr/>
        </p:nvSpPr>
        <p:spPr>
          <a:xfrm>
            <a:off x="4562158" y="3978584"/>
            <a:ext cx="6025411" cy="43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a:solidFill>
                  <a:srgbClr val="000000"/>
                </a:solidFill>
                <a:ea typeface="Calibri" panose="020F0502020204030204" pitchFamily="34" charset="0"/>
                <a:cs typeface="Arial" panose="020B0604020202020204" pitchFamily="34" charset="0"/>
              </a:rPr>
              <a:t>6) Bristande samordning</a:t>
            </a:r>
            <a:endParaRPr lang="sv-SE" sz="1800"/>
          </a:p>
        </p:txBody>
      </p:sp>
      <p:sp>
        <p:nvSpPr>
          <p:cNvPr id="25" name="Platshållare för text 4">
            <a:extLst>
              <a:ext uri="{FF2B5EF4-FFF2-40B4-BE49-F238E27FC236}">
                <a16:creationId xmlns:a16="http://schemas.microsoft.com/office/drawing/2014/main" id="{87DA9A4E-8CB3-34AC-E411-FC1EC1C154A5}"/>
              </a:ext>
            </a:extLst>
          </p:cNvPr>
          <p:cNvSpPr txBox="1">
            <a:spLocks/>
          </p:cNvSpPr>
          <p:nvPr/>
        </p:nvSpPr>
        <p:spPr>
          <a:xfrm>
            <a:off x="4562157" y="4537714"/>
            <a:ext cx="6025411" cy="432000"/>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a:solidFill>
                  <a:srgbClr val="000000"/>
                </a:solidFill>
                <a:ea typeface="Calibri" panose="020F0502020204030204" pitchFamily="34" charset="0"/>
                <a:cs typeface="Arial" panose="020B0604020202020204" pitchFamily="34" charset="0"/>
              </a:rPr>
              <a:t>7) Bristande kontinuitet</a:t>
            </a:r>
            <a:endParaRPr lang="sv-SE" sz="1800"/>
          </a:p>
        </p:txBody>
      </p:sp>
      <p:sp>
        <p:nvSpPr>
          <p:cNvPr id="26" name="Platshållare för text 4">
            <a:extLst>
              <a:ext uri="{FF2B5EF4-FFF2-40B4-BE49-F238E27FC236}">
                <a16:creationId xmlns:a16="http://schemas.microsoft.com/office/drawing/2014/main" id="{F5E6A841-3327-C4CA-7319-58BCFC9F9716}"/>
              </a:ext>
            </a:extLst>
          </p:cNvPr>
          <p:cNvSpPr txBox="1">
            <a:spLocks/>
          </p:cNvSpPr>
          <p:nvPr/>
        </p:nvSpPr>
        <p:spPr>
          <a:xfrm>
            <a:off x="4562157" y="5106371"/>
            <a:ext cx="6025411" cy="665347"/>
          </a:xfrm>
          <a:prstGeom prst="rect">
            <a:avLst/>
          </a:prstGeom>
          <a:solidFill>
            <a:schemeClr val="tx2">
              <a:lumMod val="20000"/>
              <a:lumOff val="80000"/>
            </a:schemeClr>
          </a:solidFill>
          <a:effectLst>
            <a:outerShdw blurRad="50800" dist="38100" dir="2700000" algn="tl" rotWithShape="0">
              <a:prstClr val="black">
                <a:alpha val="40000"/>
              </a:prstClr>
            </a:outerShdw>
          </a:effectLst>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defRPr/>
            </a:pPr>
            <a:r>
              <a:rPr lang="sv-SE" sz="1800" dirty="0">
                <a:solidFill>
                  <a:srgbClr val="000000"/>
                </a:solidFill>
                <a:ea typeface="Calibri" panose="020F0502020204030204" pitchFamily="34" charset="0"/>
                <a:cs typeface="Arial" panose="020B0604020202020204" pitchFamily="34" charset="0"/>
              </a:rPr>
              <a:t>8) Bristande samarbete mellan primärvård och specialiserad psykiatrisk vård</a:t>
            </a:r>
            <a:endParaRPr lang="sv-SE" sz="1800" dirty="0"/>
          </a:p>
        </p:txBody>
      </p:sp>
    </p:spTree>
    <p:extLst>
      <p:ext uri="{BB962C8B-B14F-4D97-AF65-F5344CB8AC3E}">
        <p14:creationId xmlns:p14="http://schemas.microsoft.com/office/powerpoint/2010/main" val="3348951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4418988" y="1152525"/>
            <a:ext cx="7103434" cy="609793"/>
          </a:xfrm>
        </p:spPr>
        <p:txBody>
          <a:bodyPr>
            <a:noAutofit/>
          </a:bodyPr>
          <a:lstStyle/>
          <a:p>
            <a:r>
              <a:rPr lang="sv-SE" sz="2800" dirty="0"/>
              <a:t>Vårdförloppet utgår från tillförlitliga och aktuella kunskapsstöd och baseras på bästa tillgängliga kunskap</a:t>
            </a:r>
          </a:p>
        </p:txBody>
      </p:sp>
      <p:sp>
        <p:nvSpPr>
          <p:cNvPr id="6" name="Platshållare för text 4"/>
          <p:cNvSpPr>
            <a:spLocks noGrp="1"/>
          </p:cNvSpPr>
          <p:nvPr>
            <p:ph type="body" sz="quarter" idx="10"/>
          </p:nvPr>
        </p:nvSpPr>
        <p:spPr>
          <a:xfrm>
            <a:off x="4340160" y="2501600"/>
            <a:ext cx="6819929" cy="3752137"/>
          </a:xfrm>
          <a:solidFill>
            <a:schemeClr val="bg1"/>
          </a:solidFill>
          <a:ln>
            <a:noFill/>
          </a:ln>
          <a:effectLst/>
        </p:spPr>
        <p:txBody>
          <a:bodyPr tIns="90000"/>
          <a:lstStyle/>
          <a:p>
            <a:pPr marL="285750" indent="-285750">
              <a:spcBef>
                <a:spcPts val="600"/>
              </a:spcBef>
              <a:buFont typeface="Arial" panose="020B0604020202020204" pitchFamily="34" charset="0"/>
              <a:buChar char="•"/>
              <a:defRPr/>
            </a:pPr>
            <a:r>
              <a:rPr lang="sv-SE" sz="2400" dirty="0">
                <a:solidFill>
                  <a:schemeClr val="tx1"/>
                </a:solidFill>
              </a:rPr>
              <a:t>Baseras på Socialstyrelsens nationella riktlinjer för vård vid depression och ångestsyndrom</a:t>
            </a:r>
          </a:p>
          <a:p>
            <a:pPr marL="285750" indent="-285750">
              <a:spcBef>
                <a:spcPts val="600"/>
              </a:spcBef>
              <a:buFont typeface="Arial" panose="020B0604020202020204" pitchFamily="34" charset="0"/>
              <a:buChar char="•"/>
              <a:defRPr/>
            </a:pPr>
            <a:r>
              <a:rPr lang="sv-SE" dirty="0">
                <a:solidFill>
                  <a:srgbClr val="000000"/>
                </a:solidFill>
                <a:ea typeface="Calibri" panose="020F0502020204030204" pitchFamily="34" charset="0"/>
                <a:cs typeface="Arial" panose="020B0604020202020204" pitchFamily="34" charset="0"/>
              </a:rPr>
              <a:t>Länkar till utförliga beskrivningar i vård och insatsprogram för depression och ångestsyndrom</a:t>
            </a:r>
          </a:p>
          <a:p>
            <a:endParaRPr lang="sv-SE"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27683" t="24509" r="26098" b="17496"/>
          <a:stretch/>
        </p:blipFill>
        <p:spPr>
          <a:xfrm>
            <a:off x="0" y="0"/>
            <a:ext cx="3560712" cy="6697014"/>
          </a:xfrm>
          <a:prstGeom prst="rect">
            <a:avLst/>
          </a:prstGeom>
        </p:spPr>
      </p:pic>
      <p:sp>
        <p:nvSpPr>
          <p:cNvPr id="8" name="textruta 4">
            <a:extLst>
              <a:ext uri="{FF2B5EF4-FFF2-40B4-BE49-F238E27FC236}">
                <a16:creationId xmlns:a16="http://schemas.microsoft.com/office/drawing/2014/main" id="{6E751862-04BC-9FBF-4B94-EF987EC3CFDB}"/>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405640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17C2CC77-76D0-01FC-4360-8F5EFCEDD1BE}"/>
              </a:ext>
            </a:extLst>
          </p:cNvPr>
          <p:cNvPicPr>
            <a:picLocks noChangeAspect="1"/>
          </p:cNvPicPr>
          <p:nvPr/>
        </p:nvPicPr>
        <p:blipFill>
          <a:blip r:embed="rId4"/>
          <a:stretch>
            <a:fillRect/>
          </a:stretch>
        </p:blipFill>
        <p:spPr>
          <a:xfrm>
            <a:off x="4424726" y="2013621"/>
            <a:ext cx="6776674" cy="4048125"/>
          </a:xfrm>
          <a:prstGeom prst="rect">
            <a:avLst/>
          </a:prstGeom>
        </p:spPr>
      </p:pic>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826758" y="374298"/>
            <a:ext cx="9144000" cy="609793"/>
          </a:xfrm>
        </p:spPr>
        <p:txBody>
          <a:bodyPr>
            <a:normAutofit fontScale="90000"/>
          </a:bodyPr>
          <a:lstStyle/>
          <a:p>
            <a:r>
              <a:rPr lang="sv-SE"/>
              <a:t>Vårdförloppet innehåller flödesschema och åtgärder </a:t>
            </a:r>
          </a:p>
        </p:txBody>
      </p:sp>
      <p:sp>
        <p:nvSpPr>
          <p:cNvPr id="9" name="Rectangle 8">
            <a:extLst>
              <a:ext uri="{FF2B5EF4-FFF2-40B4-BE49-F238E27FC236}">
                <a16:creationId xmlns:a16="http://schemas.microsoft.com/office/drawing/2014/main" id="{833526B6-D4F9-4B22-AC5A-C610BB2A6702}"/>
              </a:ext>
            </a:extLst>
          </p:cNvPr>
          <p:cNvSpPr/>
          <p:nvPr/>
        </p:nvSpPr>
        <p:spPr>
          <a:xfrm>
            <a:off x="826758" y="1483826"/>
            <a:ext cx="2905847"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chemeClr val="bg1"/>
                </a:solidFill>
                <a:effectLst/>
                <a:uLnTx/>
                <a:uFillTx/>
                <a:latin typeface="Calibri" panose="020F0502020204030204"/>
                <a:ea typeface="+mn-ea"/>
                <a:cs typeface="+mn-cs"/>
              </a:rPr>
              <a:t>Flödesschema</a:t>
            </a:r>
          </a:p>
        </p:txBody>
      </p:sp>
      <p:sp>
        <p:nvSpPr>
          <p:cNvPr id="11" name="Rectangle 10">
            <a:extLst>
              <a:ext uri="{FF2B5EF4-FFF2-40B4-BE49-F238E27FC236}">
                <a16:creationId xmlns:a16="http://schemas.microsoft.com/office/drawing/2014/main" id="{7D77882F-B632-416D-AAC5-94C35B362B61}"/>
              </a:ext>
            </a:extLst>
          </p:cNvPr>
          <p:cNvSpPr/>
          <p:nvPr/>
        </p:nvSpPr>
        <p:spPr>
          <a:xfrm>
            <a:off x="4556854" y="1464197"/>
            <a:ext cx="6320696"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a:ln>
                  <a:noFill/>
                </a:ln>
                <a:solidFill>
                  <a:schemeClr val="bg1"/>
                </a:solidFill>
                <a:effectLst/>
                <a:uLnTx/>
                <a:uFillTx/>
                <a:latin typeface="Calibri" panose="020F0502020204030204"/>
                <a:ea typeface="+mn-ea"/>
                <a:cs typeface="+mn-cs"/>
              </a:rPr>
              <a:t>Åtgärdsblock</a:t>
            </a:r>
          </a:p>
        </p:txBody>
      </p:sp>
      <p:sp>
        <p:nvSpPr>
          <p:cNvPr id="12" name="Vänsterpil 11"/>
          <p:cNvSpPr/>
          <p:nvPr/>
        </p:nvSpPr>
        <p:spPr>
          <a:xfrm rot="10800000">
            <a:off x="4012175" y="3344939"/>
            <a:ext cx="443945" cy="784676"/>
          </a:xfrm>
          <a:prstGeom prst="leftArrow">
            <a:avLst/>
          </a:prstGeom>
          <a:solidFill>
            <a:schemeClr val="accent1">
              <a:lumMod val="60000"/>
              <a:lumOff val="40000"/>
            </a:schemeClr>
          </a:solidFill>
          <a:ln>
            <a:solidFill>
              <a:srgbClr val="377D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3.png">
            <a:extLst>
              <a:ext uri="{FF2B5EF4-FFF2-40B4-BE49-F238E27FC236}">
                <a16:creationId xmlns:a16="http://schemas.microsoft.com/office/drawing/2014/main" id="{112BB8D9-264B-E08C-2676-E388B4B3C331}"/>
              </a:ext>
            </a:extLst>
          </p:cNvPr>
          <p:cNvPicPr/>
          <p:nvPr/>
        </p:nvPicPr>
        <p:blipFill>
          <a:blip r:embed="rId7"/>
          <a:srcRect/>
          <a:stretch>
            <a:fillRect/>
          </a:stretch>
        </p:blipFill>
        <p:spPr>
          <a:xfrm>
            <a:off x="826758" y="2065502"/>
            <a:ext cx="2905847" cy="4154323"/>
          </a:xfrm>
          <a:prstGeom prst="rect">
            <a:avLst/>
          </a:prstGeom>
          <a:ln>
            <a:noFill/>
          </a:ln>
          <a:effectLst>
            <a:outerShdw blurRad="292100" dist="139700" dir="2700000" algn="tl" rotWithShape="0">
              <a:srgbClr val="333333">
                <a:alpha val="65000"/>
              </a:srgbClr>
            </a:outerShdw>
          </a:effectLst>
        </p:spPr>
      </p:pic>
      <p:sp>
        <p:nvSpPr>
          <p:cNvPr id="6" name="textruta 4">
            <a:extLst>
              <a:ext uri="{FF2B5EF4-FFF2-40B4-BE49-F238E27FC236}">
                <a16:creationId xmlns:a16="http://schemas.microsoft.com/office/drawing/2014/main" id="{104EBDEA-420A-4E03-5BC6-EE1CF3B6DB8F}"/>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27482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F3B2A-7A61-6C24-4443-957E6037DB98}"/>
              </a:ext>
            </a:extLst>
          </p:cNvPr>
          <p:cNvSpPr>
            <a:spLocks noGrp="1"/>
          </p:cNvSpPr>
          <p:nvPr>
            <p:ph type="ctrTitle"/>
          </p:nvPr>
        </p:nvSpPr>
        <p:spPr/>
        <p:txBody>
          <a:bodyPr/>
          <a:lstStyle/>
          <a:p>
            <a:r>
              <a:rPr lang="sv-SE" dirty="0"/>
              <a:t>Samverkan med kommun och övriga aktörer</a:t>
            </a:r>
          </a:p>
        </p:txBody>
      </p:sp>
      <p:sp>
        <p:nvSpPr>
          <p:cNvPr id="3" name="Platshållare för text 2">
            <a:extLst>
              <a:ext uri="{FF2B5EF4-FFF2-40B4-BE49-F238E27FC236}">
                <a16:creationId xmlns:a16="http://schemas.microsoft.com/office/drawing/2014/main" id="{54E087D2-D6E2-3461-CDF4-145184C52AF7}"/>
              </a:ext>
            </a:extLst>
          </p:cNvPr>
          <p:cNvSpPr>
            <a:spLocks noGrp="1"/>
          </p:cNvSpPr>
          <p:nvPr>
            <p:ph type="body" sz="quarter" idx="10"/>
          </p:nvPr>
        </p:nvSpPr>
        <p:spPr>
          <a:xfrm>
            <a:off x="5234939" y="1908810"/>
            <a:ext cx="4897803" cy="3699828"/>
          </a:xfrm>
        </p:spPr>
        <p:txBody>
          <a:bodyPr>
            <a:normAutofit/>
          </a:bodyPr>
          <a:lstStyle/>
          <a:p>
            <a:pPr algn="l"/>
            <a:r>
              <a:rPr lang="sv-SE" sz="1600" i="0" dirty="0">
                <a:solidFill>
                  <a:srgbClr val="374151"/>
                </a:solidFill>
                <a:effectLst/>
              </a:rPr>
              <a:t>Samverkan kan ske i många olika former och är </a:t>
            </a:r>
            <a:r>
              <a:rPr lang="sv-SE" sz="1600" i="0">
                <a:solidFill>
                  <a:srgbClr val="374151"/>
                </a:solidFill>
                <a:effectLst/>
              </a:rPr>
              <a:t>ofta mycket viktigt </a:t>
            </a:r>
            <a:r>
              <a:rPr lang="sv-SE" sz="1600" i="0" dirty="0">
                <a:solidFill>
                  <a:srgbClr val="374151"/>
                </a:solidFill>
                <a:effectLst/>
              </a:rPr>
              <a:t>för att kunna erbjuda personcentrerad vård. Detta kan till exempel ske genom:</a:t>
            </a:r>
          </a:p>
          <a:p>
            <a:pPr algn="l"/>
            <a:r>
              <a:rPr lang="sv-SE" sz="1600" b="1" i="0" dirty="0">
                <a:solidFill>
                  <a:srgbClr val="374151"/>
                </a:solidFill>
                <a:effectLst/>
              </a:rPr>
              <a:t>Teamarbete och nätverksmöten </a:t>
            </a:r>
            <a:r>
              <a:rPr lang="sv-SE" sz="1600" b="0" i="0" dirty="0">
                <a:solidFill>
                  <a:srgbClr val="374151"/>
                </a:solidFill>
                <a:effectLst/>
              </a:rPr>
              <a:t>fyller en viktig funktion där professioner med olika kompetens och ansvarsområden tillsammans diskuterar individens problem och behov och där man tack vare bredden av kompetens och tillsammans kan utforma vården och omsorgen utefter individens individuella behov. </a:t>
            </a:r>
          </a:p>
          <a:p>
            <a:pPr algn="l"/>
            <a:r>
              <a:rPr lang="sv-SE" sz="1600" b="1" i="0" dirty="0">
                <a:solidFill>
                  <a:srgbClr val="374151"/>
                </a:solidFill>
                <a:effectLst/>
              </a:rPr>
              <a:t>Samordnad individuell plan – SIP </a:t>
            </a:r>
            <a:r>
              <a:rPr lang="sv-SE" sz="1600" b="0" i="0" dirty="0">
                <a:solidFill>
                  <a:srgbClr val="374151"/>
                </a:solidFill>
                <a:effectLst/>
              </a:rPr>
              <a:t>är</a:t>
            </a:r>
            <a:r>
              <a:rPr lang="sv-SE" sz="1600" b="1" i="0" dirty="0">
                <a:solidFill>
                  <a:srgbClr val="374151"/>
                </a:solidFill>
                <a:effectLst/>
              </a:rPr>
              <a:t> </a:t>
            </a:r>
            <a:r>
              <a:rPr lang="sv-SE" sz="1600" b="0" i="0" dirty="0">
                <a:solidFill>
                  <a:srgbClr val="374151"/>
                </a:solidFill>
                <a:effectLst/>
              </a:rPr>
              <a:t>lagstadgad enligt HSL och </a:t>
            </a:r>
            <a:r>
              <a:rPr lang="sv-SE" sz="1600" b="0" i="0" dirty="0" err="1">
                <a:solidFill>
                  <a:srgbClr val="374151"/>
                </a:solidFill>
                <a:effectLst/>
              </a:rPr>
              <a:t>SoL.</a:t>
            </a:r>
            <a:r>
              <a:rPr lang="sv-SE" sz="1600" b="0" i="0" dirty="0">
                <a:solidFill>
                  <a:srgbClr val="374151"/>
                </a:solidFill>
                <a:effectLst/>
              </a:rPr>
              <a:t> Syftet med SIP är att samordna insatserna för personer med komplexa vård- och stödbehov och säkerställa en helhetssyn och kontinuitet i vården. </a:t>
            </a:r>
            <a:endParaRPr lang="sv-SE" sz="1600" b="1" i="0" dirty="0">
              <a:solidFill>
                <a:srgbClr val="374151"/>
              </a:solidFill>
              <a:effectLst/>
            </a:endParaRPr>
          </a:p>
          <a:p>
            <a:pPr algn="l"/>
            <a:endParaRPr lang="sv-SE" sz="1600" dirty="0">
              <a:solidFill>
                <a:srgbClr val="374151"/>
              </a:solidFill>
            </a:endParaRPr>
          </a:p>
          <a:p>
            <a:pPr algn="l"/>
            <a:endParaRPr lang="sv-SE" sz="1600" dirty="0"/>
          </a:p>
        </p:txBody>
      </p:sp>
      <p:pic>
        <p:nvPicPr>
          <p:cNvPr id="5" name="Bildobjekt 4" descr="En bild som visar pussel&#10;&#10;Automatiskt genererad beskrivning">
            <a:extLst>
              <a:ext uri="{FF2B5EF4-FFF2-40B4-BE49-F238E27FC236}">
                <a16:creationId xmlns:a16="http://schemas.microsoft.com/office/drawing/2014/main" id="{5E4EBA7A-0551-E0BD-A0CE-931139CC21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42061" y="2224087"/>
            <a:ext cx="3219450" cy="2409825"/>
          </a:xfrm>
          <a:prstGeom prst="rect">
            <a:avLst/>
          </a:prstGeom>
        </p:spPr>
      </p:pic>
    </p:spTree>
    <p:extLst>
      <p:ext uri="{BB962C8B-B14F-4D97-AF65-F5344CB8AC3E}">
        <p14:creationId xmlns:p14="http://schemas.microsoft.com/office/powerpoint/2010/main" val="62329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4F42CCD4-CA67-7C16-63A1-CDC2BEA33CB9}"/>
              </a:ext>
            </a:extLst>
          </p:cNvPr>
          <p:cNvSpPr/>
          <p:nvPr/>
        </p:nvSpPr>
        <p:spPr>
          <a:xfrm>
            <a:off x="6252017" y="1328512"/>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graphicFrame>
        <p:nvGraphicFramePr>
          <p:cNvPr id="20" name="Object 19" hidden="1">
            <a:extLst>
              <a:ext uri="{FF2B5EF4-FFF2-40B4-BE49-F238E27FC236}">
                <a16:creationId xmlns:a16="http://schemas.microsoft.com/office/drawing/2014/main" id="{38B9E893-937E-45CB-885F-520E271A97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0" name="Object 19" hidden="1">
                        <a:extLst>
                          <a:ext uri="{FF2B5EF4-FFF2-40B4-BE49-F238E27FC236}">
                            <a16:creationId xmlns:a16="http://schemas.microsoft.com/office/drawing/2014/main" id="{38B9E893-937E-45CB-885F-520E271A97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6A758B33-E922-4132-AD7A-85BDE8A32210}"/>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5" name="Title 4">
            <a:extLst>
              <a:ext uri="{FF2B5EF4-FFF2-40B4-BE49-F238E27FC236}">
                <a16:creationId xmlns:a16="http://schemas.microsoft.com/office/drawing/2014/main" id="{6AECD21E-1FC0-44B5-9B0F-67ECBD727DE0}"/>
              </a:ext>
            </a:extLst>
          </p:cNvPr>
          <p:cNvSpPr>
            <a:spLocks noGrp="1"/>
          </p:cNvSpPr>
          <p:nvPr>
            <p:ph type="ctrTitle"/>
          </p:nvPr>
        </p:nvSpPr>
        <p:spPr>
          <a:xfrm>
            <a:off x="352425" y="449180"/>
            <a:ext cx="9144000" cy="609793"/>
          </a:xfrm>
        </p:spPr>
        <p:txBody>
          <a:bodyPr>
            <a:normAutofit/>
          </a:bodyPr>
          <a:lstStyle/>
          <a:p>
            <a:r>
              <a:rPr lang="sv-SE"/>
              <a:t>Vad kommer att följas upp (urval)</a:t>
            </a:r>
          </a:p>
        </p:txBody>
      </p:sp>
      <p:grpSp>
        <p:nvGrpSpPr>
          <p:cNvPr id="4" name="Grupp 3">
            <a:extLst>
              <a:ext uri="{FF2B5EF4-FFF2-40B4-BE49-F238E27FC236}">
                <a16:creationId xmlns:a16="http://schemas.microsoft.com/office/drawing/2014/main" id="{77AC2E0A-A079-A10D-0901-28B3EC216F3E}"/>
              </a:ext>
            </a:extLst>
          </p:cNvPr>
          <p:cNvGrpSpPr/>
          <p:nvPr/>
        </p:nvGrpSpPr>
        <p:grpSpPr>
          <a:xfrm>
            <a:off x="-1254396" y="1304654"/>
            <a:ext cx="5743575" cy="506973"/>
            <a:chOff x="-1204913" y="1507624"/>
            <a:chExt cx="5743575" cy="506973"/>
          </a:xfrm>
        </p:grpSpPr>
        <p:sp>
          <p:nvSpPr>
            <p:cNvPr id="8" name="Rektangel 7">
              <a:extLst>
                <a:ext uri="{FF2B5EF4-FFF2-40B4-BE49-F238E27FC236}">
                  <a16:creationId xmlns:a16="http://schemas.microsoft.com/office/drawing/2014/main" id="{4FCC5333-BE59-3F39-E5C7-019BE23A5C08}"/>
                </a:ext>
              </a:extLst>
            </p:cNvPr>
            <p:cNvSpPr/>
            <p:nvPr/>
          </p:nvSpPr>
          <p:spPr>
            <a:xfrm>
              <a:off x="352425" y="1556109"/>
              <a:ext cx="2628901" cy="458488"/>
            </a:xfrm>
            <a:prstGeom prst="rect">
              <a:avLst/>
            </a:prstGeom>
            <a:solidFill>
              <a:schemeClr val="accent1">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Rectangle 8">
              <a:extLst>
                <a:ext uri="{FF2B5EF4-FFF2-40B4-BE49-F238E27FC236}">
                  <a16:creationId xmlns:a16="http://schemas.microsoft.com/office/drawing/2014/main" id="{833526B6-D4F9-4B22-AC5A-C610BB2A6702}"/>
                </a:ext>
              </a:extLst>
            </p:cNvPr>
            <p:cNvSpPr/>
            <p:nvPr/>
          </p:nvSpPr>
          <p:spPr>
            <a:xfrm>
              <a:off x="-1204913" y="1507624"/>
              <a:ext cx="5743575" cy="506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Resultatmått</a:t>
              </a:r>
            </a:p>
          </p:txBody>
        </p:sp>
      </p:grpSp>
      <p:sp>
        <p:nvSpPr>
          <p:cNvPr id="14" name="Rectangle 13">
            <a:extLst>
              <a:ext uri="{FF2B5EF4-FFF2-40B4-BE49-F238E27FC236}">
                <a16:creationId xmlns:a16="http://schemas.microsoft.com/office/drawing/2014/main" id="{F5EFE918-B768-4D36-9D56-383F0BD01BC0}"/>
              </a:ext>
            </a:extLst>
          </p:cNvPr>
          <p:cNvSpPr/>
          <p:nvPr/>
        </p:nvSpPr>
        <p:spPr>
          <a:xfrm>
            <a:off x="4857253" y="1235024"/>
            <a:ext cx="5438243" cy="599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2400"/>
              </a:spcAft>
              <a:buClrTx/>
              <a:buSzTx/>
              <a:buFontTx/>
              <a:buNone/>
              <a:tabLst/>
              <a:defRPr/>
            </a:pPr>
            <a:r>
              <a:rPr kumimoji="0" lang="sv-SE" sz="1800" b="1" i="0" u="none" strike="noStrike" kern="1200" cap="none" spc="0" normalizeH="0" baseline="0" noProof="0" dirty="0">
                <a:ln>
                  <a:noFill/>
                </a:ln>
                <a:solidFill>
                  <a:schemeClr val="bg1"/>
                </a:solidFill>
                <a:effectLst/>
                <a:uLnTx/>
                <a:uFillTx/>
                <a:latin typeface="Calibri" panose="020F0502020204030204"/>
                <a:ea typeface="+mn-ea"/>
                <a:cs typeface="+mn-cs"/>
              </a:rPr>
              <a:t>Processmått</a:t>
            </a:r>
          </a:p>
        </p:txBody>
      </p:sp>
      <p:sp>
        <p:nvSpPr>
          <p:cNvPr id="6" name="Rectangle 5">
            <a:extLst>
              <a:ext uri="{FF2B5EF4-FFF2-40B4-BE49-F238E27FC236}">
                <a16:creationId xmlns:a16="http://schemas.microsoft.com/office/drawing/2014/main" id="{01F77448-64CF-4386-8406-839026FD8FC9}"/>
              </a:ext>
            </a:extLst>
          </p:cNvPr>
          <p:cNvSpPr/>
          <p:nvPr/>
        </p:nvSpPr>
        <p:spPr>
          <a:xfrm>
            <a:off x="302942" y="6076950"/>
            <a:ext cx="9688783" cy="4408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panose="020F0502020204030204"/>
                <a:ea typeface="+mn-ea"/>
                <a:cs typeface="+mn-cs"/>
              </a:rPr>
              <a:t>Datakällor:</a:t>
            </a:r>
            <a:r>
              <a:rPr kumimoji="0" lang="sv-SE" sz="1600" b="0" i="0" u="none" strike="noStrike" kern="1200" cap="none" spc="0" normalizeH="0" baseline="0" noProof="0">
                <a:ln>
                  <a:noFill/>
                </a:ln>
                <a:solidFill>
                  <a:srgbClr val="FFFFFF"/>
                </a:solidFill>
                <a:effectLst/>
                <a:uLnTx/>
                <a:uFillTx/>
                <a:latin typeface="Calibri" panose="020F0502020204030204"/>
                <a:ea typeface="+mn-ea"/>
                <a:cs typeface="+mn-cs"/>
              </a:rPr>
              <a:t> </a:t>
            </a:r>
            <a:r>
              <a:rPr kumimoji="0" lang="sv-SE" sz="1600" b="0" i="1" u="none" strike="noStrike" kern="1200" cap="none" spc="0" normalizeH="0" baseline="0" noProof="0">
                <a:ln>
                  <a:noFill/>
                </a:ln>
                <a:solidFill>
                  <a:srgbClr val="FFFFFF"/>
                </a:solidFill>
                <a:effectLst/>
                <a:uLnTx/>
                <a:uFillTx/>
                <a:latin typeface="Calibri" panose="020F0502020204030204"/>
                <a:ea typeface="+mn-ea"/>
                <a:cs typeface="+mn-cs"/>
              </a:rPr>
              <a:t>Primärvårdskvalitet, SibeR, Nationella patientenkäten</a:t>
            </a:r>
            <a:endParaRPr kumimoji="0" lang="sv-SE" sz="1600" b="0" i="1" u="none" strike="noStrike" kern="1200" cap="none" spc="0" normalizeH="0" noProof="0">
              <a:ln>
                <a:noFill/>
              </a:ln>
              <a:solidFill>
                <a:srgbClr val="FFFFFF"/>
              </a:solidFill>
              <a:effectLst/>
              <a:uLnTx/>
              <a:uFillTx/>
              <a:latin typeface="Calibri" panose="020F0502020204030204"/>
              <a:ea typeface="+mn-ea"/>
              <a:cs typeface="+mn-cs"/>
            </a:endParaRPr>
          </a:p>
        </p:txBody>
      </p:sp>
      <p:sp>
        <p:nvSpPr>
          <p:cNvPr id="2" name="Rektangel 1">
            <a:extLst>
              <a:ext uri="{FF2B5EF4-FFF2-40B4-BE49-F238E27FC236}">
                <a16:creationId xmlns:a16="http://schemas.microsoft.com/office/drawing/2014/main" id="{76CCF95F-4B9B-8286-A0AA-A126A8FEF424}"/>
              </a:ext>
            </a:extLst>
          </p:cNvPr>
          <p:cNvSpPr/>
          <p:nvPr/>
        </p:nvSpPr>
        <p:spPr>
          <a:xfrm>
            <a:off x="302942" y="1864176"/>
            <a:ext cx="5743575" cy="3758800"/>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EEA20762-E7C2-E162-D098-2CC2D11878EA}"/>
              </a:ext>
            </a:extLst>
          </p:cNvPr>
          <p:cNvSpPr/>
          <p:nvPr/>
        </p:nvSpPr>
        <p:spPr>
          <a:xfrm>
            <a:off x="6252017" y="1867939"/>
            <a:ext cx="5743575" cy="3744773"/>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D1377C90-0B11-B0E4-83F3-D05555139C05}"/>
              </a:ext>
            </a:extLst>
          </p:cNvPr>
          <p:cNvSpPr txBox="1"/>
          <p:nvPr/>
        </p:nvSpPr>
        <p:spPr>
          <a:xfrm>
            <a:off x="458959" y="2084355"/>
            <a:ext cx="5416108"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800">
                <a:effectLst/>
                <a:latin typeface="Calibri"/>
                <a:ea typeface="Calibri" panose="020F0502020204030204" pitchFamily="34" charset="0"/>
                <a:cs typeface="Calibri"/>
              </a:rPr>
              <a:t>Andel patienter med depression som skattat helhetsintrycket (atmosfär, tillgodosett behov, rekommenderar till andra) över 70 procent i </a:t>
            </a:r>
            <a:r>
              <a:rPr lang="sv-SE" sz="1800" u="sng">
                <a:solidFill>
                  <a:srgbClr val="1155CC"/>
                </a:solidFill>
                <a:effectLst/>
                <a:latin typeface="Calibri"/>
                <a:ea typeface="Calibri" panose="020F0502020204030204" pitchFamily="34" charset="0"/>
                <a:cs typeface="Calibri"/>
                <a:hlinkClick r:id="rId6"/>
              </a:rPr>
              <a:t>Nationella patientenkäten</a:t>
            </a:r>
            <a:r>
              <a:rPr lang="sv-SE" sz="1800">
                <a:effectLst/>
                <a:latin typeface="Calibri"/>
                <a:ea typeface="Calibri" panose="020F0502020204030204" pitchFamily="34" charset="0"/>
                <a:cs typeface="Calibri"/>
              </a:rPr>
              <a:t>.</a:t>
            </a:r>
            <a:r>
              <a:rPr lang="sv-SE">
                <a:latin typeface="Calibri"/>
                <a:ea typeface="Calibri" panose="020F0502020204030204" pitchFamily="34" charset="0"/>
                <a:cs typeface="Calibri"/>
              </a:rPr>
              <a:t> </a:t>
            </a:r>
            <a:endParaRPr lang="sv-SE" sz="180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SE" sz="1800">
                <a:effectLst/>
                <a:latin typeface="Calibri"/>
                <a:ea typeface="Calibri" panose="020F0502020204030204" pitchFamily="34" charset="0"/>
                <a:cs typeface="Calibri"/>
              </a:rPr>
              <a:t>Andel patienter med ny depressionsepisod som har förbättrad MADRS-S-skattning </a:t>
            </a:r>
            <a:r>
              <a:rPr lang="sv-SE">
                <a:latin typeface="Calibri"/>
                <a:ea typeface="Calibri" panose="020F0502020204030204" pitchFamily="34" charset="0"/>
                <a:cs typeface="Calibri"/>
              </a:rPr>
              <a:t>efter tre månader</a:t>
            </a:r>
            <a:endParaRPr lang="sv-SE">
              <a:cs typeface="Calibri"/>
            </a:endParaRPr>
          </a:p>
        </p:txBody>
      </p:sp>
      <p:sp>
        <p:nvSpPr>
          <p:cNvPr id="17" name="textruta 16">
            <a:extLst>
              <a:ext uri="{FF2B5EF4-FFF2-40B4-BE49-F238E27FC236}">
                <a16:creationId xmlns:a16="http://schemas.microsoft.com/office/drawing/2014/main" id="{E9A47596-FA0A-7961-308A-34A4D23A727D}"/>
              </a:ext>
            </a:extLst>
          </p:cNvPr>
          <p:cNvSpPr txBox="1"/>
          <p:nvPr/>
        </p:nvSpPr>
        <p:spPr>
          <a:xfrm>
            <a:off x="6423467" y="1858415"/>
            <a:ext cx="5416108" cy="3785652"/>
          </a:xfrm>
          <a:prstGeom prst="rect">
            <a:avLst/>
          </a:prstGeom>
          <a:noFill/>
        </p:spPr>
        <p:txBody>
          <a:bodyPr wrap="square" rtlCol="0">
            <a:spAutoFit/>
          </a:bodyPr>
          <a:lstStyle/>
          <a:p>
            <a:pPr marL="285750" indent="-285750">
              <a:buFont typeface="Arial" panose="020B0604020202020204" pitchFamily="34" charset="0"/>
              <a:buChar char="•"/>
            </a:pPr>
            <a:r>
              <a:rPr lang="sv-SE" sz="1600" dirty="0">
                <a:solidFill>
                  <a:srgbClr val="222222"/>
                </a:solidFill>
                <a:effectLst/>
                <a:latin typeface="Calibri" panose="020F0502020204030204" pitchFamily="34" charset="0"/>
                <a:ea typeface="Calibri" panose="020F0502020204030204" pitchFamily="34" charset="0"/>
              </a:rPr>
              <a:t>Andel patienter med nydiagnostiserad depression som blivit somatiskt undersökta 3 månader före eller efter ny diagnos (</a:t>
            </a:r>
            <a:r>
              <a:rPr lang="sv-SE" sz="1600" u="sng" dirty="0">
                <a:solidFill>
                  <a:srgbClr val="1155CC"/>
                </a:solidFill>
                <a:effectLst/>
                <a:latin typeface="Calibri" panose="020F0502020204030204" pitchFamily="34" charset="0"/>
                <a:ea typeface="Calibri" panose="020F0502020204030204" pitchFamily="34" charset="0"/>
                <a:hlinkClick r:id="rId7"/>
              </a:rPr>
              <a:t>PVQ </a:t>
            </a:r>
            <a:r>
              <a:rPr lang="sv-SE" sz="1600" u="sng" dirty="0" err="1">
                <a:solidFill>
                  <a:srgbClr val="1155CC"/>
                </a:solidFill>
                <a:effectLst/>
                <a:latin typeface="Calibri" panose="020F0502020204030204" pitchFamily="34" charset="0"/>
                <a:ea typeface="Calibri" panose="020F0502020204030204" pitchFamily="34" charset="0"/>
                <a:hlinkClick r:id="rId7"/>
              </a:rPr>
              <a:t>Dep</a:t>
            </a:r>
            <a:r>
              <a:rPr lang="sv-SE" sz="1600" u="sng" dirty="0">
                <a:solidFill>
                  <a:srgbClr val="1155CC"/>
                </a:solidFill>
                <a:effectLst/>
                <a:latin typeface="Calibri" panose="020F0502020204030204" pitchFamily="34" charset="0"/>
                <a:ea typeface="Calibri" panose="020F0502020204030204" pitchFamily="34" charset="0"/>
                <a:hlinkClick r:id="rId7"/>
              </a:rPr>
              <a:t> 02</a:t>
            </a:r>
            <a:r>
              <a:rPr lang="sv-SE" sz="1600" dirty="0">
                <a:solidFill>
                  <a:srgbClr val="222222"/>
                </a:solidFill>
                <a:effectLst/>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sv-SE" sz="1600" dirty="0">
                <a:solidFill>
                  <a:srgbClr val="222222"/>
                </a:solidFill>
                <a:effectLst/>
                <a:latin typeface="Calibri" panose="020F0502020204030204" pitchFamily="34" charset="0"/>
                <a:ea typeface="Calibri" panose="020F0502020204030204" pitchFamily="34" charset="0"/>
              </a:rPr>
              <a:t>Andelen patienter med ny diagnos depression som förskrivits/ordinerats antidepressiva senaste 18 månaderna (</a:t>
            </a:r>
            <a:r>
              <a:rPr lang="sv-SE" sz="1600" u="sng" dirty="0">
                <a:solidFill>
                  <a:srgbClr val="1155CC"/>
                </a:solidFill>
                <a:effectLst/>
                <a:latin typeface="Calibri" panose="020F0502020204030204" pitchFamily="34" charset="0"/>
                <a:ea typeface="Calibri" panose="020F0502020204030204" pitchFamily="34" charset="0"/>
                <a:hlinkClick r:id="rId7"/>
              </a:rPr>
              <a:t>PVQ </a:t>
            </a:r>
            <a:r>
              <a:rPr lang="sv-SE" sz="1600" u="sng" dirty="0" err="1">
                <a:solidFill>
                  <a:srgbClr val="1155CC"/>
                </a:solidFill>
                <a:effectLst/>
                <a:latin typeface="Calibri" panose="020F0502020204030204" pitchFamily="34" charset="0"/>
                <a:ea typeface="Calibri" panose="020F0502020204030204" pitchFamily="34" charset="0"/>
                <a:hlinkClick r:id="rId7"/>
              </a:rPr>
              <a:t>Dep</a:t>
            </a:r>
            <a:r>
              <a:rPr lang="sv-SE" sz="1600" u="sng" dirty="0">
                <a:solidFill>
                  <a:srgbClr val="1155CC"/>
                </a:solidFill>
                <a:effectLst/>
                <a:latin typeface="Calibri" panose="020F0502020204030204" pitchFamily="34" charset="0"/>
                <a:ea typeface="Calibri" panose="020F0502020204030204" pitchFamily="34" charset="0"/>
                <a:hlinkClick r:id="rId7"/>
              </a:rPr>
              <a:t> 03</a:t>
            </a:r>
            <a:r>
              <a:rPr lang="sv-SE" sz="1600" dirty="0">
                <a:solidFill>
                  <a:srgbClr val="222222"/>
                </a:solidFill>
                <a:effectLst/>
                <a:latin typeface="Calibri" panose="020F0502020204030204" pitchFamily="34" charset="0"/>
                <a:ea typeface="Calibri" panose="020F0502020204030204" pitchFamily="34" charset="0"/>
              </a:rPr>
              <a:t>)</a:t>
            </a:r>
            <a:endParaRPr lang="sv-SE" sz="1600" dirty="0">
              <a:solidFill>
                <a:srgbClr val="222222"/>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SE" sz="1600" dirty="0">
                <a:effectLst/>
                <a:latin typeface="Calibri" panose="020F0502020204030204" pitchFamily="34" charset="0"/>
                <a:ea typeface="Calibri" panose="020F0502020204030204" pitchFamily="34" charset="0"/>
              </a:rPr>
              <a:t>Andel listade patienter med nydiagnostiserad depression som fått psykologisk behandling</a:t>
            </a:r>
            <a:r>
              <a:rPr lang="sv-SE" sz="1600" dirty="0">
                <a:solidFill>
                  <a:srgbClr val="222222"/>
                </a:solidFill>
                <a:effectLst/>
                <a:latin typeface="Calibri" panose="020F0502020204030204" pitchFamily="34" charset="0"/>
                <a:ea typeface="Calibri" panose="020F0502020204030204" pitchFamily="34" charset="0"/>
              </a:rPr>
              <a:t> </a:t>
            </a:r>
            <a:r>
              <a:rPr lang="sv-SE" sz="1600" u="sng" dirty="0">
                <a:solidFill>
                  <a:srgbClr val="1155CC"/>
                </a:solidFill>
                <a:effectLst/>
                <a:latin typeface="Calibri" panose="020F0502020204030204" pitchFamily="34" charset="0"/>
                <a:ea typeface="Calibri" panose="020F0502020204030204" pitchFamily="34" charset="0"/>
                <a:hlinkClick r:id="rId7"/>
              </a:rPr>
              <a:t>(PVQ-09)</a:t>
            </a:r>
            <a:r>
              <a:rPr lang="sv-SE" sz="1600" dirty="0">
                <a:solidFill>
                  <a:srgbClr val="222222"/>
                </a:solidFill>
                <a:effectLst/>
                <a:latin typeface="Calibri" panose="020F0502020204030204" pitchFamily="34" charset="0"/>
                <a:ea typeface="Calibri" panose="020F0502020204030204" pitchFamily="34" charset="0"/>
              </a:rPr>
              <a:t> (</a:t>
            </a:r>
            <a:r>
              <a:rPr lang="sv-SE" sz="1600" dirty="0" err="1">
                <a:solidFill>
                  <a:srgbClr val="222222"/>
                </a:solidFill>
                <a:effectLst/>
                <a:latin typeface="Calibri" panose="020F0502020204030204" pitchFamily="34" charset="0"/>
                <a:ea typeface="Calibri" panose="020F0502020204030204" pitchFamily="34" charset="0"/>
              </a:rPr>
              <a:t>SibeR</a:t>
            </a:r>
            <a:r>
              <a:rPr lang="sv-SE" sz="1600" dirty="0">
                <a:solidFill>
                  <a:srgbClr val="222222"/>
                </a:solidFill>
                <a:effectLst/>
                <a:latin typeface="Calibri" panose="020F0502020204030204" pitchFamily="34" charset="0"/>
                <a:ea typeface="Calibri" panose="020F0502020204030204" pitchFamily="34" charset="0"/>
              </a:rPr>
              <a:t>)</a:t>
            </a:r>
          </a:p>
          <a:p>
            <a:pPr marL="285750" indent="-285750">
              <a:buFont typeface="Arial" panose="020B0604020202020204" pitchFamily="34" charset="0"/>
              <a:buChar char="•"/>
            </a:pPr>
            <a:r>
              <a:rPr lang="sv-SE" sz="1600" dirty="0">
                <a:effectLst/>
                <a:latin typeface="Calibri" panose="020F0502020204030204" pitchFamily="34" charset="0"/>
                <a:ea typeface="Calibri" panose="020F0502020204030204" pitchFamily="34" charset="0"/>
              </a:rPr>
              <a:t>Andel patienter som fått återbesök/kontakt inom 6 veckor efter nydiagnostiserad depression</a:t>
            </a:r>
            <a:r>
              <a:rPr lang="sv-SE" sz="1600" dirty="0">
                <a:solidFill>
                  <a:srgbClr val="222222"/>
                </a:solidFill>
                <a:effectLst/>
                <a:latin typeface="Calibri" panose="020F0502020204030204" pitchFamily="34" charset="0"/>
                <a:ea typeface="Calibri" panose="020F0502020204030204" pitchFamily="34" charset="0"/>
              </a:rPr>
              <a:t> </a:t>
            </a:r>
            <a:r>
              <a:rPr lang="sv-SE" sz="1600" u="sng" dirty="0">
                <a:solidFill>
                  <a:srgbClr val="1155CC"/>
                </a:solidFill>
                <a:effectLst/>
                <a:latin typeface="Calibri" panose="020F0502020204030204" pitchFamily="34" charset="0"/>
                <a:ea typeface="Calibri" panose="020F0502020204030204" pitchFamily="34" charset="0"/>
                <a:hlinkClick r:id="rId7"/>
              </a:rPr>
              <a:t>(PVQ </a:t>
            </a:r>
            <a:r>
              <a:rPr lang="sv-SE" sz="1600" u="sng" dirty="0" err="1">
                <a:solidFill>
                  <a:srgbClr val="1155CC"/>
                </a:solidFill>
                <a:effectLst/>
                <a:latin typeface="Calibri" panose="020F0502020204030204" pitchFamily="34" charset="0"/>
                <a:ea typeface="Calibri" panose="020F0502020204030204" pitchFamily="34" charset="0"/>
                <a:hlinkClick r:id="rId7"/>
              </a:rPr>
              <a:t>Dep</a:t>
            </a:r>
            <a:r>
              <a:rPr lang="sv-SE" sz="1600" u="sng" dirty="0">
                <a:solidFill>
                  <a:srgbClr val="1155CC"/>
                </a:solidFill>
                <a:effectLst/>
                <a:latin typeface="Calibri" panose="020F0502020204030204" pitchFamily="34" charset="0"/>
                <a:ea typeface="Calibri" panose="020F0502020204030204" pitchFamily="34" charset="0"/>
                <a:hlinkClick r:id="rId7"/>
              </a:rPr>
              <a:t> 04)</a:t>
            </a:r>
            <a:endParaRPr lang="sv-SE" sz="1600" u="sng" dirty="0">
              <a:solidFill>
                <a:srgbClr val="222222"/>
              </a:solidFill>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sv-SE" sz="1600" dirty="0">
                <a:effectLst/>
                <a:latin typeface="Calibri" panose="020F0502020204030204" pitchFamily="34" charset="0"/>
                <a:ea typeface="Calibri" panose="020F0502020204030204" pitchFamily="34" charset="0"/>
              </a:rPr>
              <a:t>Andel patienter med nydiagnostiserad depression som genomgått strukturerad suicidriskbedömning</a:t>
            </a:r>
          </a:p>
          <a:p>
            <a:pPr marL="285750" indent="-285750">
              <a:buFont typeface="Arial" panose="020B0604020202020204" pitchFamily="34" charset="0"/>
              <a:buChar char="•"/>
            </a:pPr>
            <a:r>
              <a:rPr lang="sv-SE" sz="1600" dirty="0">
                <a:effectLst/>
                <a:latin typeface="Calibri" panose="020F0502020204030204" pitchFamily="34" charset="0"/>
                <a:ea typeface="Calibri" panose="020F0502020204030204" pitchFamily="34" charset="0"/>
              </a:rPr>
              <a:t>Andel patienter med depression som fått ett första besök inom specialiserad psykiatrisk vård (allmänpsykiatrisk vård) senast 30 dagar från remiss </a:t>
            </a:r>
            <a:endParaRPr lang="sv-SE" sz="1600" dirty="0"/>
          </a:p>
        </p:txBody>
      </p:sp>
      <p:sp>
        <p:nvSpPr>
          <p:cNvPr id="12" name="textruta 4">
            <a:extLst>
              <a:ext uri="{FF2B5EF4-FFF2-40B4-BE49-F238E27FC236}">
                <a16:creationId xmlns:a16="http://schemas.microsoft.com/office/drawing/2014/main" id="{1E55CE44-150E-7D6A-996B-F3B14FBABA20}"/>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71954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90068" y="671705"/>
            <a:ext cx="9144000" cy="609793"/>
          </a:xfrm>
        </p:spPr>
        <p:txBody>
          <a:bodyPr>
            <a:noAutofit/>
          </a:bodyPr>
          <a:lstStyle/>
          <a:p>
            <a:r>
              <a:rPr lang="sv-SE">
                <a:solidFill>
                  <a:srgbClr val="5A8695"/>
                </a:solidFill>
              </a:rPr>
              <a:t>Vad blir konsekvenserna?</a:t>
            </a:r>
          </a:p>
        </p:txBody>
      </p:sp>
      <p:sp>
        <p:nvSpPr>
          <p:cNvPr id="21" name="Rectangle 20">
            <a:extLst>
              <a:ext uri="{FF2B5EF4-FFF2-40B4-BE49-F238E27FC236}">
                <a16:creationId xmlns:a16="http://schemas.microsoft.com/office/drawing/2014/main" id="{3E0FFD61-48A6-4B7A-BD67-7DC59845871C}"/>
              </a:ext>
            </a:extLst>
          </p:cNvPr>
          <p:cNvSpPr/>
          <p:nvPr/>
        </p:nvSpPr>
        <p:spPr>
          <a:xfrm>
            <a:off x="690068" y="1666398"/>
            <a:ext cx="4681544" cy="3916255"/>
          </a:xfrm>
          <a:prstGeom prst="rect">
            <a:avLst/>
          </a:prstGeom>
          <a:solidFill>
            <a:schemeClr val="bg1"/>
          </a:solidFill>
          <a:ln w="31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000" b="1" dirty="0">
                <a:solidFill>
                  <a:srgbClr val="000000"/>
                </a:solidFill>
              </a:rPr>
              <a:t>Fördelar/vinster</a:t>
            </a:r>
          </a:p>
          <a:p>
            <a:pPr marL="285750" indent="-285750">
              <a:buFont typeface="Arial" panose="020B0604020202020204" pitchFamily="34" charset="0"/>
              <a:buChar char="•"/>
            </a:pPr>
            <a:r>
              <a:rPr lang="sv-SE" sz="2000" dirty="0">
                <a:solidFill>
                  <a:schemeClr val="tx1"/>
                </a:solidFill>
              </a:rPr>
              <a:t>Snabbare diagnostik, behandling och strukturerad uppföljning av depression i primärvården. </a:t>
            </a:r>
            <a:endParaRPr lang="sv-SE" sz="2000" dirty="0">
              <a:solidFill>
                <a:schemeClr val="tx1"/>
              </a:solidFill>
              <a:cs typeface="Calibri"/>
            </a:endParaRPr>
          </a:p>
          <a:p>
            <a:pPr marL="285750" indent="-285750">
              <a:buFont typeface="Arial" panose="020B0604020202020204" pitchFamily="34" charset="0"/>
              <a:buChar char="•"/>
            </a:pPr>
            <a:r>
              <a:rPr lang="sv-SE" sz="2000" dirty="0">
                <a:solidFill>
                  <a:schemeClr val="tx1"/>
                </a:solidFill>
              </a:rPr>
              <a:t>kortare väntetid för adekvat behandling och därmed mindre funktionsbortfall och sjukskrivningar. Detta leder till samhällsekonomiska vinster. </a:t>
            </a:r>
            <a:endParaRPr lang="sv-SE" sz="2000" dirty="0">
              <a:solidFill>
                <a:schemeClr val="tx1"/>
              </a:solidFill>
              <a:cs typeface="Calibri"/>
            </a:endParaRPr>
          </a:p>
          <a:p>
            <a:pPr marL="285750" indent="-285750">
              <a:buFont typeface="Arial" panose="020B0604020202020204" pitchFamily="34" charset="0"/>
              <a:buChar char="•"/>
            </a:pPr>
            <a:r>
              <a:rPr lang="sv-SE" sz="2000" dirty="0">
                <a:solidFill>
                  <a:schemeClr val="tx1"/>
                </a:solidFill>
                <a:cs typeface="Calibri"/>
              </a:rPr>
              <a:t>Genom att följa uppställda indikatorer kommer man bättre kunna följa effekten av det strukturerade omhändertagandet och hur den påverkar utfallet.</a:t>
            </a:r>
            <a:endParaRPr lang="sv-SE" sz="2000" dirty="0">
              <a:solidFill>
                <a:schemeClr val="tx1"/>
              </a:solidFill>
            </a:endParaRPr>
          </a:p>
          <a:p>
            <a:pPr marL="285750" indent="-285750">
              <a:buFont typeface="Arial" panose="020B0604020202020204" pitchFamily="34" charset="0"/>
              <a:buChar char="•"/>
            </a:pPr>
            <a:endParaRPr lang="sv-SE" sz="2000" dirty="0">
              <a:solidFill>
                <a:schemeClr val="tx1"/>
              </a:solidFill>
              <a:cs typeface="Calibri"/>
            </a:endParaRPr>
          </a:p>
        </p:txBody>
      </p:sp>
      <p:sp>
        <p:nvSpPr>
          <p:cNvPr id="9" name="Rectangle 8">
            <a:extLst>
              <a:ext uri="{FF2B5EF4-FFF2-40B4-BE49-F238E27FC236}">
                <a16:creationId xmlns:a16="http://schemas.microsoft.com/office/drawing/2014/main" id="{B0B07D15-DBC9-4A8D-93AF-5B2C4F8F0C21}"/>
              </a:ext>
            </a:extLst>
          </p:cNvPr>
          <p:cNvSpPr/>
          <p:nvPr/>
        </p:nvSpPr>
        <p:spPr>
          <a:xfrm>
            <a:off x="6965023" y="1666397"/>
            <a:ext cx="4681544" cy="3916255"/>
          </a:xfrm>
          <a:prstGeom prst="rect">
            <a:avLst/>
          </a:prstGeom>
          <a:solidFill>
            <a:schemeClr val="bg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rtlCol="0" anchor="t"/>
          <a:lstStyle/>
          <a:p>
            <a:pPr lvl="0">
              <a:defRPr/>
            </a:pPr>
            <a:r>
              <a:rPr lang="sv-SE" sz="2000" b="1" dirty="0">
                <a:solidFill>
                  <a:srgbClr val="000000"/>
                </a:solidFill>
              </a:rPr>
              <a:t>Ev. risker/svårigheter</a:t>
            </a:r>
          </a:p>
          <a:p>
            <a:pPr marL="285750" lvl="0" indent="-285750">
              <a:spcBef>
                <a:spcPts val="600"/>
              </a:spcBef>
              <a:buFont typeface="Arial" panose="020B0604020202020204" pitchFamily="34" charset="0"/>
              <a:buChar char="•"/>
              <a:defRPr/>
            </a:pPr>
            <a:r>
              <a:rPr lang="sv-SE" sz="1800" dirty="0">
                <a:solidFill>
                  <a:schemeClr val="tx1"/>
                </a:solidFill>
              </a:rPr>
              <a:t>Detta kommer kräva mer resurser på kort och lång sikt. </a:t>
            </a:r>
            <a:endParaRPr lang="sv-SE" dirty="0">
              <a:solidFill>
                <a:srgbClr val="000000"/>
              </a:solidFill>
            </a:endParaRPr>
          </a:p>
          <a:p>
            <a:pPr marL="285750" indent="-285750">
              <a:buFont typeface="Arial" panose="020B0604020202020204" pitchFamily="34" charset="0"/>
              <a:buChar char="•"/>
            </a:pPr>
            <a:r>
              <a:rPr lang="sv-SE" sz="1800" dirty="0">
                <a:solidFill>
                  <a:schemeClr val="tx1"/>
                </a:solidFill>
              </a:rPr>
              <a:t>Utvecklade arbetssätt och kompetensutvecklingsinsatser krävs. </a:t>
            </a:r>
          </a:p>
        </p:txBody>
      </p:sp>
      <p:pic>
        <p:nvPicPr>
          <p:cNvPr id="3" name="Picture 2" descr="A close up of a logo&#10;&#10;Description automatically generated">
            <a:extLst>
              <a:ext uri="{FF2B5EF4-FFF2-40B4-BE49-F238E27FC236}">
                <a16:creationId xmlns:a16="http://schemas.microsoft.com/office/drawing/2014/main" id="{6506CDB5-7F3F-4DAF-B872-1BC8872ABD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9106" y="2223346"/>
            <a:ext cx="2039842" cy="2039842"/>
          </a:xfrm>
          <a:prstGeom prst="rect">
            <a:avLst/>
          </a:prstGeom>
        </p:spPr>
      </p:pic>
      <p:sp>
        <p:nvSpPr>
          <p:cNvPr id="5" name="textruta 4">
            <a:extLst>
              <a:ext uri="{FF2B5EF4-FFF2-40B4-BE49-F238E27FC236}">
                <a16:creationId xmlns:a16="http://schemas.microsoft.com/office/drawing/2014/main" id="{EAC74DDC-ECDF-170B-AE75-CCF0576CE71E}"/>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22543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564D2F-45CC-4D11-B1EF-80B21B99A4A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B8564D2F-45CC-4D11-B1EF-80B21B99A4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21C52E-9F03-416F-B9DA-51DBF7EF0172}"/>
              </a:ext>
            </a:extLst>
          </p:cNvPr>
          <p:cNvSpPr>
            <a:spLocks noGrp="1"/>
          </p:cNvSpPr>
          <p:nvPr>
            <p:ph type="ctrTitle"/>
          </p:nvPr>
        </p:nvSpPr>
        <p:spPr>
          <a:xfrm>
            <a:off x="871441" y="999925"/>
            <a:ext cx="9517333" cy="609793"/>
          </a:xfrm>
        </p:spPr>
        <p:txBody>
          <a:bodyPr>
            <a:normAutofit fontScale="90000"/>
          </a:bodyPr>
          <a:lstStyle/>
          <a:p>
            <a:r>
              <a:rPr lang="sv-SE" dirty="0"/>
              <a:t>Personcentrerat och sammanhållet vårdförlopp för Depression hos vuxna</a:t>
            </a:r>
          </a:p>
        </p:txBody>
      </p:sp>
      <p:sp>
        <p:nvSpPr>
          <p:cNvPr id="8" name="Rectangle 20">
            <a:extLst>
              <a:ext uri="{FF2B5EF4-FFF2-40B4-BE49-F238E27FC236}">
                <a16:creationId xmlns:a16="http://schemas.microsoft.com/office/drawing/2014/main" id="{3E0FFD61-48A6-4B7A-BD67-7DC59845871C}"/>
              </a:ext>
            </a:extLst>
          </p:cNvPr>
          <p:cNvSpPr/>
          <p:nvPr/>
        </p:nvSpPr>
        <p:spPr>
          <a:xfrm>
            <a:off x="1023549" y="2552113"/>
            <a:ext cx="4896000" cy="358680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a:spcBef>
                <a:spcPts val="600"/>
              </a:spcBef>
              <a:defRPr/>
            </a:pPr>
            <a:r>
              <a:rPr lang="sv-SE" sz="1400" dirty="0">
                <a:solidFill>
                  <a:schemeClr val="tx1"/>
                </a:solidFill>
                <a:latin typeface="Calibri"/>
                <a:ea typeface="Calibri" panose="020F0502020204030204" pitchFamily="34" charset="0"/>
                <a:cs typeface="Arial"/>
              </a:rPr>
              <a:t>Vårdförloppets målsättning är att vuxna med depression</a:t>
            </a:r>
            <a:endParaRPr lang="en-US" sz="1400" dirty="0">
              <a:solidFill>
                <a:schemeClr val="tx1"/>
              </a:solidFill>
              <a:cs typeface="Calibri"/>
            </a:endParaRPr>
          </a:p>
          <a:p>
            <a:pPr marL="285750" indent="-285750">
              <a:spcBef>
                <a:spcPts val="600"/>
              </a:spcBef>
              <a:buFont typeface="Arial"/>
              <a:buChar char="•"/>
              <a:defRPr/>
            </a:pPr>
            <a:r>
              <a:rPr lang="sv-SE" sz="1400" dirty="0">
                <a:solidFill>
                  <a:schemeClr val="tx1"/>
                </a:solidFill>
                <a:ea typeface="+mn-lt"/>
                <a:cs typeface="+mn-lt"/>
              </a:rPr>
              <a:t> </a:t>
            </a:r>
            <a:r>
              <a:rPr lang="sv-SE" sz="1400" dirty="0">
                <a:solidFill>
                  <a:schemeClr val="tx1"/>
                </a:solidFill>
                <a:latin typeface="Calibri"/>
                <a:cs typeface="Arial"/>
              </a:rPr>
              <a:t>snabbt får tillgång till strukturerad bedömning, diagnos och behandling</a:t>
            </a:r>
          </a:p>
          <a:p>
            <a:pPr marL="285750" indent="-285750">
              <a:spcBef>
                <a:spcPts val="600"/>
              </a:spcBef>
              <a:buFont typeface="Arial"/>
              <a:buChar char="•"/>
              <a:defRPr/>
            </a:pPr>
            <a:r>
              <a:rPr lang="sv-SE" sz="1400" dirty="0">
                <a:solidFill>
                  <a:schemeClr val="tx1"/>
                </a:solidFill>
                <a:latin typeface="Calibri"/>
                <a:cs typeface="Arial"/>
              </a:rPr>
              <a:t>blir återställda och återfår full funktionsförmåga</a:t>
            </a:r>
          </a:p>
          <a:p>
            <a:pPr marL="285750" indent="-285750">
              <a:spcBef>
                <a:spcPts val="600"/>
              </a:spcBef>
              <a:buFont typeface="Arial"/>
              <a:buChar char="•"/>
              <a:defRPr/>
            </a:pPr>
            <a:r>
              <a:rPr lang="sv-SE" sz="1400" dirty="0">
                <a:solidFill>
                  <a:schemeClr val="tx1"/>
                </a:solidFill>
                <a:latin typeface="Calibri"/>
                <a:cs typeface="Arial"/>
              </a:rPr>
              <a:t>möter en vård som är  lättillgänglig, samordnad och har hög kontinuitet</a:t>
            </a:r>
          </a:p>
          <a:p>
            <a:pPr marL="285750" indent="-285750">
              <a:spcBef>
                <a:spcPts val="600"/>
              </a:spcBef>
              <a:buFont typeface="Arial"/>
              <a:buChar char="•"/>
              <a:defRPr/>
            </a:pPr>
            <a:r>
              <a:rPr lang="sv-SE" sz="1400" dirty="0">
                <a:solidFill>
                  <a:schemeClr val="tx1"/>
                </a:solidFill>
                <a:latin typeface="Calibri"/>
                <a:cs typeface="Arial"/>
              </a:rPr>
              <a:t> får information om sjukdomen och behandlingsalternativen och  är delaktiga i val av behandling och egenvård.</a:t>
            </a:r>
          </a:p>
        </p:txBody>
      </p:sp>
      <p:sp>
        <p:nvSpPr>
          <p:cNvPr id="9" name="Rectangle 8">
            <a:extLst>
              <a:ext uri="{FF2B5EF4-FFF2-40B4-BE49-F238E27FC236}">
                <a16:creationId xmlns:a16="http://schemas.microsoft.com/office/drawing/2014/main" id="{B0B07D15-DBC9-4A8D-93AF-5B2C4F8F0C21}"/>
              </a:ext>
            </a:extLst>
          </p:cNvPr>
          <p:cNvSpPr/>
          <p:nvPr/>
        </p:nvSpPr>
        <p:spPr>
          <a:xfrm>
            <a:off x="6272451" y="2552113"/>
            <a:ext cx="4896000" cy="3586807"/>
          </a:xfrm>
          <a:prstGeom prst="rect">
            <a:avLst/>
          </a:prstGeom>
          <a:solidFill>
            <a:schemeClr val="bg1"/>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a:lnSpc>
                <a:spcPct val="114999"/>
              </a:lnSpc>
              <a:spcBef>
                <a:spcPts val="600"/>
              </a:spcBef>
              <a:defRPr/>
            </a:pPr>
            <a:r>
              <a:rPr lang="sv-SE" dirty="0">
                <a:solidFill>
                  <a:schemeClr val="tx1"/>
                </a:solidFill>
                <a:latin typeface="Calibri"/>
                <a:cs typeface="Arial"/>
              </a:rPr>
              <a:t>Vårdförloppet beskriver insatser som syftar till  </a:t>
            </a:r>
          </a:p>
          <a:p>
            <a:pPr marL="285750" indent="-285750">
              <a:lnSpc>
                <a:spcPct val="114999"/>
              </a:lnSpc>
              <a:spcBef>
                <a:spcPts val="600"/>
              </a:spcBef>
              <a:buFont typeface="Arial"/>
              <a:buChar char="•"/>
              <a:defRPr/>
            </a:pPr>
            <a:r>
              <a:rPr lang="sv-SE" sz="1400" dirty="0">
                <a:solidFill>
                  <a:schemeClr val="tx1"/>
                </a:solidFill>
                <a:latin typeface="Calibri"/>
                <a:cs typeface="Calibri"/>
              </a:rPr>
              <a:t>Strukturerad utredning vid misstanke om depression</a:t>
            </a:r>
            <a:endParaRPr lang="en-US" sz="1400" dirty="0">
              <a:solidFill>
                <a:schemeClr val="tx1"/>
              </a:solidFill>
              <a:latin typeface="Calibri"/>
              <a:cs typeface="Calibri"/>
            </a:endParaRPr>
          </a:p>
          <a:p>
            <a:pPr marL="342900" indent="-342900">
              <a:spcBef>
                <a:spcPts val="600"/>
              </a:spcBef>
              <a:buFont typeface="Arial,Sans-Serif"/>
              <a:buChar char="•"/>
              <a:defRPr/>
            </a:pPr>
            <a:r>
              <a:rPr lang="sv-SE" sz="1400" dirty="0">
                <a:solidFill>
                  <a:schemeClr val="tx1"/>
                </a:solidFill>
                <a:latin typeface="Calibri"/>
                <a:cs typeface="Calibri"/>
              </a:rPr>
              <a:t>Stegvis evidensbaserad vård och behandling</a:t>
            </a:r>
            <a:endParaRPr lang="en-US" sz="1400" dirty="0">
              <a:solidFill>
                <a:schemeClr val="tx1"/>
              </a:solidFill>
              <a:latin typeface="Calibri"/>
              <a:cs typeface="Calibri"/>
            </a:endParaRPr>
          </a:p>
          <a:p>
            <a:pPr marL="342900" indent="-342900">
              <a:spcBef>
                <a:spcPts val="600"/>
              </a:spcBef>
              <a:buFont typeface="Arial,Sans-Serif"/>
              <a:buChar char="•"/>
              <a:defRPr/>
            </a:pPr>
            <a:r>
              <a:rPr lang="sv-SE" sz="1400" dirty="0">
                <a:solidFill>
                  <a:schemeClr val="tx1"/>
                </a:solidFill>
                <a:latin typeface="Calibri"/>
                <a:cs typeface="Calibri"/>
              </a:rPr>
              <a:t>Strukturerad uppföljning</a:t>
            </a:r>
            <a:endParaRPr lang="en-US" sz="1400" dirty="0">
              <a:solidFill>
                <a:schemeClr val="tx1"/>
              </a:solidFill>
              <a:latin typeface="Calibri"/>
              <a:cs typeface="Calibri"/>
            </a:endParaRPr>
          </a:p>
          <a:p>
            <a:pPr marL="342900" indent="-342900">
              <a:spcBef>
                <a:spcPts val="600"/>
              </a:spcBef>
              <a:buFont typeface="Arial,Sans-Serif"/>
              <a:buChar char="•"/>
              <a:defRPr/>
            </a:pPr>
            <a:r>
              <a:rPr lang="sv-SE" sz="1400" dirty="0">
                <a:solidFill>
                  <a:schemeClr val="tx1"/>
                </a:solidFill>
                <a:latin typeface="Calibri"/>
                <a:cs typeface="Calibri"/>
              </a:rPr>
              <a:t>Samverkan med socialtjänst och övriga aktörer</a:t>
            </a:r>
            <a:endParaRPr lang="en-US" sz="1400" dirty="0">
              <a:solidFill>
                <a:schemeClr val="tx1"/>
              </a:solidFill>
              <a:latin typeface="Calibri"/>
              <a:cs typeface="Calibri"/>
            </a:endParaRPr>
          </a:p>
          <a:p>
            <a:pPr marL="342900" indent="-342900">
              <a:spcBef>
                <a:spcPts val="600"/>
              </a:spcBef>
              <a:buFont typeface="Arial,Sans-Serif"/>
              <a:buChar char="•"/>
              <a:defRPr/>
            </a:pPr>
            <a:r>
              <a:rPr lang="sv-SE" sz="1400" dirty="0">
                <a:solidFill>
                  <a:schemeClr val="tx1"/>
                </a:solidFill>
                <a:latin typeface="Calibri"/>
                <a:cs typeface="Calibri"/>
              </a:rPr>
              <a:t>Strukturerad konsultation och remittering till specialiserad psykiatrisk vård</a:t>
            </a:r>
          </a:p>
          <a:p>
            <a:pPr marL="342900" indent="-342900">
              <a:spcBef>
                <a:spcPts val="600"/>
              </a:spcBef>
              <a:buFont typeface="Arial,Sans-Serif"/>
              <a:buChar char="•"/>
              <a:defRPr/>
            </a:pPr>
            <a:r>
              <a:rPr lang="sv-SE" sz="1400" dirty="0">
                <a:solidFill>
                  <a:schemeClr val="tx1"/>
                </a:solidFill>
                <a:latin typeface="Calibri"/>
                <a:cs typeface="Arial"/>
              </a:rPr>
              <a:t>effekten av behandling utvärderas strukturerat och kontinuerligt med självskattningsinstrument under och efter avslutad behandling</a:t>
            </a:r>
            <a:endParaRPr lang="sv-SE" sz="1400" dirty="0">
              <a:solidFill>
                <a:schemeClr val="tx1"/>
              </a:solidFill>
              <a:latin typeface="Calibri"/>
              <a:cs typeface="Calibri" panose="020F0502020204030204"/>
            </a:endParaRPr>
          </a:p>
          <a:p>
            <a:pPr marL="285750" indent="-285750">
              <a:lnSpc>
                <a:spcPct val="114999"/>
              </a:lnSpc>
              <a:spcBef>
                <a:spcPts val="600"/>
              </a:spcBef>
              <a:buFont typeface="Arial"/>
              <a:buChar char="•"/>
              <a:defRPr/>
            </a:pPr>
            <a:r>
              <a:rPr lang="sv-SE" sz="1400" dirty="0">
                <a:solidFill>
                  <a:schemeClr val="tx1"/>
                </a:solidFill>
                <a:latin typeface="Calibri"/>
                <a:cs typeface="Arial"/>
              </a:rPr>
              <a:t>uppföljning av läkemedelsbehandling sker sex månader efter att patienten blivit återställd.</a:t>
            </a:r>
            <a:endParaRPr lang="sv-SE" sz="1400" dirty="0">
              <a:solidFill>
                <a:schemeClr val="tx1"/>
              </a:solidFill>
              <a:latin typeface="Calibri"/>
              <a:cs typeface="Calibri" panose="020F0502020204030204"/>
            </a:endParaRPr>
          </a:p>
          <a:p>
            <a:pPr marL="285750" indent="-285750">
              <a:lnSpc>
                <a:spcPct val="114999"/>
              </a:lnSpc>
              <a:spcBef>
                <a:spcPts val="600"/>
              </a:spcBef>
              <a:buFont typeface="Arial"/>
              <a:buChar char="•"/>
              <a:defRPr/>
            </a:pPr>
            <a:endParaRPr lang="sv-SE" dirty="0">
              <a:solidFill>
                <a:schemeClr val="tx1"/>
              </a:solidFill>
              <a:cs typeface="Arial"/>
            </a:endParaRPr>
          </a:p>
        </p:txBody>
      </p:sp>
      <p:sp>
        <p:nvSpPr>
          <p:cNvPr id="12" name="Rektangel 11">
            <a:extLst>
              <a:ext uri="{FF2B5EF4-FFF2-40B4-BE49-F238E27FC236}">
                <a16:creationId xmlns:a16="http://schemas.microsoft.com/office/drawing/2014/main" id="{2BDF53FC-FB81-B482-0E8A-B14919481220}"/>
              </a:ext>
            </a:extLst>
          </p:cNvPr>
          <p:cNvSpPr/>
          <p:nvPr/>
        </p:nvSpPr>
        <p:spPr>
          <a:xfrm>
            <a:off x="871441" y="1476463"/>
            <a:ext cx="10308008" cy="923330"/>
          </a:xfrm>
          <a:prstGeom prst="rect">
            <a:avLst/>
          </a:prstGeom>
        </p:spPr>
        <p:txBody>
          <a:bodyPr wrap="square" lIns="91440" tIns="45720" rIns="91440" bIns="45720" anchor="t">
            <a:spAutoFit/>
          </a:bodyPr>
          <a:lstStyle/>
          <a:p>
            <a:pPr>
              <a:defRPr/>
            </a:pP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Vårdförloppet </a:t>
            </a:r>
            <a:r>
              <a:rPr kumimoji="0" lang="sv-SE" sz="1800" b="1" i="1" u="none" strike="noStrike" kern="1200" cap="none" spc="0" normalizeH="0" baseline="0" noProof="0" dirty="0">
                <a:ln>
                  <a:noFill/>
                </a:ln>
                <a:solidFill>
                  <a:srgbClr val="377D7A"/>
                </a:solidFill>
                <a:effectLst/>
                <a:uLnTx/>
                <a:uFillTx/>
                <a:latin typeface="Calibri" panose="020F0502020204030204"/>
                <a:ea typeface="+mn-ea"/>
                <a:cs typeface="+mn-cs"/>
              </a:rPr>
              <a:t>inleds</a:t>
            </a:r>
            <a:r>
              <a:rPr kumimoji="0" lang="sv-SE" sz="1800" b="0" i="1" u="none" strike="noStrike" kern="1200" cap="none" spc="0" normalizeH="0" baseline="0" noProof="0" dirty="0">
                <a:ln>
                  <a:noFill/>
                </a:ln>
                <a:solidFill>
                  <a:srgbClr val="377D7A"/>
                </a:solidFill>
                <a:effectLst/>
                <a:uLnTx/>
                <a:uFillTx/>
                <a:latin typeface="Calibri" panose="020F0502020204030204"/>
                <a:ea typeface="+mn-ea"/>
                <a:cs typeface="+mn-cs"/>
              </a:rPr>
              <a:t> vid </a:t>
            </a:r>
            <a:r>
              <a:rPr lang="sv-SE" i="1" dirty="0">
                <a:solidFill>
                  <a:srgbClr val="377D7A"/>
                </a:solidFill>
                <a:latin typeface="Calibri" panose="020F0502020204030204"/>
              </a:rPr>
              <a:t>misstanke om depression och </a:t>
            </a:r>
            <a:r>
              <a:rPr lang="sv-SE" b="1" i="1" dirty="0">
                <a:solidFill>
                  <a:srgbClr val="377D7A"/>
                </a:solidFill>
                <a:latin typeface="Calibri" panose="020F0502020204030204"/>
              </a:rPr>
              <a:t>avslutas</a:t>
            </a:r>
            <a:r>
              <a:rPr lang="sv-SE" i="1" dirty="0">
                <a:solidFill>
                  <a:srgbClr val="377D7A"/>
                </a:solidFill>
                <a:latin typeface="Calibri" panose="020F0502020204030204"/>
              </a:rPr>
              <a:t>  om diagnosen depression utesluts, alternativt då patienten är återställd efter behandling i primärvården eller efter beslut om omhändertagande i specialiserad psykiatrisk vård  </a:t>
            </a:r>
            <a:endParaRPr kumimoji="0" lang="sv-SE" sz="1800" b="0" i="0" u="none" strike="noStrike" kern="1200" cap="none" spc="0" normalizeH="0" baseline="0" noProof="0" dirty="0">
              <a:ln>
                <a:noFill/>
              </a:ln>
              <a:solidFill>
                <a:srgbClr val="377D7A"/>
              </a:solidFill>
              <a:effectLst/>
              <a:uLnTx/>
              <a:uFillTx/>
              <a:latin typeface="Calibri" panose="020F0502020204030204"/>
            </a:endParaRPr>
          </a:p>
        </p:txBody>
      </p:sp>
      <p:sp>
        <p:nvSpPr>
          <p:cNvPr id="3" name="textruta 2">
            <a:extLst>
              <a:ext uri="{FF2B5EF4-FFF2-40B4-BE49-F238E27FC236}">
                <a16:creationId xmlns:a16="http://schemas.microsoft.com/office/drawing/2014/main" id="{800E2F11-2339-700F-D53F-EB6F49D128BC}"/>
              </a:ext>
            </a:extLst>
          </p:cNvPr>
          <p:cNvSpPr txBox="1"/>
          <p:nvPr/>
        </p:nvSpPr>
        <p:spPr>
          <a:xfrm>
            <a:off x="954246" y="322220"/>
            <a:ext cx="2083584" cy="369332"/>
          </a:xfrm>
          <a:prstGeom prst="rect">
            <a:avLst/>
          </a:prstGeom>
          <a:solidFill>
            <a:schemeClr val="accent1"/>
          </a:solidFill>
        </p:spPr>
        <p:txBody>
          <a:bodyPr wrap="none" rtlCol="0">
            <a:spAutoFit/>
          </a:bodyPr>
          <a:lstStyle/>
          <a:p>
            <a:r>
              <a:rPr lang="sv-SE" b="1">
                <a:solidFill>
                  <a:schemeClr val="bg1"/>
                </a:solidFill>
              </a:rPr>
              <a:t>SAMMANFATTNING</a:t>
            </a:r>
          </a:p>
        </p:txBody>
      </p:sp>
      <p:sp>
        <p:nvSpPr>
          <p:cNvPr id="7" name="textruta 4">
            <a:extLst>
              <a:ext uri="{FF2B5EF4-FFF2-40B4-BE49-F238E27FC236}">
                <a16:creationId xmlns:a16="http://schemas.microsoft.com/office/drawing/2014/main" id="{98E401B0-F132-4180-F70C-5DACEA1941A2}"/>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286319068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3621410262"/>
              </p:ext>
            </p:extLst>
          </p:nvPr>
        </p:nvGraphicFramePr>
        <p:xfrm>
          <a:off x="512379" y="643758"/>
          <a:ext cx="11339383" cy="7845444"/>
        </p:xfrm>
        <a:graphic>
          <a:graphicData uri="http://schemas.openxmlformats.org/drawingml/2006/table">
            <a:tbl>
              <a:tblPr firstRow="1" firstCol="1" bandRow="1">
                <a:tableStyleId>{69012ECD-51FC-41F1-AA8D-1B2483CD663E}</a:tableStyleId>
              </a:tblPr>
              <a:tblGrid>
                <a:gridCol w="3394880">
                  <a:extLst>
                    <a:ext uri="{9D8B030D-6E8A-4147-A177-3AD203B41FA5}">
                      <a16:colId xmlns:a16="http://schemas.microsoft.com/office/drawing/2014/main" val="3973459589"/>
                    </a:ext>
                  </a:extLst>
                </a:gridCol>
                <a:gridCol w="3875592">
                  <a:extLst>
                    <a:ext uri="{9D8B030D-6E8A-4147-A177-3AD203B41FA5}">
                      <a16:colId xmlns:a16="http://schemas.microsoft.com/office/drawing/2014/main" val="138910382"/>
                    </a:ext>
                  </a:extLst>
                </a:gridCol>
                <a:gridCol w="4068911">
                  <a:extLst>
                    <a:ext uri="{9D8B030D-6E8A-4147-A177-3AD203B41FA5}">
                      <a16:colId xmlns:a16="http://schemas.microsoft.com/office/drawing/2014/main" val="4160860710"/>
                    </a:ext>
                  </a:extLst>
                </a:gridCol>
              </a:tblGrid>
              <a:tr h="318540">
                <a:tc>
                  <a:txBody>
                    <a:bodyPr/>
                    <a:lstStyle/>
                    <a:p>
                      <a:pPr>
                        <a:lnSpc>
                          <a:spcPct val="106000"/>
                        </a:lnSpc>
                        <a:spcAft>
                          <a:spcPts val="0"/>
                        </a:spcAft>
                      </a:pPr>
                      <a:r>
                        <a:rPr lang="sv-SE" sz="2000">
                          <a:effectLst/>
                        </a:rPr>
                        <a:t>Namn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latin typeface="+mn-lt"/>
                          <a:ea typeface="+mn-ea"/>
                          <a:cs typeface="+mn-cs"/>
                        </a:rPr>
                        <a:t>Yrkesroll/motsvarande</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rPr>
                        <a:t>Region/sjukvårdsregion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2379688">
                <a:tc>
                  <a:txBody>
                    <a:bodyPr/>
                    <a:lstStyle/>
                    <a:p>
                      <a:pPr>
                        <a:lnSpc>
                          <a:spcPct val="100000"/>
                        </a:lnSpc>
                        <a:spcAft>
                          <a:spcPts val="0"/>
                        </a:spcAft>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Harald Aiff (ordf.)</a:t>
                      </a:r>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Elna Persson (processledare)</a:t>
                      </a:r>
                      <a:endParaRPr lang="sv-SE" dirty="0"/>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Linda Björnberg</a:t>
                      </a:r>
                      <a:endParaRPr lang="sv-SE" dirty="0"/>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Sara de Freitas</a:t>
                      </a:r>
                      <a:endParaRPr lang="sv-SE" dirty="0"/>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Johan Skånberg</a:t>
                      </a:r>
                      <a:endParaRPr lang="sv-SE" dirty="0"/>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Cecilia Björkelund</a:t>
                      </a:r>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Bjarne Olinder </a:t>
                      </a:r>
                      <a:endParaRPr lang="sv-SE" dirty="0"/>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r>
                        <a:rPr lang="sv-SE" sz="2000" dirty="0">
                          <a:solidFill>
                            <a:schemeClr val="tx1"/>
                          </a:solidFill>
                          <a:effectLst/>
                          <a:latin typeface="+mn-lt"/>
                          <a:ea typeface="+mn-ea"/>
                          <a:cs typeface="+mn-cs"/>
                        </a:rPr>
                        <a:t>Johannes Malm</a:t>
                      </a:r>
                      <a:endParaRPr lang="sv-SE" dirty="0"/>
                    </a:p>
                    <a:p>
                      <a:pPr lvl="0">
                        <a:lnSpc>
                          <a:spcPct val="100000"/>
                        </a:lnSpc>
                        <a:spcAft>
                          <a:spcPts val="0"/>
                        </a:spcAft>
                        <a:buNone/>
                      </a:pPr>
                      <a:endParaRPr lang="sv-SE" sz="2000" dirty="0">
                        <a:solidFill>
                          <a:schemeClr val="tx1"/>
                        </a:solidFill>
                        <a:effectLst/>
                        <a:latin typeface="+mn-lt"/>
                        <a:ea typeface="+mn-ea"/>
                        <a:cs typeface="+mn-cs"/>
                      </a:endParaRPr>
                    </a:p>
                    <a:p>
                      <a:pPr lvl="0">
                        <a:lnSpc>
                          <a:spcPct val="100000"/>
                        </a:lnSpc>
                        <a:spcAft>
                          <a:spcPts val="0"/>
                        </a:spcAft>
                        <a:buNone/>
                      </a:pPr>
                      <a:endParaRPr lang="sv-SE" sz="2000" dirty="0">
                        <a:solidFill>
                          <a:schemeClr val="tx1"/>
                        </a:solidFill>
                        <a:effectLst/>
                        <a:latin typeface="+mn-lt"/>
                        <a:ea typeface="+mn-ea"/>
                        <a:cs typeface="+mn-cs"/>
                      </a:endParaRPr>
                    </a:p>
                  </a:txBody>
                  <a:tcPr marL="75438" marR="75438" marT="0" marB="0"/>
                </a:tc>
                <a:tc>
                  <a:txBody>
                    <a:bodyPr/>
                    <a:lstStyle/>
                    <a:p>
                      <a:pPr>
                        <a:lnSpc>
                          <a:spcPct val="100000"/>
                        </a:lnSpc>
                        <a:spcAft>
                          <a:spcPts val="0"/>
                        </a:spcAft>
                      </a:pPr>
                      <a:endParaRPr lang="sv-SE" sz="2000" dirty="0">
                        <a:effectLst/>
                      </a:endParaRPr>
                    </a:p>
                    <a:p>
                      <a:pPr lvl="0">
                        <a:lnSpc>
                          <a:spcPct val="100000"/>
                        </a:lnSpc>
                        <a:spcAft>
                          <a:spcPts val="0"/>
                        </a:spcAft>
                        <a:buNone/>
                      </a:pPr>
                      <a:r>
                        <a:rPr lang="sv-SE" sz="2000" dirty="0">
                          <a:effectLst/>
                        </a:rPr>
                        <a:t>Psykiater, överläkare, </a:t>
                      </a:r>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Regionutvecklare, </a:t>
                      </a:r>
                      <a:r>
                        <a:rPr lang="sv-SE" sz="2000" dirty="0" err="1">
                          <a:effectLst/>
                        </a:rPr>
                        <a:t>leg.psykolog</a:t>
                      </a:r>
                      <a:endParaRPr lang="sv-SE" sz="2000" dirty="0">
                        <a:effectLst/>
                      </a:endParaRPr>
                    </a:p>
                    <a:p>
                      <a:pPr lvl="0">
                        <a:lnSpc>
                          <a:spcPct val="100000"/>
                        </a:lnSpc>
                        <a:spcAft>
                          <a:spcPts val="0"/>
                        </a:spcAft>
                        <a:buNone/>
                      </a:pPr>
                      <a:endParaRPr lang="sv-SE" sz="2000" dirty="0">
                        <a:effectLst/>
                      </a:endParaRPr>
                    </a:p>
                    <a:p>
                      <a:pPr lvl="0">
                        <a:lnSpc>
                          <a:spcPct val="100000"/>
                        </a:lnSpc>
                        <a:spcAft>
                          <a:spcPts val="0"/>
                        </a:spcAft>
                        <a:buNone/>
                      </a:pPr>
                      <a:r>
                        <a:rPr lang="sv-SE" sz="2000" dirty="0" err="1">
                          <a:effectLst/>
                        </a:rPr>
                        <a:t>Leg.psykolog</a:t>
                      </a:r>
                      <a:endParaRPr lang="sv-SE" sz="2000" dirty="0">
                        <a:effectLst/>
                      </a:endParaRPr>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ST-läkare allmänmedicin</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Psykiater, medicinsk chef</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Professor, specialistläkare allmänmedicin</a:t>
                      </a:r>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Psykiater, överläkare, centrumchef</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err="1">
                          <a:effectLst/>
                        </a:rPr>
                        <a:t>Leg.psykolog</a:t>
                      </a:r>
                      <a:r>
                        <a:rPr lang="sv-SE" sz="2000" dirty="0">
                          <a:effectLst/>
                        </a:rPr>
                        <a:t>, hälso- och sjukvårdsstrateg</a:t>
                      </a:r>
                      <a:endParaRPr lang="sv-SE" dirty="0"/>
                    </a:p>
                    <a:p>
                      <a:pPr lvl="0">
                        <a:lnSpc>
                          <a:spcPct val="100000"/>
                        </a:lnSpc>
                        <a:spcAft>
                          <a:spcPts val="0"/>
                        </a:spcAft>
                        <a:buNone/>
                      </a:pPr>
                      <a:endParaRPr lang="sv-SE" sz="2000" dirty="0">
                        <a:effectLst/>
                      </a:endParaRPr>
                    </a:p>
                  </a:txBody>
                  <a:tcPr marL="75438" marR="75438" marT="0" marB="0"/>
                </a:tc>
                <a:tc>
                  <a:txBody>
                    <a:bodyPr/>
                    <a:lstStyle/>
                    <a:p>
                      <a:pPr>
                        <a:lnSpc>
                          <a:spcPct val="100000"/>
                        </a:lnSpc>
                        <a:spcAft>
                          <a:spcPts val="0"/>
                        </a:spcAft>
                      </a:pPr>
                      <a:endParaRPr lang="sv-SE" sz="2000" dirty="0">
                        <a:effectLst/>
                      </a:endParaRPr>
                    </a:p>
                    <a:p>
                      <a:pPr lvl="0">
                        <a:lnSpc>
                          <a:spcPct val="100000"/>
                        </a:lnSpc>
                        <a:spcAft>
                          <a:spcPts val="0"/>
                        </a:spcAft>
                        <a:buNone/>
                      </a:pPr>
                      <a:r>
                        <a:rPr lang="sv-SE" sz="2000" dirty="0">
                          <a:effectLst/>
                        </a:rPr>
                        <a:t>Västra sjukvårdsregionen</a:t>
                      </a:r>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Västra Sjukvårdsregionen</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Sjukvårdsregion Mellansverige</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Sjukvårdsregion Stockholm/Gotland</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Sjukvårdsregion Stockholm/Gotland</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Västra sjukvårdsregionen</a:t>
                      </a:r>
                      <a:endParaRPr lang="sv-SE" dirty="0"/>
                    </a:p>
                    <a:p>
                      <a:pPr lvl="0">
                        <a:lnSpc>
                          <a:spcPct val="100000"/>
                        </a:lnSpc>
                        <a:spcAft>
                          <a:spcPts val="0"/>
                        </a:spcAft>
                        <a:buNone/>
                      </a:pPr>
                      <a:endParaRPr lang="sv-SE" sz="2000" dirty="0">
                        <a:effectLst/>
                      </a:endParaRPr>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Sydöstra sjukvårdsregionen</a:t>
                      </a:r>
                      <a:endParaRPr lang="sv-SE" dirty="0"/>
                    </a:p>
                    <a:p>
                      <a:pPr lvl="0">
                        <a:lnSpc>
                          <a:spcPct val="100000"/>
                        </a:lnSpc>
                        <a:spcAft>
                          <a:spcPts val="0"/>
                        </a:spcAft>
                        <a:buNone/>
                      </a:pPr>
                      <a:endParaRPr lang="sv-SE" sz="2000" dirty="0">
                        <a:effectLst/>
                      </a:endParaRPr>
                    </a:p>
                    <a:p>
                      <a:pPr lvl="0">
                        <a:lnSpc>
                          <a:spcPct val="100000"/>
                        </a:lnSpc>
                        <a:spcAft>
                          <a:spcPts val="0"/>
                        </a:spcAft>
                        <a:buNone/>
                      </a:pPr>
                      <a:r>
                        <a:rPr lang="sv-SE" sz="2000" dirty="0">
                          <a:effectLst/>
                        </a:rPr>
                        <a:t>Södra sjukvårdsregionen</a:t>
                      </a:r>
                      <a:endParaRPr lang="sv-SE" dirty="0"/>
                    </a:p>
                    <a:p>
                      <a:pPr lvl="0">
                        <a:lnSpc>
                          <a:spcPct val="100000"/>
                        </a:lnSpc>
                        <a:spcAft>
                          <a:spcPts val="0"/>
                        </a:spcAft>
                        <a:buNone/>
                      </a:pPr>
                      <a:endParaRPr lang="sv-SE" sz="2000" dirty="0">
                        <a:effectLst/>
                      </a:endParaRPr>
                    </a:p>
                    <a:p>
                      <a:pPr lvl="0">
                        <a:lnSpc>
                          <a:spcPct val="100000"/>
                        </a:lnSpc>
                        <a:spcAft>
                          <a:spcPts val="0"/>
                        </a:spcAft>
                        <a:buNone/>
                      </a:pPr>
                      <a:endParaRPr lang="sv-SE" sz="2000" dirty="0">
                        <a:effectLst/>
                      </a:endParaRPr>
                    </a:p>
                  </a:txBody>
                  <a:tcPr marL="75438" marR="75438" marT="0" marB="0"/>
                </a:tc>
                <a:extLst>
                  <a:ext uri="{0D108BD9-81ED-4DB2-BD59-A6C34878D82A}">
                    <a16:rowId xmlns:a16="http://schemas.microsoft.com/office/drawing/2014/main" val="2739928518"/>
                  </a:ext>
                </a:extLst>
              </a:tr>
              <a:tr h="1126104">
                <a:tc>
                  <a:txBody>
                    <a:bodyPr/>
                    <a:lstStyle/>
                    <a:p>
                      <a:pPr>
                        <a:lnSpc>
                          <a:spcPct val="100000"/>
                        </a:lnSpc>
                        <a:spcAft>
                          <a:spcPts val="0"/>
                        </a:spcAft>
                      </a:pPr>
                      <a:endParaRPr lang="sv-SE"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726488147"/>
                  </a:ext>
                </a:extLst>
              </a:tr>
              <a:tr h="180601">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0000"/>
                        </a:lnSpc>
                        <a:spcAft>
                          <a:spcPts val="0"/>
                        </a:spcAft>
                        <a:buNone/>
                      </a:pPr>
                      <a:endParaRPr lang="sv-SE" sz="2000" dirty="0">
                        <a:effectLst/>
                        <a:latin typeface="Calibri"/>
                        <a:ea typeface="Calibri" panose="020F0502020204030204" pitchFamily="34" charset="0"/>
                        <a:cs typeface="Times New Roman"/>
                      </a:endParaRPr>
                    </a:p>
                  </a:txBody>
                  <a:tcPr marL="75438" marR="75438" marT="0" marB="0"/>
                </a:tc>
                <a:extLst>
                  <a:ext uri="{0D108BD9-81ED-4DB2-BD59-A6C34878D82A}">
                    <a16:rowId xmlns:a16="http://schemas.microsoft.com/office/drawing/2014/main" val="1043800923"/>
                  </a:ext>
                </a:extLst>
              </a:tr>
            </a:tbl>
          </a:graphicData>
        </a:graphic>
      </p:graphicFrame>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ruta 4">
            <a:extLst>
              <a:ext uri="{FF2B5EF4-FFF2-40B4-BE49-F238E27FC236}">
                <a16:creationId xmlns:a16="http://schemas.microsoft.com/office/drawing/2014/main" id="{A74EECC2-7C28-8BF3-2459-DE2B0E253A24}"/>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2656784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9F76A-BE0A-4578-809C-BF0E5E1ADB5A}"/>
              </a:ext>
            </a:extLst>
          </p:cNvPr>
          <p:cNvSpPr>
            <a:spLocks noGrp="1"/>
          </p:cNvSpPr>
          <p:nvPr>
            <p:ph type="title"/>
          </p:nvPr>
        </p:nvSpPr>
        <p:spPr>
          <a:xfrm>
            <a:off x="472716" y="36418"/>
            <a:ext cx="10515600" cy="753650"/>
          </a:xfrm>
        </p:spPr>
        <p:txBody>
          <a:bodyPr>
            <a:normAutofit/>
          </a:bodyPr>
          <a:lstStyle/>
          <a:p>
            <a:r>
              <a:rPr lang="sv-SE" sz="3600"/>
              <a:t>Deltagare</a:t>
            </a:r>
          </a:p>
        </p:txBody>
      </p:sp>
      <p:graphicFrame>
        <p:nvGraphicFramePr>
          <p:cNvPr id="6" name="Platshållare för innehåll 5">
            <a:extLst>
              <a:ext uri="{FF2B5EF4-FFF2-40B4-BE49-F238E27FC236}">
                <a16:creationId xmlns:a16="http://schemas.microsoft.com/office/drawing/2014/main" id="{C7B166F5-64E0-4B0E-B230-0D996B257C55}"/>
              </a:ext>
            </a:extLst>
          </p:cNvPr>
          <p:cNvGraphicFramePr>
            <a:graphicFrameLocks noGrp="1"/>
          </p:cNvGraphicFramePr>
          <p:nvPr>
            <p:ph idx="1"/>
            <p:extLst>
              <p:ext uri="{D42A27DB-BD31-4B8C-83A1-F6EECF244321}">
                <p14:modId xmlns:p14="http://schemas.microsoft.com/office/powerpoint/2010/main" val="149416728"/>
              </p:ext>
            </p:extLst>
          </p:nvPr>
        </p:nvGraphicFramePr>
        <p:xfrm>
          <a:off x="580293" y="889892"/>
          <a:ext cx="11170749" cy="8798216"/>
        </p:xfrm>
        <a:graphic>
          <a:graphicData uri="http://schemas.openxmlformats.org/drawingml/2006/table">
            <a:tbl>
              <a:tblPr firstRow="1" firstCol="1" bandRow="1">
                <a:tableStyleId>{69012ECD-51FC-41F1-AA8D-1B2483CD663E}</a:tableStyleId>
              </a:tblPr>
              <a:tblGrid>
                <a:gridCol w="3557660">
                  <a:extLst>
                    <a:ext uri="{9D8B030D-6E8A-4147-A177-3AD203B41FA5}">
                      <a16:colId xmlns:a16="http://schemas.microsoft.com/office/drawing/2014/main" val="3973459589"/>
                    </a:ext>
                  </a:extLst>
                </a:gridCol>
                <a:gridCol w="3747910">
                  <a:extLst>
                    <a:ext uri="{9D8B030D-6E8A-4147-A177-3AD203B41FA5}">
                      <a16:colId xmlns:a16="http://schemas.microsoft.com/office/drawing/2014/main" val="138910382"/>
                    </a:ext>
                  </a:extLst>
                </a:gridCol>
                <a:gridCol w="3865179">
                  <a:extLst>
                    <a:ext uri="{9D8B030D-6E8A-4147-A177-3AD203B41FA5}">
                      <a16:colId xmlns:a16="http://schemas.microsoft.com/office/drawing/2014/main" val="4160860710"/>
                    </a:ext>
                  </a:extLst>
                </a:gridCol>
              </a:tblGrid>
              <a:tr h="325348">
                <a:tc>
                  <a:txBody>
                    <a:bodyPr/>
                    <a:lstStyle/>
                    <a:p>
                      <a:pPr>
                        <a:lnSpc>
                          <a:spcPct val="106000"/>
                        </a:lnSpc>
                        <a:spcAft>
                          <a:spcPts val="0"/>
                        </a:spcAft>
                      </a:pPr>
                      <a:r>
                        <a:rPr lang="sv-SE" sz="2000">
                          <a:effectLst/>
                        </a:rPr>
                        <a:t>Namn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latin typeface="+mn-lt"/>
                          <a:ea typeface="+mn-ea"/>
                          <a:cs typeface="+mn-cs"/>
                        </a:rPr>
                        <a:t>Yrkesroll/motsvarande</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6000"/>
                        </a:lnSpc>
                        <a:spcAft>
                          <a:spcPts val="0"/>
                        </a:spcAft>
                      </a:pPr>
                      <a:r>
                        <a:rPr lang="sv-SE" sz="2000">
                          <a:effectLst/>
                        </a:rPr>
                        <a:t>Region/sjukvårdsregion</a:t>
                      </a: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723658834"/>
                  </a:ext>
                </a:extLst>
              </a:tr>
              <a:tr h="325348">
                <a:tc>
                  <a:txBody>
                    <a:bodyPr/>
                    <a:lstStyle/>
                    <a:p>
                      <a:pPr>
                        <a:lnSpc>
                          <a:spcPct val="100000"/>
                        </a:lnSpc>
                        <a:spcAft>
                          <a:spcPts val="0"/>
                        </a:spcAft>
                      </a:pPr>
                      <a:r>
                        <a:rPr lang="sv-SE" sz="2000" b="1" i="0" u="none" strike="noStrike" noProof="0">
                          <a:solidFill>
                            <a:schemeClr val="tx1"/>
                          </a:solidFill>
                          <a:effectLst/>
                          <a:latin typeface="Calibri"/>
                        </a:rPr>
                        <a:t>Lena Lindén</a:t>
                      </a:r>
                      <a:endParaRPr lang="sv-SE" sz="2000" b="1" i="0" u="none" strike="noStrike" noProof="0">
                        <a:solidFill>
                          <a:srgbClr val="000000"/>
                        </a:solidFill>
                        <a:effectLst/>
                        <a:latin typeface="Calibri"/>
                      </a:endParaRPr>
                    </a:p>
                    <a:p>
                      <a:pPr lvl="0">
                        <a:lnSpc>
                          <a:spcPct val="100000"/>
                        </a:lnSpc>
                        <a:spcAft>
                          <a:spcPts val="0"/>
                        </a:spcAft>
                        <a:buNone/>
                      </a:pPr>
                      <a:endParaRPr lang="sv-SE" sz="2000" b="1" i="0" u="none" strike="noStrike" noProof="0">
                        <a:solidFill>
                          <a:srgbClr val="000000"/>
                        </a:solidFill>
                        <a:effectLst/>
                        <a:latin typeface="Calibri"/>
                      </a:endParaRPr>
                    </a:p>
                    <a:p>
                      <a:pPr lvl="0">
                        <a:lnSpc>
                          <a:spcPct val="100000"/>
                        </a:lnSpc>
                        <a:spcAft>
                          <a:spcPts val="0"/>
                        </a:spcAft>
                        <a:buNone/>
                      </a:pPr>
                      <a:endParaRPr lang="sv-SE" sz="2000" b="1" i="0" u="none" strike="noStrike" noProof="0">
                        <a:solidFill>
                          <a:schemeClr val="tx1"/>
                        </a:solidFill>
                        <a:effectLst/>
                        <a:latin typeface="Calibri"/>
                      </a:endParaRPr>
                    </a:p>
                    <a:p>
                      <a:pPr lvl="0">
                        <a:lnSpc>
                          <a:spcPct val="100000"/>
                        </a:lnSpc>
                        <a:spcAft>
                          <a:spcPts val="0"/>
                        </a:spcAft>
                        <a:buNone/>
                      </a:pPr>
                      <a:r>
                        <a:rPr lang="sv-SE" sz="2000" b="1" i="0" u="none" strike="noStrike" noProof="0">
                          <a:solidFill>
                            <a:schemeClr val="tx1"/>
                          </a:solidFill>
                          <a:effectLst/>
                          <a:latin typeface="Calibri"/>
                        </a:rPr>
                        <a:t>Helene Sjöblom</a:t>
                      </a:r>
                      <a:endParaRPr lang="sv-SE" sz="2000" b="1" i="0" u="none" strike="noStrike" noProof="0">
                        <a:solidFill>
                          <a:srgbClr val="000000"/>
                        </a:solidFill>
                        <a:effectLst/>
                        <a:latin typeface="Calibri"/>
                      </a:endParaRPr>
                    </a:p>
                    <a:p>
                      <a:pPr lvl="0">
                        <a:lnSpc>
                          <a:spcPct val="100000"/>
                        </a:lnSpc>
                        <a:spcAft>
                          <a:spcPts val="0"/>
                        </a:spcAft>
                        <a:buNone/>
                      </a:pPr>
                      <a:endParaRPr lang="sv-SE" sz="2000" b="1" i="0" u="none" strike="noStrike" noProof="0">
                        <a:solidFill>
                          <a:srgbClr val="000000"/>
                        </a:solidFill>
                        <a:effectLst/>
                        <a:latin typeface="Calibri"/>
                      </a:endParaRPr>
                    </a:p>
                    <a:p>
                      <a:pPr lvl="0">
                        <a:lnSpc>
                          <a:spcPct val="100000"/>
                        </a:lnSpc>
                        <a:spcAft>
                          <a:spcPts val="0"/>
                        </a:spcAft>
                        <a:buNone/>
                      </a:pPr>
                      <a:r>
                        <a:rPr lang="sv-SE" sz="2000" b="1" i="0" u="none" strike="noStrike" noProof="0">
                          <a:solidFill>
                            <a:schemeClr val="tx1"/>
                          </a:solidFill>
                          <a:effectLst/>
                          <a:latin typeface="Calibri"/>
                        </a:rPr>
                        <a:t>Terese Emanuelsson </a:t>
                      </a:r>
                      <a:r>
                        <a:rPr lang="sv-SE" sz="2000" b="1" i="0" u="none" strike="noStrike" noProof="0" err="1">
                          <a:solidFill>
                            <a:schemeClr val="tx1"/>
                          </a:solidFill>
                          <a:effectLst/>
                          <a:latin typeface="Calibri"/>
                        </a:rPr>
                        <a:t>Skälegård</a:t>
                      </a:r>
                      <a:endParaRPr lang="sv-SE" sz="2000" b="1" i="0" u="none" strike="noStrike" noProof="0">
                        <a:solidFill>
                          <a:srgbClr val="000000"/>
                        </a:solidFill>
                        <a:effectLst/>
                        <a:latin typeface="Calibri"/>
                      </a:endParaRPr>
                    </a:p>
                    <a:p>
                      <a:pPr lvl="0">
                        <a:lnSpc>
                          <a:spcPct val="100000"/>
                        </a:lnSpc>
                        <a:spcAft>
                          <a:spcPts val="0"/>
                        </a:spcAft>
                        <a:buNone/>
                      </a:pPr>
                      <a:endParaRPr lang="sv-SE" sz="2000" b="1" i="0" u="none" strike="noStrike" noProof="0">
                        <a:solidFill>
                          <a:srgbClr val="000000"/>
                        </a:solidFill>
                        <a:effectLst/>
                        <a:latin typeface="Calibri"/>
                      </a:endParaRPr>
                    </a:p>
                    <a:p>
                      <a:pPr lvl="0">
                        <a:lnSpc>
                          <a:spcPct val="100000"/>
                        </a:lnSpc>
                        <a:spcAft>
                          <a:spcPts val="0"/>
                        </a:spcAft>
                        <a:buNone/>
                      </a:pPr>
                      <a:r>
                        <a:rPr lang="sv-SE" sz="2000" b="1" i="0" u="none" strike="noStrike" noProof="0">
                          <a:solidFill>
                            <a:schemeClr val="tx1"/>
                          </a:solidFill>
                          <a:effectLst/>
                          <a:latin typeface="Calibri"/>
                        </a:rPr>
                        <a:t>Erik Nordström</a:t>
                      </a:r>
                      <a:endParaRPr lang="sv-SE" sz="2000" b="1" i="0" u="none" strike="noStrike" noProof="0">
                        <a:solidFill>
                          <a:srgbClr val="000000"/>
                        </a:solidFill>
                        <a:effectLst/>
                        <a:latin typeface="Calibri"/>
                      </a:endParaRPr>
                    </a:p>
                    <a:p>
                      <a:pPr lvl="0">
                        <a:lnSpc>
                          <a:spcPct val="100000"/>
                        </a:lnSpc>
                        <a:spcAft>
                          <a:spcPts val="0"/>
                        </a:spcAft>
                        <a:buNone/>
                      </a:pPr>
                      <a:endParaRPr lang="sv-SE" sz="2000" b="1" i="0" u="none" strike="noStrike" noProof="0">
                        <a:solidFill>
                          <a:srgbClr val="000000"/>
                        </a:solidFill>
                        <a:effectLst/>
                        <a:latin typeface="Calibri"/>
                      </a:endParaRPr>
                    </a:p>
                    <a:p>
                      <a:pPr lvl="0">
                        <a:lnSpc>
                          <a:spcPct val="100000"/>
                        </a:lnSpc>
                        <a:spcAft>
                          <a:spcPts val="0"/>
                        </a:spcAft>
                        <a:buNone/>
                      </a:pPr>
                      <a:r>
                        <a:rPr lang="sv-SE" sz="2000" b="1" i="0" u="none" strike="noStrike" noProof="0">
                          <a:solidFill>
                            <a:schemeClr val="tx1"/>
                          </a:solidFill>
                          <a:effectLst/>
                          <a:latin typeface="Calibri"/>
                        </a:rPr>
                        <a:t>Ann-Britt Grimberg</a:t>
                      </a:r>
                      <a:endParaRPr lang="sv-SE" sz="2000" b="1" i="0" u="none" strike="noStrike" noProof="0">
                        <a:solidFill>
                          <a:srgbClr val="000000"/>
                        </a:solidFill>
                        <a:effectLst/>
                        <a:latin typeface="Calibri"/>
                      </a:endParaRPr>
                    </a:p>
                    <a:p>
                      <a:pPr lvl="0">
                        <a:lnSpc>
                          <a:spcPct val="100000"/>
                        </a:lnSpc>
                        <a:spcAft>
                          <a:spcPts val="0"/>
                        </a:spcAft>
                        <a:buNone/>
                      </a:pPr>
                      <a:endParaRPr lang="sv-SE" sz="2000" b="1" i="0" u="none" strike="noStrike" noProof="0">
                        <a:solidFill>
                          <a:schemeClr val="tx1"/>
                        </a:solidFill>
                        <a:effectLst/>
                        <a:latin typeface="Calibri"/>
                      </a:endParaRPr>
                    </a:p>
                    <a:p>
                      <a:pPr lvl="0">
                        <a:lnSpc>
                          <a:spcPct val="100000"/>
                        </a:lnSpc>
                        <a:spcAft>
                          <a:spcPts val="0"/>
                        </a:spcAft>
                        <a:buNone/>
                      </a:pPr>
                      <a:r>
                        <a:rPr lang="sv-SE" sz="2000" b="1" i="0" u="none" strike="noStrike" noProof="0">
                          <a:solidFill>
                            <a:schemeClr val="tx1"/>
                          </a:solidFill>
                          <a:effectLst/>
                          <a:latin typeface="Calibri"/>
                        </a:rPr>
                        <a:t>Cecilia Svanborg</a:t>
                      </a:r>
                      <a:endParaRPr lang="sv-SE" sz="2000">
                        <a:solidFill>
                          <a:schemeClr val="tx1"/>
                        </a:solidFill>
                        <a:effectLst/>
                        <a:latin typeface="+mn-lt"/>
                        <a:ea typeface="+mn-ea"/>
                        <a:cs typeface="+mn-cs"/>
                      </a:endParaRPr>
                    </a:p>
                  </a:txBody>
                  <a:tcPr marL="75438" marR="75438" marT="0" marB="0"/>
                </a:tc>
                <a:tc>
                  <a:txBody>
                    <a:bodyPr/>
                    <a:lstStyle/>
                    <a:p>
                      <a:pPr>
                        <a:lnSpc>
                          <a:spcPct val="100000"/>
                        </a:lnSpc>
                        <a:spcAft>
                          <a:spcPts val="0"/>
                        </a:spcAft>
                      </a:pPr>
                      <a:r>
                        <a:rPr lang="sv-SE" sz="2000" b="0" i="0" u="none" strike="noStrike" noProof="0" dirty="0">
                          <a:solidFill>
                            <a:srgbClr val="000000"/>
                          </a:solidFill>
                          <a:effectLst/>
                          <a:latin typeface="Calibri"/>
                        </a:rPr>
                        <a:t>Leg. Sjuksköterska, Förändringsledare</a:t>
                      </a:r>
                    </a:p>
                    <a:p>
                      <a:pPr lvl="0">
                        <a:lnSpc>
                          <a:spcPct val="100000"/>
                        </a:lnSpc>
                        <a:spcAft>
                          <a:spcPts val="0"/>
                        </a:spcAft>
                        <a:buNone/>
                      </a:pPr>
                      <a:endParaRPr lang="sv-SE" sz="2000" b="0" i="0" u="none" strike="noStrike" noProof="0" dirty="0">
                        <a:solidFill>
                          <a:srgbClr val="000000"/>
                        </a:solidFill>
                        <a:effectLst/>
                        <a:latin typeface="Calibri"/>
                      </a:endParaRPr>
                    </a:p>
                    <a:p>
                      <a:pPr lvl="0">
                        <a:lnSpc>
                          <a:spcPct val="100000"/>
                        </a:lnSpc>
                        <a:spcAft>
                          <a:spcPts val="0"/>
                        </a:spcAft>
                        <a:buNone/>
                      </a:pPr>
                      <a:r>
                        <a:rPr lang="sv-SE" sz="2000" b="0" i="0" u="none" strike="noStrike" noProof="0" dirty="0">
                          <a:solidFill>
                            <a:srgbClr val="000000"/>
                          </a:solidFill>
                          <a:effectLst/>
                          <a:latin typeface="Calibri"/>
                        </a:rPr>
                        <a:t>Samordnare, biståndshandläggare</a:t>
                      </a:r>
                      <a:endParaRPr lang="en-US" sz="2000" b="0" i="0" u="none" strike="noStrike" noProof="0" dirty="0">
                        <a:solidFill>
                          <a:srgbClr val="000000"/>
                        </a:solidFill>
                        <a:effectLst/>
                        <a:latin typeface="Calibri"/>
                      </a:endParaRPr>
                    </a:p>
                    <a:p>
                      <a:pPr lvl="0">
                        <a:lnSpc>
                          <a:spcPct val="100000"/>
                        </a:lnSpc>
                        <a:spcAft>
                          <a:spcPts val="0"/>
                        </a:spcAft>
                        <a:buNone/>
                      </a:pPr>
                      <a:endParaRPr lang="sv-SE" sz="2000" b="0" i="0" u="none" strike="noStrike" noProof="0" dirty="0">
                        <a:solidFill>
                          <a:srgbClr val="000000"/>
                        </a:solidFill>
                        <a:effectLst/>
                        <a:latin typeface="Calibri"/>
                      </a:endParaRPr>
                    </a:p>
                    <a:p>
                      <a:pPr lvl="0">
                        <a:lnSpc>
                          <a:spcPct val="100000"/>
                        </a:lnSpc>
                        <a:spcAft>
                          <a:spcPts val="0"/>
                        </a:spcAft>
                        <a:buNone/>
                      </a:pPr>
                      <a:r>
                        <a:rPr lang="sv-SE" sz="2000" b="0" i="0" u="none" strike="noStrike" noProof="0" dirty="0">
                          <a:solidFill>
                            <a:srgbClr val="000000"/>
                          </a:solidFill>
                          <a:effectLst/>
                          <a:latin typeface="Calibri"/>
                        </a:rPr>
                        <a:t>Psykiatrisjuksköterska</a:t>
                      </a:r>
                      <a:endParaRPr lang="en-US" sz="2000" b="0" i="0" u="none" strike="noStrike" noProof="0" dirty="0">
                        <a:solidFill>
                          <a:srgbClr val="000000"/>
                        </a:solidFill>
                        <a:effectLst/>
                        <a:latin typeface="Calibri"/>
                      </a:endParaRPr>
                    </a:p>
                    <a:p>
                      <a:pPr lvl="0">
                        <a:lnSpc>
                          <a:spcPct val="100000"/>
                        </a:lnSpc>
                        <a:spcAft>
                          <a:spcPts val="0"/>
                        </a:spcAft>
                        <a:buNone/>
                      </a:pPr>
                      <a:endParaRPr lang="sv-SE" sz="2000" b="0" i="0" u="none" strike="noStrike" noProof="0" dirty="0">
                        <a:solidFill>
                          <a:srgbClr val="000000"/>
                        </a:solidFill>
                        <a:effectLst/>
                        <a:latin typeface="Calibri"/>
                      </a:endParaRPr>
                    </a:p>
                    <a:p>
                      <a:pPr lvl="0">
                        <a:lnSpc>
                          <a:spcPct val="100000"/>
                        </a:lnSpc>
                        <a:spcAft>
                          <a:spcPts val="0"/>
                        </a:spcAft>
                        <a:buNone/>
                      </a:pPr>
                      <a:r>
                        <a:rPr lang="sv-SE" sz="2000" b="0" i="0" u="none" strike="noStrike" noProof="0" dirty="0">
                          <a:solidFill>
                            <a:srgbClr val="000000"/>
                          </a:solidFill>
                          <a:effectLst/>
                          <a:latin typeface="Calibri"/>
                        </a:rPr>
                        <a:t>Socionom</a:t>
                      </a:r>
                      <a:endParaRPr lang="en-US" sz="2000" b="0" i="0" u="none" strike="noStrike" noProof="0" dirty="0">
                        <a:solidFill>
                          <a:srgbClr val="000000"/>
                        </a:solidFill>
                        <a:effectLst/>
                        <a:latin typeface="Calibri"/>
                      </a:endParaRPr>
                    </a:p>
                    <a:p>
                      <a:pPr lvl="0">
                        <a:lnSpc>
                          <a:spcPct val="100000"/>
                        </a:lnSpc>
                        <a:spcAft>
                          <a:spcPts val="0"/>
                        </a:spcAft>
                        <a:buNone/>
                      </a:pPr>
                      <a:endParaRPr lang="sv-SE" sz="2000" b="0" i="0" u="none" strike="noStrike" noProof="0" dirty="0">
                        <a:solidFill>
                          <a:srgbClr val="000000"/>
                        </a:solidFill>
                        <a:effectLst/>
                        <a:latin typeface="Calibri"/>
                      </a:endParaRPr>
                    </a:p>
                    <a:p>
                      <a:pPr lvl="0">
                        <a:lnSpc>
                          <a:spcPct val="100000"/>
                        </a:lnSpc>
                        <a:spcAft>
                          <a:spcPts val="0"/>
                        </a:spcAft>
                        <a:buNone/>
                      </a:pPr>
                      <a:r>
                        <a:rPr lang="sv-SE" sz="2000" b="0" i="0" u="none" strike="noStrike" noProof="0" dirty="0">
                          <a:solidFill>
                            <a:srgbClr val="000000"/>
                          </a:solidFill>
                          <a:effectLst/>
                          <a:latin typeface="Calibri"/>
                        </a:rPr>
                        <a:t>Brukarrepresentant</a:t>
                      </a:r>
                      <a:endParaRPr lang="en-US" sz="2000" b="0" i="0" u="none" strike="noStrike" noProof="0" dirty="0">
                        <a:solidFill>
                          <a:srgbClr val="000000"/>
                        </a:solidFill>
                        <a:effectLst/>
                        <a:latin typeface="Calibri"/>
                      </a:endParaRPr>
                    </a:p>
                    <a:p>
                      <a:pPr lvl="0">
                        <a:lnSpc>
                          <a:spcPct val="100000"/>
                        </a:lnSpc>
                        <a:spcAft>
                          <a:spcPts val="0"/>
                        </a:spcAft>
                        <a:buNone/>
                      </a:pPr>
                      <a:endParaRPr lang="sv-SE" sz="2000" b="0" i="0" u="none" strike="noStrike" noProof="0" dirty="0">
                        <a:solidFill>
                          <a:srgbClr val="000000"/>
                        </a:solidFill>
                        <a:effectLst/>
                        <a:latin typeface="Calibri"/>
                      </a:endParaRPr>
                    </a:p>
                    <a:p>
                      <a:pPr lvl="0">
                        <a:lnSpc>
                          <a:spcPct val="100000"/>
                        </a:lnSpc>
                        <a:spcAft>
                          <a:spcPts val="0"/>
                        </a:spcAft>
                        <a:buNone/>
                      </a:pPr>
                      <a:r>
                        <a:rPr lang="sv-SE" sz="2000" b="0" i="0" u="none" strike="noStrike" noProof="0" dirty="0">
                          <a:solidFill>
                            <a:srgbClr val="000000"/>
                          </a:solidFill>
                          <a:effectLst/>
                          <a:latin typeface="Calibri"/>
                        </a:rPr>
                        <a:t>Psykiater, leg. psykoterapeut, registerhållare </a:t>
                      </a:r>
                      <a:r>
                        <a:rPr lang="sv-SE" sz="2000" b="0" i="0" u="none" strike="noStrike" noProof="0" dirty="0">
                          <a:solidFill>
                            <a:schemeClr val="tx1"/>
                          </a:solidFill>
                          <a:effectLst/>
                          <a:latin typeface="Calibri"/>
                        </a:rPr>
                        <a:t>för Svenska internetbehandlingsregistret</a:t>
                      </a:r>
                      <a:endParaRPr lang="en-US" sz="2000" b="0" i="0" u="none" strike="noStrike" noProof="0" dirty="0">
                        <a:solidFill>
                          <a:schemeClr val="tx1"/>
                        </a:solidFill>
                        <a:effectLst/>
                        <a:latin typeface="Calibri"/>
                      </a:endParaRPr>
                    </a:p>
                    <a:p>
                      <a:pPr lvl="0">
                        <a:lnSpc>
                          <a:spcPct val="100000"/>
                        </a:lnSpc>
                        <a:spcAft>
                          <a:spcPts val="0"/>
                        </a:spcAft>
                        <a:buNone/>
                      </a:pPr>
                      <a:endParaRPr lang="sv-SE" sz="2000" dirty="0">
                        <a:effectLst/>
                      </a:endParaRPr>
                    </a:p>
                  </a:txBody>
                  <a:tcPr marL="75438" marR="75438" marT="0" marB="0"/>
                </a:tc>
                <a:tc>
                  <a:txBody>
                    <a:bodyPr/>
                    <a:lstStyle/>
                    <a:p>
                      <a:pPr>
                        <a:lnSpc>
                          <a:spcPct val="100000"/>
                        </a:lnSpc>
                        <a:spcAft>
                          <a:spcPts val="0"/>
                        </a:spcAft>
                      </a:pPr>
                      <a:r>
                        <a:rPr lang="sv-SE" sz="2000" b="0" i="0" u="none" strike="noStrike" noProof="0">
                          <a:solidFill>
                            <a:srgbClr val="000000"/>
                          </a:solidFill>
                          <a:effectLst/>
                          <a:latin typeface="Calibri"/>
                        </a:rPr>
                        <a:t>Knivsta kommun Sjukvårdsregion Mellansverige</a:t>
                      </a:r>
                      <a:endParaRPr lang="en-US" sz="2000" b="0" i="0" u="none" strike="noStrike" noProof="0">
                        <a:solidFill>
                          <a:srgbClr val="000000"/>
                        </a:solidFill>
                        <a:effectLst/>
                        <a:latin typeface="Calibri"/>
                      </a:endParaRPr>
                    </a:p>
                    <a:p>
                      <a:pPr lvl="0">
                        <a:lnSpc>
                          <a:spcPct val="100000"/>
                        </a:lnSpc>
                        <a:spcAft>
                          <a:spcPts val="0"/>
                        </a:spcAft>
                        <a:buNone/>
                      </a:pPr>
                      <a:r>
                        <a:rPr lang="sv-SE" sz="2000" b="0" i="0" u="none" strike="noStrike" noProof="0">
                          <a:solidFill>
                            <a:srgbClr val="000000"/>
                          </a:solidFill>
                          <a:effectLst/>
                          <a:latin typeface="Calibri"/>
                        </a:rPr>
                        <a:t>Stockholms stad, Sjukvårdsregion Stockholm/Gotland</a:t>
                      </a:r>
                      <a:endParaRPr lang="en-US" sz="2000" b="0" i="0" u="none" strike="noStrike" noProof="0">
                        <a:solidFill>
                          <a:srgbClr val="000000"/>
                        </a:solidFill>
                        <a:effectLst/>
                        <a:latin typeface="Calibri"/>
                      </a:endParaRPr>
                    </a:p>
                    <a:p>
                      <a:pPr lvl="0">
                        <a:lnSpc>
                          <a:spcPct val="100000"/>
                        </a:lnSpc>
                        <a:spcAft>
                          <a:spcPts val="0"/>
                        </a:spcAft>
                        <a:buNone/>
                      </a:pPr>
                      <a:r>
                        <a:rPr lang="sv-SE" sz="2000" b="0" i="0" u="none" strike="noStrike" noProof="0">
                          <a:solidFill>
                            <a:srgbClr val="000000"/>
                          </a:solidFill>
                          <a:effectLst/>
                          <a:latin typeface="Calibri"/>
                        </a:rPr>
                        <a:t>Trollhättans kommun, Västra sjukvårdsregionen</a:t>
                      </a:r>
                      <a:endParaRPr lang="en-US" sz="2000" b="0" i="0" u="none" strike="noStrike" noProof="0">
                        <a:solidFill>
                          <a:srgbClr val="000000"/>
                        </a:solidFill>
                        <a:effectLst/>
                        <a:latin typeface="Calibri"/>
                      </a:endParaRPr>
                    </a:p>
                    <a:p>
                      <a:pPr lvl="0">
                        <a:lnSpc>
                          <a:spcPct val="100000"/>
                        </a:lnSpc>
                        <a:spcAft>
                          <a:spcPts val="0"/>
                        </a:spcAft>
                        <a:buNone/>
                      </a:pPr>
                      <a:endParaRPr lang="sv-SE" sz="2000" b="0" i="0" u="none" strike="noStrike" noProof="0">
                        <a:solidFill>
                          <a:srgbClr val="000000"/>
                        </a:solidFill>
                        <a:effectLst/>
                        <a:latin typeface="Calibri"/>
                      </a:endParaRPr>
                    </a:p>
                    <a:p>
                      <a:pPr lvl="0">
                        <a:lnSpc>
                          <a:spcPct val="100000"/>
                        </a:lnSpc>
                        <a:spcAft>
                          <a:spcPts val="0"/>
                        </a:spcAft>
                        <a:buNone/>
                      </a:pPr>
                      <a:r>
                        <a:rPr lang="sv-SE" sz="2000" b="0" i="0" u="none" strike="noStrike" noProof="0">
                          <a:solidFill>
                            <a:srgbClr val="000000"/>
                          </a:solidFill>
                          <a:effectLst/>
                          <a:latin typeface="Calibri"/>
                        </a:rPr>
                        <a:t>Jönköpings kommun, Sydöstra sjukvårdsregionen</a:t>
                      </a:r>
                      <a:endParaRPr lang="en-US" sz="2000" b="0" i="0" u="none" strike="noStrike" noProof="0">
                        <a:solidFill>
                          <a:srgbClr val="000000"/>
                        </a:solidFill>
                        <a:effectLst/>
                        <a:latin typeface="Calibri"/>
                      </a:endParaRPr>
                    </a:p>
                    <a:p>
                      <a:pPr lvl="0">
                        <a:lnSpc>
                          <a:spcPct val="100000"/>
                        </a:lnSpc>
                        <a:spcAft>
                          <a:spcPts val="0"/>
                        </a:spcAft>
                        <a:buNone/>
                      </a:pPr>
                      <a:r>
                        <a:rPr lang="sv-SE" sz="2000" b="0" i="0" u="none" strike="noStrike" noProof="0">
                          <a:solidFill>
                            <a:srgbClr val="000000"/>
                          </a:solidFill>
                          <a:effectLst/>
                          <a:latin typeface="Calibri"/>
                        </a:rPr>
                        <a:t>NSPH</a:t>
                      </a:r>
                      <a:endParaRPr lang="en-US" sz="2000" b="0" i="0" u="none" strike="noStrike" noProof="0">
                        <a:solidFill>
                          <a:srgbClr val="000000"/>
                        </a:solidFill>
                        <a:effectLst/>
                        <a:latin typeface="Calibri"/>
                      </a:endParaRPr>
                    </a:p>
                    <a:p>
                      <a:pPr lvl="0">
                        <a:lnSpc>
                          <a:spcPct val="100000"/>
                        </a:lnSpc>
                        <a:spcAft>
                          <a:spcPts val="0"/>
                        </a:spcAft>
                        <a:buNone/>
                      </a:pPr>
                      <a:endParaRPr lang="sv-SE" sz="2000" b="0" i="0" u="none" strike="noStrike" noProof="0">
                        <a:solidFill>
                          <a:srgbClr val="000000"/>
                        </a:solidFill>
                        <a:effectLst/>
                        <a:latin typeface="Calibri"/>
                      </a:endParaRPr>
                    </a:p>
                    <a:p>
                      <a:pPr lvl="0">
                        <a:lnSpc>
                          <a:spcPct val="100000"/>
                        </a:lnSpc>
                        <a:spcAft>
                          <a:spcPts val="0"/>
                        </a:spcAft>
                        <a:buNone/>
                      </a:pPr>
                      <a:r>
                        <a:rPr lang="sv-SE" sz="2000" b="0" i="0" u="none" strike="noStrike" noProof="0">
                          <a:solidFill>
                            <a:srgbClr val="000000"/>
                          </a:solidFill>
                          <a:effectLst/>
                          <a:latin typeface="Calibri"/>
                        </a:rPr>
                        <a:t>Sjukvårdsregion Stockholm/Gotland</a:t>
                      </a:r>
                      <a:endParaRPr lang="en-US" sz="2000" b="0" i="0" u="none" strike="noStrike" noProof="0">
                        <a:solidFill>
                          <a:srgbClr val="000000"/>
                        </a:solidFill>
                        <a:effectLst/>
                        <a:latin typeface="Calibri"/>
                      </a:endParaRPr>
                    </a:p>
                    <a:p>
                      <a:pPr lvl="0">
                        <a:lnSpc>
                          <a:spcPct val="100000"/>
                        </a:lnSpc>
                        <a:spcAft>
                          <a:spcPts val="0"/>
                        </a:spcAft>
                        <a:buNone/>
                      </a:pPr>
                      <a:endParaRPr lang="sv-SE" sz="2000">
                        <a:effectLst/>
                      </a:endParaRPr>
                    </a:p>
                    <a:p>
                      <a:pPr lvl="0">
                        <a:lnSpc>
                          <a:spcPct val="100000"/>
                        </a:lnSpc>
                        <a:spcAft>
                          <a:spcPts val="0"/>
                        </a:spcAft>
                        <a:buNone/>
                      </a:pPr>
                      <a:endParaRPr lang="sv-SE" sz="2000">
                        <a:effectLst/>
                      </a:endParaRPr>
                    </a:p>
                    <a:p>
                      <a:pPr lvl="0">
                        <a:lnSpc>
                          <a:spcPct val="100000"/>
                        </a:lnSpc>
                        <a:spcAft>
                          <a:spcPts val="0"/>
                        </a:spcAft>
                        <a:buNone/>
                      </a:pPr>
                      <a:endParaRPr lang="sv-SE" sz="2000">
                        <a:effectLst/>
                      </a:endParaRPr>
                    </a:p>
                  </a:txBody>
                  <a:tcPr marL="75438" marR="75438" marT="0" marB="0"/>
                </a:tc>
                <a:extLst>
                  <a:ext uri="{0D108BD9-81ED-4DB2-BD59-A6C34878D82A}">
                    <a16:rowId xmlns:a16="http://schemas.microsoft.com/office/drawing/2014/main" val="2739928518"/>
                  </a:ext>
                </a:extLst>
              </a:tr>
              <a:tr h="325348">
                <a:tc>
                  <a:txBody>
                    <a:bodyPr/>
                    <a:lstStyle/>
                    <a:p>
                      <a:pPr>
                        <a:lnSpc>
                          <a:spcPct val="100000"/>
                        </a:lnSpc>
                        <a:spcAft>
                          <a:spcPts val="0"/>
                        </a:spcAft>
                      </a:pPr>
                      <a:endParaRPr lang="sv-SE"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726488147"/>
                  </a:ext>
                </a:extLst>
              </a:tr>
              <a:tr h="322040">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043800923"/>
                  </a:ext>
                </a:extLst>
              </a:tr>
              <a:tr h="325348">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6787345"/>
                  </a:ext>
                </a:extLst>
              </a:tr>
              <a:tr h="325348">
                <a:tc>
                  <a:txBody>
                    <a:bodyPr/>
                    <a:lstStyle/>
                    <a:p>
                      <a:pPr>
                        <a:lnSpc>
                          <a:spcPct val="100000"/>
                        </a:lnSpc>
                        <a:spcAft>
                          <a:spcPts val="0"/>
                        </a:spcAft>
                      </a:pPr>
                      <a:endParaRPr lang="sv-SE"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424280812"/>
                  </a:ext>
                </a:extLst>
              </a:tr>
              <a:tr h="325348">
                <a:tc>
                  <a:txBody>
                    <a:bodyPr/>
                    <a:lstStyle/>
                    <a:p>
                      <a:pPr>
                        <a:lnSpc>
                          <a:spcPct val="100000"/>
                        </a:lnSpc>
                        <a:spcAft>
                          <a:spcPts val="0"/>
                        </a:spcAft>
                      </a:pPr>
                      <a:endParaRPr lang="sv-SE" sz="2000">
                        <a:effectLst/>
                        <a:latin typeface="Calibri"/>
                        <a:ea typeface="Calibri" panose="020F0502020204030204" pitchFamily="34" charset="0"/>
                        <a:cs typeface="Times New Roman"/>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912211026"/>
                  </a:ext>
                </a:extLst>
              </a:tr>
              <a:tr h="325348">
                <a:tc>
                  <a:txBody>
                    <a:bodyPr/>
                    <a:lstStyle/>
                    <a:p>
                      <a:pPr>
                        <a:lnSpc>
                          <a:spcPct val="100000"/>
                        </a:lnSpc>
                        <a:spcAft>
                          <a:spcPts val="0"/>
                        </a:spcAft>
                      </a:pPr>
                      <a:endParaRPr lang="sv-SE" sz="20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1492334297"/>
                  </a:ext>
                </a:extLst>
              </a:tr>
              <a:tr h="325348">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4160741064"/>
                  </a:ext>
                </a:extLst>
              </a:tr>
              <a:tr h="325348">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772251599"/>
                  </a:ext>
                </a:extLst>
              </a:tr>
              <a:tr h="325348">
                <a:tc>
                  <a:txBody>
                    <a:bodyPr/>
                    <a:lstStyle/>
                    <a:p>
                      <a:pPr>
                        <a:lnSpc>
                          <a:spcPct val="100000"/>
                        </a:lnSpc>
                        <a:spcAft>
                          <a:spcPts val="0"/>
                        </a:spcAft>
                      </a:pPr>
                      <a:endParaRPr lang="sv-SE"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050412052"/>
                  </a:ext>
                </a:extLst>
              </a:tr>
              <a:tr h="325348">
                <a:tc>
                  <a:txBody>
                    <a:bodyPr/>
                    <a:lstStyle/>
                    <a:p>
                      <a:pPr>
                        <a:lnSpc>
                          <a:spcPct val="100000"/>
                        </a:lnSpc>
                        <a:spcAft>
                          <a:spcPts val="0"/>
                        </a:spcAft>
                      </a:pPr>
                      <a:endParaRPr lang="sv-SE" sz="200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marL="342900" lvl="0" indent="-342900">
                        <a:lnSpc>
                          <a:spcPct val="100000"/>
                        </a:lnSpc>
                        <a:spcAft>
                          <a:spcPts val="0"/>
                        </a:spcAft>
                        <a:buFont typeface="Calibri" panose="020F0502020204030204" pitchFamily="34" charset="0"/>
                        <a:buChar char="-"/>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861118625"/>
                  </a:ext>
                </a:extLst>
              </a:tr>
              <a:tr h="325348">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3254374590"/>
                  </a:ext>
                </a:extLst>
              </a:tr>
              <a:tr h="325348">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tc>
                  <a:txBody>
                    <a:bodyPr/>
                    <a:lstStyle/>
                    <a:p>
                      <a:pPr>
                        <a:lnSpc>
                          <a:spcPct val="100000"/>
                        </a:lnSpc>
                        <a:spcAft>
                          <a:spcPts val="0"/>
                        </a:spcAft>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75438" marR="75438" marT="0" marB="0"/>
                </a:tc>
                <a:extLst>
                  <a:ext uri="{0D108BD9-81ED-4DB2-BD59-A6C34878D82A}">
                    <a16:rowId xmlns:a16="http://schemas.microsoft.com/office/drawing/2014/main" val="2952780841"/>
                  </a:ext>
                </a:extLst>
              </a:tr>
            </a:tbl>
          </a:graphicData>
        </a:graphic>
      </p:graphicFrame>
      <p:sp>
        <p:nvSpPr>
          <p:cNvPr id="7" name="Rectangle 5">
            <a:extLst>
              <a:ext uri="{FF2B5EF4-FFF2-40B4-BE49-F238E27FC236}">
                <a16:creationId xmlns:a16="http://schemas.microsoft.com/office/drawing/2014/main" id="{01F77448-64CF-4386-8406-839026FD8FC9}"/>
              </a:ext>
            </a:extLst>
          </p:cNvPr>
          <p:cNvSpPr/>
          <p:nvPr/>
        </p:nvSpPr>
        <p:spPr>
          <a:xfrm>
            <a:off x="580293" y="5781868"/>
            <a:ext cx="9686655" cy="68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spcBef>
                <a:spcPts val="600"/>
              </a:spcBef>
            </a:pPr>
            <a:r>
              <a:rPr lang="sv-SE" sz="1600"/>
              <a:t>Ev. referensgrupp eller motsv. som ni vill lyfta fram kan göras här</a:t>
            </a:r>
          </a:p>
        </p:txBody>
      </p:sp>
      <p:sp>
        <p:nvSpPr>
          <p:cNvPr id="4" name="Platshållare för sidfot 3">
            <a:extLst>
              <a:ext uri="{FF2B5EF4-FFF2-40B4-BE49-F238E27FC236}">
                <a16:creationId xmlns:a16="http://schemas.microsoft.com/office/drawing/2014/main" id="{D2AED86C-953D-BEF0-56F3-2BD86B893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559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989013" y="565621"/>
            <a:ext cx="9144000" cy="609793"/>
          </a:xfrm>
        </p:spPr>
        <p:txBody>
          <a:bodyPr/>
          <a:lstStyle/>
          <a:p>
            <a:r>
              <a:rPr lang="sv-SE"/>
              <a:t>Mer information och stöd</a:t>
            </a:r>
          </a:p>
        </p:txBody>
      </p:sp>
      <p:sp>
        <p:nvSpPr>
          <p:cNvPr id="3" name="Platshållare för text 2"/>
          <p:cNvSpPr>
            <a:spLocks noGrp="1"/>
          </p:cNvSpPr>
          <p:nvPr>
            <p:ph type="body" sz="quarter" idx="10"/>
          </p:nvPr>
        </p:nvSpPr>
        <p:spPr>
          <a:xfrm>
            <a:off x="989013" y="1413069"/>
            <a:ext cx="5148385" cy="4185298"/>
          </a:xfrm>
        </p:spPr>
        <p:txBody>
          <a:bodyPr/>
          <a:lstStyle/>
          <a:p>
            <a:endParaRPr lang="sv-SE"/>
          </a:p>
          <a:p>
            <a:pPr marL="342900" indent="-342900">
              <a:buFont typeface="Arial" panose="020B0604020202020204" pitchFamily="34" charset="0"/>
              <a:buChar char="•"/>
            </a:pPr>
            <a:r>
              <a:rPr lang="sv-SE"/>
              <a:t>Vårdförloppen finns tillgängliga i regionernas gemensamma system för kunskapsstöd </a:t>
            </a:r>
            <a:r>
              <a:rPr lang="sv-SE">
                <a:hlinkClick r:id="rId2"/>
              </a:rPr>
              <a:t>NKK</a:t>
            </a:r>
            <a:endParaRPr lang="sv-SE"/>
          </a:p>
          <a:p>
            <a:endParaRPr lang="sv-SE"/>
          </a:p>
          <a:p>
            <a:pPr marL="342900" indent="-342900">
              <a:buFont typeface="Arial" panose="020B0604020202020204" pitchFamily="34" charset="0"/>
              <a:buChar char="•"/>
            </a:pPr>
            <a:r>
              <a:rPr lang="sv-SE"/>
              <a:t>Mer information och presentationsmaterial för personcentrerade och sammanhållna vårdförlopp finns på </a:t>
            </a:r>
            <a:r>
              <a:rPr lang="sv-SE">
                <a:hlinkClick r:id="rId3"/>
              </a:rPr>
              <a:t>www.kunskapsstyrningvard.se</a:t>
            </a:r>
            <a:endParaRPr lang="sv-SE"/>
          </a:p>
          <a:p>
            <a:pPr marL="342900" indent="-342900">
              <a:buFont typeface="Arial" panose="020B0604020202020204" pitchFamily="34" charset="0"/>
              <a:buChar char="•"/>
            </a:pPr>
            <a:endParaRPr lang="sv-SE"/>
          </a:p>
        </p:txBody>
      </p:sp>
      <p:sp>
        <p:nvSpPr>
          <p:cNvPr id="6" name="Rektangel 5"/>
          <p:cNvSpPr/>
          <p:nvPr/>
        </p:nvSpPr>
        <p:spPr>
          <a:xfrm>
            <a:off x="6627053" y="1306742"/>
            <a:ext cx="5036863" cy="3998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a:p>
            <a:r>
              <a:rPr lang="sv-SE">
                <a:solidFill>
                  <a:schemeClr val="tx1"/>
                </a:solidFill>
              </a:rPr>
              <a:t>[</a:t>
            </a:r>
            <a:r>
              <a:rPr lang="sv-SE" i="1">
                <a:solidFill>
                  <a:schemeClr val="tx1"/>
                </a:solidFill>
              </a:rPr>
              <a:t>Plats för </a:t>
            </a:r>
            <a:r>
              <a:rPr lang="sv-SE" i="1" err="1">
                <a:solidFill>
                  <a:schemeClr val="tx1"/>
                </a:solidFill>
              </a:rPr>
              <a:t>skärmdumpar</a:t>
            </a:r>
            <a:r>
              <a:rPr lang="sv-SE" i="1">
                <a:solidFill>
                  <a:schemeClr val="tx1"/>
                </a:solidFill>
              </a:rPr>
              <a:t> från filmerna. </a:t>
            </a:r>
            <a:r>
              <a:rPr lang="sv-SE">
                <a:solidFill>
                  <a:schemeClr val="tx1"/>
                </a:solidFill>
              </a:rPr>
              <a:t>]</a:t>
            </a:r>
          </a:p>
        </p:txBody>
      </p:sp>
      <p:sp>
        <p:nvSpPr>
          <p:cNvPr id="9" name="Rektangel 8"/>
          <p:cNvSpPr/>
          <p:nvPr/>
        </p:nvSpPr>
        <p:spPr>
          <a:xfrm>
            <a:off x="6731289" y="4558684"/>
            <a:ext cx="489009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000000"/>
                </a:solidFill>
                <a:effectLst/>
                <a:uLnTx/>
                <a:uFillTx/>
                <a:latin typeface="Calibri"/>
                <a:ea typeface="+mn-ea"/>
                <a:cs typeface="+mn-cs"/>
                <a:hlinkClick r:id="rId4"/>
              </a:rPr>
              <a:t>LÄNK:</a:t>
            </a:r>
            <a:endParaRPr lang="sv-SE" sz="1100">
              <a:solidFill>
                <a:srgbClr val="000000"/>
              </a:solidFill>
              <a:latin typeface="Calibri"/>
              <a:hlinkClick r:id="rId4"/>
            </a:endParaRPr>
          </a:p>
        </p:txBody>
      </p:sp>
      <p:sp>
        <p:nvSpPr>
          <p:cNvPr id="10" name="textruta 9"/>
          <p:cNvSpPr txBox="1"/>
          <p:nvPr/>
        </p:nvSpPr>
        <p:spPr>
          <a:xfrm>
            <a:off x="6627053" y="1306742"/>
            <a:ext cx="4910325" cy="992574"/>
          </a:xfrm>
          <a:prstGeom prst="rect">
            <a:avLst/>
          </a:prstGeom>
          <a:noFill/>
        </p:spPr>
        <p:txBody>
          <a:bodyPr wrap="square" rtlCol="0">
            <a:noAutofit/>
          </a:bodyPr>
          <a:lstStyle/>
          <a:p>
            <a:r>
              <a:rPr lang="sv-SE" sz="2400"/>
              <a:t>Filmer</a:t>
            </a:r>
            <a:r>
              <a:rPr lang="sv-SE" sz="1600"/>
              <a:t> </a:t>
            </a:r>
          </a:p>
        </p:txBody>
      </p:sp>
      <p:sp>
        <p:nvSpPr>
          <p:cNvPr id="7" name="textruta 4">
            <a:extLst>
              <a:ext uri="{FF2B5EF4-FFF2-40B4-BE49-F238E27FC236}">
                <a16:creationId xmlns:a16="http://schemas.microsoft.com/office/drawing/2014/main" id="{96748D9A-AE4E-A2FE-95C0-EFF3E0427435}"/>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317854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5119" y="346077"/>
            <a:ext cx="10944840" cy="609793"/>
          </a:xfrm>
        </p:spPr>
        <p:txBody>
          <a:bodyPr>
            <a:normAutofit fontScale="90000"/>
          </a:bodyPr>
          <a:lstStyle/>
          <a:p>
            <a:r>
              <a:rPr lang="sv-SE"/>
              <a:t>Syftet med personcentrerade och sammanhållna vårdförlopp </a:t>
            </a:r>
          </a:p>
        </p:txBody>
      </p:sp>
      <p:sp>
        <p:nvSpPr>
          <p:cNvPr id="3" name="Platshållare för text 2"/>
          <p:cNvSpPr>
            <a:spLocks noGrp="1"/>
          </p:cNvSpPr>
          <p:nvPr>
            <p:ph type="body" sz="quarter" idx="10"/>
          </p:nvPr>
        </p:nvSpPr>
        <p:spPr>
          <a:xfrm>
            <a:off x="625119" y="1150228"/>
            <a:ext cx="5673044" cy="4381241"/>
          </a:xfrm>
        </p:spPr>
        <p:txBody>
          <a:bodyPr>
            <a:normAutofit lnSpcReduction="10000"/>
          </a:bodyPr>
          <a:lstStyle/>
          <a:p>
            <a:pPr marL="342900" indent="-342900">
              <a:buFont typeface="Arial" panose="020B0604020202020204" pitchFamily="34" charset="0"/>
              <a:buChar char="•"/>
            </a:pPr>
            <a:endParaRPr lang="sv-SE"/>
          </a:p>
          <a:p>
            <a:pPr marL="342900" indent="-342900">
              <a:buFont typeface="Arial" panose="020B0604020202020204" pitchFamily="34" charset="0"/>
              <a:buChar char="•"/>
            </a:pPr>
            <a:r>
              <a:rPr lang="sv-SE"/>
              <a:t>Syftet är att öka jämlikheten, effektiviteten och kvaliteten i vården utan att det medför onödig administrativ börda för sjukvårdspersonal.</a:t>
            </a:r>
          </a:p>
          <a:p>
            <a:pPr marL="342900" indent="-342900">
              <a:buFont typeface="Arial" panose="020B0604020202020204" pitchFamily="34" charset="0"/>
              <a:buChar char="•"/>
            </a:pPr>
            <a:r>
              <a:rPr lang="sv-SE"/>
              <a:t>Patienter ska uppleva en mer välorganiserad och helhetsorienterad process utan onödig väntetid i samband med utredning och behandling. </a:t>
            </a:r>
          </a:p>
          <a:p>
            <a:pPr marL="342900" indent="-342900">
              <a:buFont typeface="Arial" panose="020B0604020202020204" pitchFamily="34" charset="0"/>
              <a:buChar char="•"/>
            </a:pPr>
            <a:r>
              <a:rPr lang="sv-SE"/>
              <a:t>Patienternas livskvalitet och nöjdhet med vården ska förbättras och vården bli mer jämlik och jämställd. </a:t>
            </a:r>
          </a:p>
          <a:p>
            <a:pPr marL="342900" indent="-342900">
              <a:buFont typeface="Arial" panose="020B0604020202020204" pitchFamily="34" charset="0"/>
              <a:buChar char="•"/>
            </a:pPr>
            <a:endParaRPr lang="sv-SE"/>
          </a:p>
        </p:txBody>
      </p:sp>
      <p:pic>
        <p:nvPicPr>
          <p:cNvPr id="5" name="Bildobjekt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01149" y="1477001"/>
            <a:ext cx="5587548" cy="3727693"/>
          </a:xfrm>
          <a:prstGeom prst="rect">
            <a:avLst/>
          </a:prstGeom>
        </p:spPr>
      </p:pic>
      <p:sp>
        <p:nvSpPr>
          <p:cNvPr id="7" name="Rektangel 6"/>
          <p:cNvSpPr/>
          <p:nvPr/>
        </p:nvSpPr>
        <p:spPr>
          <a:xfrm>
            <a:off x="625120" y="5346989"/>
            <a:ext cx="5786832"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a:ln>
                  <a:noFill/>
                </a:ln>
                <a:solidFill>
                  <a:srgbClr val="000000"/>
                </a:solidFill>
                <a:effectLst/>
                <a:uLnTx/>
                <a:uFillTx/>
                <a:latin typeface="Calibri" panose="020F0502020204030204"/>
                <a:ea typeface="+mn-ea"/>
                <a:cs typeface="+mn-cs"/>
              </a:rPr>
              <a:t>”</a:t>
            </a:r>
            <a:r>
              <a:rPr kumimoji="0" lang="sv-SE" sz="1600" b="1" i="1" u="none" strike="noStrike" kern="1200" cap="none" spc="0" normalizeH="0" baseline="0" noProof="0">
                <a:ln>
                  <a:noFill/>
                </a:ln>
                <a:solidFill>
                  <a:srgbClr val="000000"/>
                </a:solidFill>
                <a:effectLst/>
                <a:uLnTx/>
                <a:uFillTx/>
                <a:latin typeface="Calibri" panose="020F0502020204030204"/>
                <a:ea typeface="+mn-ea"/>
                <a:cs typeface="+mn-cs"/>
              </a:rPr>
              <a:t>Patienter, brukare och hälso-och sjukvårdens medarbetare ska vara trygga i att bästa tillgängliga kunskap används i varje möte”</a:t>
            </a:r>
          </a:p>
        </p:txBody>
      </p:sp>
    </p:spTree>
    <p:extLst>
      <p:ext uri="{BB962C8B-B14F-4D97-AF65-F5344CB8AC3E}">
        <p14:creationId xmlns:p14="http://schemas.microsoft.com/office/powerpoint/2010/main" val="379390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0"/>
          </p:nvPr>
        </p:nvSpPr>
        <p:spPr>
          <a:xfrm>
            <a:off x="1155090" y="2599026"/>
            <a:ext cx="9708240" cy="1084332"/>
          </a:xfrm>
        </p:spPr>
        <p:txBody>
          <a:bodyPr>
            <a:normAutofit/>
          </a:bodyPr>
          <a:lstStyle/>
          <a:p>
            <a:pPr algn="ctr">
              <a:lnSpc>
                <a:spcPct val="120000"/>
              </a:lnSpc>
              <a:spcBef>
                <a:spcPts val="600"/>
              </a:spcBef>
              <a:defRPr/>
            </a:pPr>
            <a:r>
              <a:rPr lang="sv-SE" sz="2500" b="1">
                <a:solidFill>
                  <a:srgbClr val="000000"/>
                </a:solidFill>
                <a:ea typeface="Calibri" panose="020F0502020204030204" pitchFamily="34" charset="0"/>
                <a:cs typeface="Arial" panose="020B0604020202020204" pitchFamily="34" charset="0"/>
              </a:rPr>
              <a:t>Följande två bilder är tänkta att användas som </a:t>
            </a:r>
          </a:p>
          <a:p>
            <a:pPr algn="ctr">
              <a:lnSpc>
                <a:spcPct val="120000"/>
              </a:lnSpc>
              <a:spcBef>
                <a:spcPts val="600"/>
              </a:spcBef>
              <a:defRPr/>
            </a:pPr>
            <a:r>
              <a:rPr lang="sv-SE" sz="2500" b="1">
                <a:solidFill>
                  <a:srgbClr val="000000"/>
                </a:solidFill>
                <a:ea typeface="Calibri" panose="020F0502020204030204" pitchFamily="34" charset="0"/>
                <a:cs typeface="Arial" panose="020B0604020202020204" pitchFamily="34" charset="0"/>
              </a:rPr>
              <a:t>underlag och inspiration för diskussion och dialog.</a:t>
            </a:r>
            <a:endParaRPr lang="sv-SE" sz="2500">
              <a:solidFill>
                <a:srgbClr val="000000"/>
              </a:solidFill>
              <a:ea typeface="Calibri" panose="020F0502020204030204" pitchFamily="34" charset="0"/>
              <a:cs typeface="Arial" panose="020B0604020202020204" pitchFamily="34" charset="0"/>
            </a:endParaRPr>
          </a:p>
          <a:p>
            <a:pPr marL="342900" indent="-342900">
              <a:lnSpc>
                <a:spcPct val="120000"/>
              </a:lnSpc>
              <a:spcBef>
                <a:spcPts val="600"/>
              </a:spcBef>
              <a:buFont typeface="Arial" panose="020B0604020202020204" pitchFamily="34" charset="0"/>
              <a:buChar char="•"/>
            </a:pPr>
            <a:endParaRPr lang="sv-SE" sz="250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704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a:t>Dialog 1 - gapanalys</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Vad ska vi göra annorlunda </a:t>
            </a:r>
            <a:r>
              <a:rPr lang="sv-SE" sz="2500">
                <a:solidFill>
                  <a:srgbClr val="000000"/>
                </a:solidFill>
                <a:ea typeface="Calibri" panose="020F0502020204030204" pitchFamily="34" charset="0"/>
                <a:cs typeface="Arial" panose="020B0604020202020204" pitchFamily="34" charset="0"/>
              </a:rPr>
              <a:t>- vad gör vi redan nu, ska sluta göra, arbetssätt, digitalisering?</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Positiva effekter hos oss </a:t>
            </a:r>
            <a:r>
              <a:rPr lang="sv-SE" sz="2500">
                <a:solidFill>
                  <a:srgbClr val="000000"/>
                </a:solidFill>
                <a:ea typeface="Calibri" panose="020F0502020204030204" pitchFamily="34" charset="0"/>
                <a:cs typeface="Arial" panose="020B0604020202020204" pitchFamily="34" charset="0"/>
              </a:rPr>
              <a:t>– patient, personal, resurser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Styrkor i regionen </a:t>
            </a:r>
            <a:r>
              <a:rPr lang="sv-SE" sz="2500">
                <a:solidFill>
                  <a:srgbClr val="000000"/>
                </a:solidFill>
                <a:ea typeface="Calibri" panose="020F0502020204030204" pitchFamily="34" charset="0"/>
                <a:cs typeface="Arial" panose="020B0604020202020204" pitchFamily="34" charset="0"/>
              </a:rPr>
              <a:t>– goda exempel, nyckelpersoner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Vilka påverkas </a:t>
            </a:r>
            <a:r>
              <a:rPr lang="sv-SE" sz="2500">
                <a:solidFill>
                  <a:srgbClr val="000000"/>
                </a:solidFill>
                <a:ea typeface="Calibri" panose="020F0502020204030204" pitchFamily="34" charset="0"/>
                <a:cs typeface="Arial" panose="020B0604020202020204" pitchFamily="34" charset="0"/>
              </a:rPr>
              <a:t>– patientgrupper, verksamheter, professioner?</a:t>
            </a:r>
          </a:p>
          <a:p>
            <a:pPr marL="342900" indent="-342900">
              <a:lnSpc>
                <a:spcPct val="120000"/>
              </a:lnSpc>
              <a:spcBef>
                <a:spcPts val="600"/>
              </a:spcBef>
              <a:buFont typeface="Arial" panose="020B0604020202020204" pitchFamily="34" charset="0"/>
              <a:buChar char="•"/>
            </a:pPr>
            <a:endParaRPr lang="sv-SE" sz="250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a:solidFill>
                  <a:schemeClr val="bg1"/>
                </a:solidFill>
                <a:ea typeface="Calibri" panose="020F0502020204030204" pitchFamily="34" charset="0"/>
                <a:cs typeface="Arial" panose="020B0604020202020204" pitchFamily="34" charset="0"/>
              </a:rPr>
              <a:t>Hur ser gapet ut hos oss?</a:t>
            </a:r>
          </a:p>
          <a:p>
            <a:pPr marL="342900" indent="-342900">
              <a:spcBef>
                <a:spcPts val="600"/>
              </a:spcBef>
              <a:buFont typeface="Arial" panose="020B0604020202020204" pitchFamily="34" charset="0"/>
              <a:buChar char="•"/>
            </a:pPr>
            <a:r>
              <a:rPr lang="sv-SE" sz="140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a:solidFill>
                  <a:schemeClr val="bg1"/>
                </a:solidFill>
                <a:ea typeface="Calibri" panose="020F0502020204030204" pitchFamily="34" charset="0"/>
                <a:cs typeface="Arial" panose="020B0604020202020204" pitchFamily="34" charset="0"/>
              </a:rPr>
              <a:t>Vad blir konsekvenserna?</a:t>
            </a:r>
          </a:p>
        </p:txBody>
      </p:sp>
      <p:sp>
        <p:nvSpPr>
          <p:cNvPr id="8" name="textruta 7">
            <a:extLst>
              <a:ext uri="{FF2B5EF4-FFF2-40B4-BE49-F238E27FC236}">
                <a16:creationId xmlns:a16="http://schemas.microsoft.com/office/drawing/2014/main" id="{CE47C063-139E-9074-E97E-C42C5A48A6EA}"/>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a:solidFill>
                  <a:schemeClr val="bg1"/>
                </a:solidFill>
              </a:rPr>
              <a:t>Förslag på diskussionsfrågor</a:t>
            </a:r>
          </a:p>
        </p:txBody>
      </p:sp>
      <p:sp>
        <p:nvSpPr>
          <p:cNvPr id="3" name="textruta 4">
            <a:extLst>
              <a:ext uri="{FF2B5EF4-FFF2-40B4-BE49-F238E27FC236}">
                <a16:creationId xmlns:a16="http://schemas.microsoft.com/office/drawing/2014/main" id="{F894A42D-ADDC-241E-ABA9-BEBE7D1C4A52}"/>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198509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a:t>Dialog - införande</a:t>
            </a:r>
          </a:p>
        </p:txBody>
      </p:sp>
      <p:sp>
        <p:nvSpPr>
          <p:cNvPr id="6" name="Platshållare för text 5"/>
          <p:cNvSpPr>
            <a:spLocks noGrp="1"/>
          </p:cNvSpPr>
          <p:nvPr>
            <p:ph type="body" sz="quarter" idx="10"/>
          </p:nvPr>
        </p:nvSpPr>
        <p:spPr>
          <a:xfrm>
            <a:off x="903952" y="1613792"/>
            <a:ext cx="6708960" cy="4595622"/>
          </a:xfrm>
        </p:spPr>
        <p:txBody>
          <a:bodyPr>
            <a:normAutofit/>
          </a:bodyPr>
          <a:lstStyle/>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Vilka genomför? </a:t>
            </a:r>
            <a:r>
              <a:rPr lang="sv-SE" sz="2500">
                <a:solidFill>
                  <a:srgbClr val="000000"/>
                </a:solidFill>
                <a:ea typeface="Calibri" panose="020F0502020204030204" pitchFamily="34" charset="0"/>
                <a:cs typeface="Arial" panose="020B0604020202020204" pitchFamily="34" charset="0"/>
              </a:rPr>
              <a:t>– vilket stöd behövs, vad rår vi själva över?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Hur genomförs </a:t>
            </a:r>
            <a:r>
              <a:rPr lang="sv-SE" sz="2500">
                <a:solidFill>
                  <a:srgbClr val="000000"/>
                </a:solidFill>
                <a:ea typeface="Calibri" panose="020F0502020204030204" pitchFamily="34" charset="0"/>
                <a:cs typeface="Arial" panose="020B0604020202020204" pitchFamily="34" charset="0"/>
              </a:rPr>
              <a:t>– behövs beslut, påverkas resurser, avtal, kunskapsdokument, rutinbeskrivningar, tidpunkt?</a:t>
            </a:r>
          </a:p>
          <a:p>
            <a:pPr marL="34290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Svårigheter och risker</a:t>
            </a:r>
          </a:p>
          <a:p>
            <a:pPr marL="342900" lvl="0" indent="-342900">
              <a:lnSpc>
                <a:spcPct val="120000"/>
              </a:lnSpc>
              <a:spcBef>
                <a:spcPts val="600"/>
              </a:spcBef>
              <a:buFont typeface="Arial" panose="020B0604020202020204" pitchFamily="34" charset="0"/>
              <a:buChar char="•"/>
              <a:defRPr/>
            </a:pPr>
            <a:r>
              <a:rPr lang="sv-SE" sz="2500" b="1">
                <a:solidFill>
                  <a:srgbClr val="000000"/>
                </a:solidFill>
                <a:ea typeface="Calibri" panose="020F0502020204030204" pitchFamily="34" charset="0"/>
                <a:cs typeface="Arial" panose="020B0604020202020204" pitchFamily="34" charset="0"/>
              </a:rPr>
              <a:t>Kommunikation</a:t>
            </a:r>
            <a:r>
              <a:rPr lang="sv-SE" sz="2500">
                <a:solidFill>
                  <a:srgbClr val="000000"/>
                </a:solidFill>
                <a:ea typeface="Calibri" panose="020F0502020204030204" pitchFamily="34" charset="0"/>
                <a:cs typeface="Arial" panose="020B0604020202020204" pitchFamily="34" charset="0"/>
              </a:rPr>
              <a:t> – målgrupp, budskap, former, tidpunkt</a:t>
            </a:r>
          </a:p>
          <a:p>
            <a:pPr marL="342900" indent="-342900">
              <a:lnSpc>
                <a:spcPct val="120000"/>
              </a:lnSpc>
              <a:spcBef>
                <a:spcPts val="600"/>
              </a:spcBef>
              <a:buFont typeface="Arial" panose="020B0604020202020204" pitchFamily="34" charset="0"/>
              <a:buChar char="•"/>
            </a:pPr>
            <a:endParaRPr lang="sv-SE" sz="2500">
              <a:solidFill>
                <a:srgbClr val="000000"/>
              </a:solidFill>
              <a:ea typeface="Calibri" panose="020F0502020204030204" pitchFamily="34" charset="0"/>
              <a:cs typeface="Arial" panose="020B0604020202020204" pitchFamily="34" charset="0"/>
            </a:endParaRPr>
          </a:p>
        </p:txBody>
      </p:sp>
      <p:sp>
        <p:nvSpPr>
          <p:cNvPr id="9" name="Rundad rektangulär bildtext 8"/>
          <p:cNvSpPr/>
          <p:nvPr/>
        </p:nvSpPr>
        <p:spPr>
          <a:xfrm>
            <a:off x="8423515" y="1613791"/>
            <a:ext cx="3418453" cy="24332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sv-SE" sz="1400" b="1">
                <a:solidFill>
                  <a:schemeClr val="bg1"/>
                </a:solidFill>
                <a:ea typeface="Calibri" panose="020F0502020204030204" pitchFamily="34" charset="0"/>
                <a:cs typeface="Arial" panose="020B0604020202020204" pitchFamily="34" charset="0"/>
              </a:rPr>
              <a:t>Att användas som diskussionsunderlag</a:t>
            </a:r>
          </a:p>
          <a:p>
            <a:pPr>
              <a:spcBef>
                <a:spcPts val="600"/>
              </a:spcBef>
            </a:pPr>
            <a:r>
              <a:rPr lang="sv-SE" sz="1400" b="1">
                <a:solidFill>
                  <a:schemeClr val="bg1"/>
                </a:solidFill>
                <a:ea typeface="Calibri" panose="020F0502020204030204" pitchFamily="34" charset="0"/>
                <a:cs typeface="Arial" panose="020B0604020202020204" pitchFamily="34" charset="0"/>
              </a:rPr>
              <a:t>Diskutera gärna:</a:t>
            </a:r>
          </a:p>
          <a:p>
            <a:pPr marL="342900" indent="-342900">
              <a:spcBef>
                <a:spcPts val="600"/>
              </a:spcBef>
              <a:buFont typeface="Arial" panose="020B0604020202020204" pitchFamily="34" charset="0"/>
              <a:buChar char="•"/>
            </a:pPr>
            <a:r>
              <a:rPr lang="sv-SE" sz="1400">
                <a:solidFill>
                  <a:schemeClr val="bg1"/>
                </a:solidFill>
                <a:ea typeface="Calibri" panose="020F0502020204030204" pitchFamily="34" charset="0"/>
                <a:cs typeface="Arial" panose="020B0604020202020204" pitchFamily="34" charset="0"/>
              </a:rPr>
              <a:t>Hur kan vi arbeta med införandet?</a:t>
            </a:r>
          </a:p>
          <a:p>
            <a:pPr marL="342900" indent="-342900">
              <a:spcBef>
                <a:spcPts val="600"/>
              </a:spcBef>
              <a:buFont typeface="Arial" panose="020B0604020202020204" pitchFamily="34" charset="0"/>
              <a:buChar char="•"/>
            </a:pPr>
            <a:r>
              <a:rPr lang="sv-SE" sz="1400">
                <a:solidFill>
                  <a:schemeClr val="bg1"/>
                </a:solidFill>
                <a:ea typeface="Calibri" panose="020F0502020204030204" pitchFamily="34" charset="0"/>
                <a:cs typeface="Arial" panose="020B0604020202020204" pitchFamily="34" charset="0"/>
              </a:rPr>
              <a:t>Vad kan vi prioritera att börja göra här?</a:t>
            </a:r>
          </a:p>
          <a:p>
            <a:pPr marL="342900" indent="-342900">
              <a:spcBef>
                <a:spcPts val="600"/>
              </a:spcBef>
              <a:buFont typeface="Arial" panose="020B0604020202020204" pitchFamily="34" charset="0"/>
              <a:buChar char="•"/>
            </a:pPr>
            <a:r>
              <a:rPr lang="sv-SE" sz="1400">
                <a:solidFill>
                  <a:schemeClr val="bg1"/>
                </a:solidFill>
                <a:ea typeface="Calibri" panose="020F0502020204030204" pitchFamily="34" charset="0"/>
                <a:cs typeface="Arial" panose="020B0604020202020204" pitchFamily="34" charset="0"/>
              </a:rPr>
              <a:t>Vad är uppföljningsbart hos oss redan nu?</a:t>
            </a:r>
          </a:p>
        </p:txBody>
      </p:sp>
      <p:sp>
        <p:nvSpPr>
          <p:cNvPr id="10" name="textruta 9">
            <a:extLst>
              <a:ext uri="{FF2B5EF4-FFF2-40B4-BE49-F238E27FC236}">
                <a16:creationId xmlns:a16="http://schemas.microsoft.com/office/drawing/2014/main" id="{37F4A37B-AA68-CEE5-6F77-5DA8FF170330}"/>
              </a:ext>
            </a:extLst>
          </p:cNvPr>
          <p:cNvSpPr txBox="1"/>
          <p:nvPr/>
        </p:nvSpPr>
        <p:spPr>
          <a:xfrm>
            <a:off x="1089475" y="228577"/>
            <a:ext cx="2856808" cy="369332"/>
          </a:xfrm>
          <a:prstGeom prst="rect">
            <a:avLst/>
          </a:prstGeom>
          <a:solidFill>
            <a:schemeClr val="accent1"/>
          </a:solidFill>
        </p:spPr>
        <p:txBody>
          <a:bodyPr wrap="none" rtlCol="0">
            <a:spAutoFit/>
          </a:bodyPr>
          <a:lstStyle/>
          <a:p>
            <a:r>
              <a:rPr lang="sv-SE" b="1">
                <a:solidFill>
                  <a:schemeClr val="bg1"/>
                </a:solidFill>
              </a:rPr>
              <a:t>Förslag på diskussionsfrågor</a:t>
            </a:r>
          </a:p>
        </p:txBody>
      </p:sp>
      <p:sp>
        <p:nvSpPr>
          <p:cNvPr id="3" name="textruta 4">
            <a:extLst>
              <a:ext uri="{FF2B5EF4-FFF2-40B4-BE49-F238E27FC236}">
                <a16:creationId xmlns:a16="http://schemas.microsoft.com/office/drawing/2014/main" id="{537D2BD0-3044-1628-9EA4-22A2ACE40B68}"/>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2205044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EE8EDC8-C761-7C47-80B6-45DEEFC874AD}"/>
              </a:ext>
            </a:extLst>
          </p:cNvPr>
          <p:cNvSpPr>
            <a:spLocks noGrp="1"/>
          </p:cNvSpPr>
          <p:nvPr>
            <p:ph type="ctrTitle"/>
          </p:nvPr>
        </p:nvSpPr>
        <p:spPr>
          <a:xfrm>
            <a:off x="866393" y="404340"/>
            <a:ext cx="9144000" cy="609793"/>
          </a:xfrm>
        </p:spPr>
        <p:txBody>
          <a:bodyPr/>
          <a:lstStyle/>
          <a:p>
            <a:r>
              <a:rPr lang="sv-SE"/>
              <a:t>Regionerna i samverkan</a:t>
            </a:r>
          </a:p>
        </p:txBody>
      </p:sp>
      <p:sp>
        <p:nvSpPr>
          <p:cNvPr id="14" name="Platshållare för text 13">
            <a:extLst>
              <a:ext uri="{FF2B5EF4-FFF2-40B4-BE49-F238E27FC236}">
                <a16:creationId xmlns:a16="http://schemas.microsoft.com/office/drawing/2014/main" id="{478FA9FC-4A68-8B4C-AE38-1074E1489DED}"/>
              </a:ext>
            </a:extLst>
          </p:cNvPr>
          <p:cNvSpPr>
            <a:spLocks noGrp="1"/>
          </p:cNvSpPr>
          <p:nvPr>
            <p:ph type="body" sz="quarter" idx="10"/>
          </p:nvPr>
        </p:nvSpPr>
        <p:spPr>
          <a:xfrm>
            <a:off x="866393" y="1356955"/>
            <a:ext cx="5489331" cy="4035170"/>
          </a:xfrm>
        </p:spPr>
        <p:txBody>
          <a:bodyPr>
            <a:noAutofit/>
          </a:bodyPr>
          <a:lstStyle/>
          <a:p>
            <a:pPr marL="342900" indent="-342900">
              <a:buFont typeface="Arial" panose="020B0604020202020204" pitchFamily="34" charset="0"/>
              <a:buChar char="•"/>
            </a:pPr>
            <a:r>
              <a:rPr lang="sv-SE" sz="2000"/>
              <a:t>Arbetet med vårdförloppen utgår från en överenskommelse mellan staten och Sveriges Kommuner och Regioner (SKR).</a:t>
            </a:r>
          </a:p>
          <a:p>
            <a:pPr marL="342900" indent="-342900">
              <a:buFont typeface="Arial" panose="020B0604020202020204" pitchFamily="34" charset="0"/>
              <a:buChar char="•"/>
            </a:pPr>
            <a:r>
              <a:rPr lang="sv-SE" sz="2000"/>
              <a:t>Regeringen vill med satsningen stödja utvecklingsarbetet i regionerna kring kunskapsstyrning i hälso- och sjukvården. </a:t>
            </a:r>
          </a:p>
          <a:p>
            <a:pPr marL="342900" indent="-342900">
              <a:buFont typeface="Arial" panose="020B0604020202020204" pitchFamily="34" charset="0"/>
              <a:buChar char="•"/>
            </a:pPr>
            <a:r>
              <a:rPr lang="sv-SE" sz="2000"/>
              <a:t>Vårdförloppen tas fram av regionerna inom Nationellt system för kunskapsstyrning Hälso- och sjukvård.</a:t>
            </a:r>
          </a:p>
          <a:p>
            <a:pPr marL="342900" indent="-342900">
              <a:buFont typeface="Arial" panose="020B0604020202020204" pitchFamily="34" charset="0"/>
              <a:buChar char="•"/>
            </a:pPr>
            <a:r>
              <a:rPr lang="sv-SE" sz="2000">
                <a:ea typeface="MS Mincho" panose="02020609040205080304" pitchFamily="49" charset="-128"/>
                <a:cs typeface="Arial" panose="020B0604020202020204" pitchFamily="34" charset="0"/>
              </a:rPr>
              <a:t>Vårdförloppen är primärt ett kunskapsstöd för hälso- och sjukvårdspersonal i det kliniska mötet med patient och närstående</a:t>
            </a:r>
          </a:p>
          <a:p>
            <a:pPr marL="342900" indent="-342900">
              <a:buFont typeface="Arial" panose="020B0604020202020204" pitchFamily="34" charset="0"/>
              <a:buChar char="•"/>
            </a:pPr>
            <a:r>
              <a:rPr lang="sv-SE" sz="2000"/>
              <a:t>Vårdförloppen ska utgå ifrån tillförlitliga och aktuella kunskapsstöd och baseras på bästa tillgängliga kunskap om vård och behandling.</a:t>
            </a:r>
          </a:p>
          <a:p>
            <a:pPr marL="342900" indent="-342900">
              <a:buFont typeface="Arial" panose="020B0604020202020204" pitchFamily="34" charset="0"/>
              <a:buChar char="•"/>
            </a:pPr>
            <a:endParaRPr lang="sv-SE" sz="2000"/>
          </a:p>
          <a:p>
            <a:endParaRPr lang="sv-SE" sz="2000"/>
          </a:p>
        </p:txBody>
      </p:sp>
      <p:pic>
        <p:nvPicPr>
          <p:cNvPr id="4" name="Bildobjekt 3"/>
          <p:cNvPicPr>
            <a:picLocks noChangeAspect="1"/>
          </p:cNvPicPr>
          <p:nvPr/>
        </p:nvPicPr>
        <p:blipFill rotWithShape="1">
          <a:blip r:embed="rId2" cstate="screen">
            <a:extLst>
              <a:ext uri="{28A0092B-C50C-407E-A947-70E740481C1C}">
                <a14:useLocalDpi xmlns:a14="http://schemas.microsoft.com/office/drawing/2010/main"/>
              </a:ext>
            </a:extLst>
          </a:blip>
          <a:srcRect l="27373"/>
          <a:stretch/>
        </p:blipFill>
        <p:spPr>
          <a:xfrm>
            <a:off x="6541551" y="1226634"/>
            <a:ext cx="5650449" cy="4279084"/>
          </a:xfrm>
          <a:prstGeom prst="rect">
            <a:avLst/>
          </a:prstGeom>
        </p:spPr>
      </p:pic>
    </p:spTree>
    <p:extLst>
      <p:ext uri="{BB962C8B-B14F-4D97-AF65-F5344CB8AC3E}">
        <p14:creationId xmlns:p14="http://schemas.microsoft.com/office/powerpoint/2010/main" val="22612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1C9BEB-CD13-B727-1031-12DCD1D22378}"/>
              </a:ext>
            </a:extLst>
          </p:cNvPr>
          <p:cNvSpPr>
            <a:spLocks noGrp="1"/>
          </p:cNvSpPr>
          <p:nvPr>
            <p:ph type="ctrTitle"/>
          </p:nvPr>
        </p:nvSpPr>
        <p:spPr/>
        <p:txBody>
          <a:bodyPr/>
          <a:lstStyle/>
          <a:p>
            <a:r>
              <a:rPr lang="sv-SE"/>
              <a:t>Om depression hos vuxna</a:t>
            </a:r>
          </a:p>
        </p:txBody>
      </p:sp>
      <p:sp>
        <p:nvSpPr>
          <p:cNvPr id="3" name="Platshållare för text 2">
            <a:extLst>
              <a:ext uri="{FF2B5EF4-FFF2-40B4-BE49-F238E27FC236}">
                <a16:creationId xmlns:a16="http://schemas.microsoft.com/office/drawing/2014/main" id="{C2FDF8E6-DF6A-7822-A7E1-C2673FAB267F}"/>
              </a:ext>
            </a:extLst>
          </p:cNvPr>
          <p:cNvSpPr>
            <a:spLocks noGrp="1"/>
          </p:cNvSpPr>
          <p:nvPr>
            <p:ph type="body" sz="quarter" idx="10"/>
          </p:nvPr>
        </p:nvSpPr>
        <p:spPr/>
        <p:txBody>
          <a:bodyPr vert="horz" lIns="91440" tIns="45720" rIns="91440" bIns="45720" rtlCol="0" anchor="t">
            <a:normAutofit fontScale="92500" lnSpcReduction="10000"/>
          </a:bodyPr>
          <a:lstStyle/>
          <a:p>
            <a:pPr marL="285750" indent="-285750">
              <a:lnSpc>
                <a:spcPct val="110000"/>
              </a:lnSpc>
              <a:spcAft>
                <a:spcPts val="1100"/>
              </a:spcAft>
              <a:buFont typeface="Arial" panose="020B0604020202020204" pitchFamily="34" charset="0"/>
              <a:buChar char="•"/>
            </a:pPr>
            <a:r>
              <a:rPr lang="sv-SE" sz="1800">
                <a:effectLst/>
                <a:latin typeface="Calibri"/>
                <a:ea typeface="Calibri" panose="020F0502020204030204" pitchFamily="34" charset="0"/>
                <a:cs typeface="Calibri"/>
              </a:rPr>
              <a:t>Depression är en av de stora folksjukdomarna och en vanlig anledning till ohälsa och funktionsnedsättning. Andelen personer i den vuxna befolkningen som vid ett bestämt tillfälle har en pågående depression uppskattas till mellan fem och åtta procent.</a:t>
            </a:r>
            <a:r>
              <a:rPr lang="sv-SE" sz="1800">
                <a:latin typeface="Calibri"/>
                <a:ea typeface="Calibri" panose="020F0502020204030204" pitchFamily="34" charset="0"/>
                <a:cs typeface="Calibri"/>
              </a:rPr>
              <a:t> </a:t>
            </a:r>
            <a:endParaRPr lang="sv-SE" sz="1800">
              <a:effectLst/>
              <a:latin typeface="Calibri" panose="020F0502020204030204" pitchFamily="34" charset="0"/>
              <a:ea typeface="Calibri" panose="020F0502020204030204" pitchFamily="34" charset="0"/>
            </a:endParaRPr>
          </a:p>
          <a:p>
            <a:pPr marL="285750" indent="-285750">
              <a:lnSpc>
                <a:spcPct val="110000"/>
              </a:lnSpc>
              <a:spcAft>
                <a:spcPts val="1100"/>
              </a:spcAft>
              <a:buFont typeface="Arial" panose="020B0604020202020204" pitchFamily="34" charset="0"/>
              <a:buChar char="•"/>
            </a:pPr>
            <a:r>
              <a:rPr lang="sv-SE" sz="1800">
                <a:effectLst/>
                <a:latin typeface="Calibri"/>
                <a:ea typeface="Calibri" panose="020F0502020204030204" pitchFamily="34" charset="0"/>
                <a:cs typeface="Calibri"/>
              </a:rPr>
              <a:t>Ungefär 20-30 procent av alla depressioner har ett ihållande förlopp, dvs varaktighet på minst två år.</a:t>
            </a:r>
            <a:r>
              <a:rPr lang="sv-SE" sz="1800">
                <a:latin typeface="Calibri"/>
                <a:ea typeface="Calibri" panose="020F0502020204030204" pitchFamily="34" charset="0"/>
                <a:cs typeface="Calibri"/>
              </a:rPr>
              <a:t> </a:t>
            </a:r>
            <a:endParaRPr lang="sv-SE" sz="1800">
              <a:effectLst/>
              <a:latin typeface="Calibri" panose="020F0502020204030204" pitchFamily="34" charset="0"/>
              <a:ea typeface="Calibri" panose="020F0502020204030204" pitchFamily="34" charset="0"/>
              <a:cs typeface="Calibri"/>
            </a:endParaRPr>
          </a:p>
          <a:p>
            <a:pPr marL="285750" indent="-285750">
              <a:lnSpc>
                <a:spcPct val="110000"/>
              </a:lnSpc>
              <a:spcAft>
                <a:spcPts val="1100"/>
              </a:spcAft>
              <a:buFont typeface="Arial" panose="020B0604020202020204" pitchFamily="34" charset="0"/>
              <a:buChar char="•"/>
            </a:pPr>
            <a:r>
              <a:rPr lang="sv-SE" sz="1800">
                <a:latin typeface="Calibri"/>
                <a:ea typeface="Calibri" panose="020F0502020204030204" pitchFamily="34" charset="0"/>
                <a:cs typeface="Calibri"/>
              </a:rPr>
              <a:t>Risken att någon gång under livet drabbas av en depression är omkring 35 procent för kvinnor och 25 procent för män.</a:t>
            </a:r>
            <a:endParaRPr lang="sv-SE" sz="1800">
              <a:effectLst/>
              <a:latin typeface="Calibri"/>
              <a:ea typeface="Calibri" panose="020F0502020204030204" pitchFamily="34" charset="0"/>
              <a:cs typeface="Calibri"/>
            </a:endParaRPr>
          </a:p>
          <a:p>
            <a:pPr marL="285750" indent="-285750">
              <a:lnSpc>
                <a:spcPct val="110000"/>
              </a:lnSpc>
              <a:spcAft>
                <a:spcPts val="1100"/>
              </a:spcAft>
              <a:buFont typeface="Arial" panose="020B0604020202020204" pitchFamily="34" charset="0"/>
              <a:buChar char="•"/>
            </a:pPr>
            <a:r>
              <a:rPr lang="sv-SE" sz="1800">
                <a:effectLst/>
                <a:latin typeface="Calibri"/>
                <a:ea typeface="Calibri" panose="020F0502020204030204" pitchFamily="34" charset="0"/>
                <a:cs typeface="Calibri"/>
              </a:rPr>
              <a:t>Depression innebär ett ihållande tillstånd med nedstämdhet, förlust av energi och minskat intresse för sådant som vanligen ger utbyte och tillfredsställelse. Andra v</a:t>
            </a:r>
            <a:r>
              <a:rPr lang="sv-SE" sz="1800">
                <a:solidFill>
                  <a:srgbClr val="333333"/>
                </a:solidFill>
                <a:effectLst/>
                <a:latin typeface="Calibri"/>
                <a:ea typeface="Calibri" panose="020F0502020204030204" pitchFamily="34" charset="0"/>
                <a:cs typeface="Calibri"/>
              </a:rPr>
              <a:t>anliga symtom är sömnsvårigheter, förändrad aptit, obeslutsamhet och vid svårare tillstånd mer frekventa tankar på döden och på</a:t>
            </a:r>
            <a:r>
              <a:rPr lang="sv-SE" sz="1800">
                <a:effectLst/>
                <a:latin typeface="Calibri"/>
                <a:ea typeface="Calibri" panose="020F0502020204030204" pitchFamily="34" charset="0"/>
                <a:cs typeface="Calibri"/>
              </a:rPr>
              <a:t> suicid. </a:t>
            </a:r>
            <a:r>
              <a:rPr lang="sv-SE" sz="1800">
                <a:latin typeface="Calibri"/>
                <a:ea typeface="Calibri" panose="020F0502020204030204" pitchFamily="34" charset="0"/>
                <a:cs typeface="Calibri"/>
              </a:rPr>
              <a:t>Förekomsten av depression är högre hos äldre men</a:t>
            </a:r>
            <a:r>
              <a:rPr lang="sv-SE" sz="1800">
                <a:effectLst/>
                <a:latin typeface="Calibri"/>
                <a:ea typeface="Calibri" panose="020F0502020204030204" pitchFamily="34" charset="0"/>
                <a:cs typeface="Calibri"/>
              </a:rPr>
              <a:t> kan ha mindre tydliga symtom utan märkbar nedstämdhet.</a:t>
            </a:r>
            <a:r>
              <a:rPr lang="sv-SE" sz="1800">
                <a:latin typeface="Calibri"/>
                <a:ea typeface="Calibri" panose="020F0502020204030204" pitchFamily="34" charset="0"/>
                <a:cs typeface="Calibri"/>
              </a:rPr>
              <a:t> </a:t>
            </a:r>
            <a:endParaRPr lang="sv-SE" sz="1800" strike="sngStrike">
              <a:effectLst/>
              <a:latin typeface="Calibri"/>
              <a:ea typeface="Calibri" panose="020F0502020204030204" pitchFamily="34" charset="0"/>
              <a:cs typeface="Calibri"/>
            </a:endParaRPr>
          </a:p>
          <a:p>
            <a:pPr marL="285750" indent="-285750">
              <a:lnSpc>
                <a:spcPct val="110000"/>
              </a:lnSpc>
              <a:spcAft>
                <a:spcPts val="1100"/>
              </a:spcAft>
              <a:buFont typeface="Arial" panose="020B0604020202020204" pitchFamily="34" charset="0"/>
              <a:buChar char="•"/>
            </a:pPr>
            <a:endParaRPr lang="sv-SE" sz="1800">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endParaRPr lang="sv-SE"/>
          </a:p>
        </p:txBody>
      </p:sp>
      <p:sp>
        <p:nvSpPr>
          <p:cNvPr id="5" name="textruta 4">
            <a:extLst>
              <a:ext uri="{FF2B5EF4-FFF2-40B4-BE49-F238E27FC236}">
                <a16:creationId xmlns:a16="http://schemas.microsoft.com/office/drawing/2014/main" id="{03C72457-25A9-CE50-9DCF-8D379B6ACBDF}"/>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333517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634572" y="419321"/>
            <a:ext cx="10628003" cy="534626"/>
          </a:xfrm>
        </p:spPr>
        <p:txBody>
          <a:bodyPr>
            <a:noAutofit/>
          </a:bodyPr>
          <a:lstStyle/>
          <a:p>
            <a:r>
              <a:rPr lang="sv-SE">
                <a:solidFill>
                  <a:srgbClr val="5A8695"/>
                </a:solidFill>
              </a:rPr>
              <a:t>Vårdförloppets omfattning och huvudsakliga åtgärder</a:t>
            </a:r>
          </a:p>
        </p:txBody>
      </p:sp>
      <p:sp>
        <p:nvSpPr>
          <p:cNvPr id="21" name="Rectangle 20">
            <a:extLst>
              <a:ext uri="{FF2B5EF4-FFF2-40B4-BE49-F238E27FC236}">
                <a16:creationId xmlns:a16="http://schemas.microsoft.com/office/drawing/2014/main" id="{3E0FFD61-48A6-4B7A-BD67-7DC59845871C}"/>
              </a:ext>
            </a:extLst>
          </p:cNvPr>
          <p:cNvSpPr/>
          <p:nvPr/>
        </p:nvSpPr>
        <p:spPr>
          <a:xfrm>
            <a:off x="912347" y="3328912"/>
            <a:ext cx="9855070" cy="2453701"/>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a:solidFill>
                  <a:srgbClr val="000000"/>
                </a:solidFill>
                <a:latin typeface="Calibri"/>
                <a:ea typeface="Calibri" panose="020F0502020204030204" pitchFamily="34" charset="0"/>
                <a:cs typeface="Arial"/>
              </a:rPr>
              <a:t>Strukturerad utredning vid misstanke om depression</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a:solidFill>
                  <a:srgbClr val="000000"/>
                </a:solidFill>
                <a:latin typeface="Calibri"/>
                <a:ea typeface="Calibri" panose="020F0502020204030204" pitchFamily="34" charset="0"/>
                <a:cs typeface="Arial"/>
              </a:rPr>
              <a:t>Stegvis evidensbaserad vård och behandling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a:solidFill>
                  <a:srgbClr val="000000"/>
                </a:solidFill>
                <a:latin typeface="Calibri"/>
                <a:ea typeface="Calibri" panose="020F0502020204030204" pitchFamily="34" charset="0"/>
                <a:cs typeface="Arial"/>
              </a:rPr>
              <a:t>Strukturerad uppföljning</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a:solidFill>
                  <a:srgbClr val="000000"/>
                </a:solidFill>
                <a:latin typeface="Calibri"/>
                <a:ea typeface="Calibri" panose="020F0502020204030204" pitchFamily="34" charset="0"/>
                <a:cs typeface="Arial"/>
              </a:rPr>
              <a:t>Samverkan med socialtjänst och övriga aktörer</a:t>
            </a:r>
          </a:p>
          <a:p>
            <a:pPr marL="342900" marR="0" lvl="0" indent="-342900" defTabSz="914400" rtl="0" eaLnBrk="1" fontAlgn="auto" latinLnBrk="0" hangingPunct="1">
              <a:spcBef>
                <a:spcPts val="600"/>
              </a:spcBef>
              <a:buClrTx/>
              <a:buSzTx/>
              <a:buFont typeface="Arial" panose="020B0604020202020204" pitchFamily="34" charset="0"/>
              <a:buChar char="•"/>
              <a:tabLst/>
              <a:defRPr/>
            </a:pPr>
            <a:r>
              <a:rPr lang="sv-SE">
                <a:solidFill>
                  <a:srgbClr val="000000"/>
                </a:solidFill>
                <a:latin typeface="Calibri"/>
                <a:ea typeface="Calibri" panose="020F0502020204030204" pitchFamily="34" charset="0"/>
                <a:cs typeface="Arial"/>
              </a:rPr>
              <a:t>Strukturerad konsultation och remittering till specialiserad psykiatrisk vård</a:t>
            </a:r>
          </a:p>
        </p:txBody>
      </p:sp>
      <p:sp>
        <p:nvSpPr>
          <p:cNvPr id="4" name="textruta 3">
            <a:extLst>
              <a:ext uri="{FF2B5EF4-FFF2-40B4-BE49-F238E27FC236}">
                <a16:creationId xmlns:a16="http://schemas.microsoft.com/office/drawing/2014/main" id="{43940B13-6F64-36B2-4C89-CA72E4F0E13F}"/>
              </a:ext>
            </a:extLst>
          </p:cNvPr>
          <p:cNvSpPr txBox="1"/>
          <p:nvPr/>
        </p:nvSpPr>
        <p:spPr>
          <a:xfrm>
            <a:off x="843565" y="1371401"/>
            <a:ext cx="9670985" cy="923330"/>
          </a:xfrm>
          <a:prstGeom prst="rect">
            <a:avLst/>
          </a:prstGeom>
          <a:noFill/>
        </p:spPr>
        <p:txBody>
          <a:bodyPr wrap="square" rtlCol="0">
            <a:spAutoFit/>
          </a:bodyPr>
          <a:lstStyle/>
          <a:p>
            <a:pPr>
              <a:defRPr/>
            </a:pPr>
            <a:r>
              <a:rPr lang="sv-SE" i="1">
                <a:solidFill>
                  <a:srgbClr val="377D7A"/>
                </a:solidFill>
                <a:latin typeface="Calibri" panose="020F0502020204030204"/>
              </a:rPr>
              <a:t>Vårdförloppet inleds vid misstanke om depression hos en vuxen patient och avslutas efter tillfrisknande eller vid övertag av specialiserad psykiatrisk vård. Vårdförloppet omfattar också patienter som återgår till primärvården för uppföljning efter specialiserad psykiatrisk vård. </a:t>
            </a:r>
          </a:p>
        </p:txBody>
      </p:sp>
      <p:sp>
        <p:nvSpPr>
          <p:cNvPr id="5" name="textruta 4">
            <a:extLst>
              <a:ext uri="{FF2B5EF4-FFF2-40B4-BE49-F238E27FC236}">
                <a16:creationId xmlns:a16="http://schemas.microsoft.com/office/drawing/2014/main" id="{8978CE9F-44FE-390C-42D2-151889018FE8}"/>
              </a:ext>
            </a:extLst>
          </p:cNvPr>
          <p:cNvSpPr txBox="1"/>
          <p:nvPr/>
        </p:nvSpPr>
        <p:spPr>
          <a:xfrm>
            <a:off x="843565" y="2911458"/>
            <a:ext cx="2383922" cy="646331"/>
          </a:xfrm>
          <a:prstGeom prst="rect">
            <a:avLst/>
          </a:prstGeom>
          <a:noFill/>
        </p:spPr>
        <p:txBody>
          <a:bodyPr wrap="none" rtlCol="0">
            <a:spAutoFit/>
          </a:bodyPr>
          <a:lstStyle/>
          <a:p>
            <a:r>
              <a:rPr lang="sv-SE" b="1" u="sng">
                <a:solidFill>
                  <a:srgbClr val="000000"/>
                </a:solidFill>
                <a:latin typeface="Calibri" panose="020F0502020204030204"/>
                <a:ea typeface="Calibri" panose="020F0502020204030204" pitchFamily="34" charset="0"/>
                <a:cs typeface="Arial" panose="020B0604020202020204" pitchFamily="34" charset="0"/>
              </a:rPr>
              <a:t>Huvudsakliga åtgärder:</a:t>
            </a:r>
          </a:p>
          <a:p>
            <a:endParaRPr lang="sv-SE"/>
          </a:p>
        </p:txBody>
      </p:sp>
      <p:sp>
        <p:nvSpPr>
          <p:cNvPr id="9" name="textruta 4">
            <a:extLst>
              <a:ext uri="{FF2B5EF4-FFF2-40B4-BE49-F238E27FC236}">
                <a16:creationId xmlns:a16="http://schemas.microsoft.com/office/drawing/2014/main" id="{8B5084DA-5920-FB0B-257C-D554388C314D}"/>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191955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42C4A-E09D-E51E-EE2D-CE344FBD34B8}"/>
              </a:ext>
            </a:extLst>
          </p:cNvPr>
          <p:cNvSpPr>
            <a:spLocks noGrp="1"/>
          </p:cNvSpPr>
          <p:nvPr>
            <p:ph type="ctrTitle"/>
          </p:nvPr>
        </p:nvSpPr>
        <p:spPr>
          <a:xfrm>
            <a:off x="676140" y="722231"/>
            <a:ext cx="9144000" cy="609793"/>
          </a:xfrm>
        </p:spPr>
        <p:txBody>
          <a:bodyPr>
            <a:normAutofit fontScale="90000"/>
          </a:bodyPr>
          <a:lstStyle/>
          <a:p>
            <a:r>
              <a:rPr lang="sv-SE"/>
              <a:t>Varför ett vårdförlopp?</a:t>
            </a:r>
            <a:br>
              <a:rPr lang="sv-SE"/>
            </a:br>
            <a:r>
              <a:rPr lang="sv-SE" sz="1800"/>
              <a:t>Huvudsakliga anledningar</a:t>
            </a:r>
          </a:p>
        </p:txBody>
      </p:sp>
      <p:sp>
        <p:nvSpPr>
          <p:cNvPr id="17" name="Rektangel 16">
            <a:extLst>
              <a:ext uri="{FF2B5EF4-FFF2-40B4-BE49-F238E27FC236}">
                <a16:creationId xmlns:a16="http://schemas.microsoft.com/office/drawing/2014/main" id="{A2C22E5E-3E7A-CDEE-CCA2-D0DBA41A5C25}"/>
              </a:ext>
            </a:extLst>
          </p:cNvPr>
          <p:cNvSpPr/>
          <p:nvPr/>
        </p:nvSpPr>
        <p:spPr>
          <a:xfrm>
            <a:off x="676140" y="1893194"/>
            <a:ext cx="4629955" cy="3764923"/>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4D9E83CF-B0F3-CCD5-3F7D-F901AEF38C48}"/>
              </a:ext>
            </a:extLst>
          </p:cNvPr>
          <p:cNvSpPr/>
          <p:nvPr/>
        </p:nvSpPr>
        <p:spPr>
          <a:xfrm>
            <a:off x="6166833" y="1893195"/>
            <a:ext cx="4629955" cy="376492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9EBF600-0776-66AA-B388-71EBE28BCB10}"/>
              </a:ext>
            </a:extLst>
          </p:cNvPr>
          <p:cNvSpPr txBox="1"/>
          <p:nvPr/>
        </p:nvSpPr>
        <p:spPr>
          <a:xfrm>
            <a:off x="780925" y="2109183"/>
            <a:ext cx="4420384" cy="3139321"/>
          </a:xfrm>
          <a:prstGeom prst="rect">
            <a:avLst/>
          </a:prstGeom>
          <a:noFill/>
        </p:spPr>
        <p:txBody>
          <a:bodyPr wrap="square" rtlCol="0">
            <a:spAutoFit/>
          </a:bodyPr>
          <a:lstStyle/>
          <a:p>
            <a:pPr marL="285750" indent="-285750">
              <a:buFont typeface="Arial" panose="020B0604020202020204" pitchFamily="34" charset="0"/>
              <a:buChar char="•"/>
            </a:pPr>
            <a:r>
              <a:rPr lang="sv-SE" sz="1800" b="0" i="0" u="none" strike="noStrike" baseline="0" dirty="0">
                <a:solidFill>
                  <a:srgbClr val="000000"/>
                </a:solidFill>
                <a:latin typeface="Calibri"/>
                <a:cs typeface="Calibri"/>
              </a:rPr>
              <a:t>Depression är ett allvarligt hälsotillstånd som ofta innebär ett svårt lidande, ofta med påverkan även på närstående.</a:t>
            </a:r>
            <a:r>
              <a:rPr lang="sv-SE" sz="1800" dirty="0">
                <a:solidFill>
                  <a:srgbClr val="000000"/>
                </a:solidFill>
                <a:latin typeface="Calibri"/>
                <a:cs typeface="Calibri"/>
              </a:rPr>
              <a:t> Uppskattningsvis har mellan fem och åtta procent i den vuxna </a:t>
            </a:r>
            <a:r>
              <a:rPr lang="sv-SE" sz="1800" b="0" i="0" u="none" strike="noStrike" dirty="0">
                <a:solidFill>
                  <a:srgbClr val="000000"/>
                </a:solidFill>
                <a:effectLst/>
                <a:latin typeface="Calibri"/>
                <a:cs typeface="Calibri"/>
              </a:rPr>
              <a:t>befolkningen en pågående depression, cirka </a:t>
            </a:r>
            <a:br>
              <a:rPr lang="sv-SE" sz="1800" b="0" i="0" u="none" strike="noStrike" dirty="0">
                <a:solidFill>
                  <a:srgbClr val="000000"/>
                </a:solidFill>
                <a:effectLst/>
                <a:latin typeface="Calibri"/>
                <a:cs typeface="Calibri"/>
              </a:rPr>
            </a:br>
            <a:r>
              <a:rPr lang="sv-SE" sz="1800" b="0" i="0" u="none" strike="noStrike" dirty="0">
                <a:solidFill>
                  <a:srgbClr val="000000"/>
                </a:solidFill>
                <a:effectLst/>
                <a:latin typeface="Calibri"/>
                <a:cs typeface="Calibri"/>
              </a:rPr>
              <a:t>350 000–600 000 personer.</a:t>
            </a:r>
            <a:r>
              <a:rPr lang="sv-SE" sz="1800" dirty="0">
                <a:solidFill>
                  <a:srgbClr val="000000"/>
                </a:solidFill>
                <a:latin typeface="Calibri"/>
                <a:cs typeface="Calibri"/>
              </a:rPr>
              <a:t> </a:t>
            </a:r>
            <a:endParaRPr lang="sv-SE" sz="1800" b="0" i="0" u="none" strike="noStrike" dirty="0">
              <a:solidFill>
                <a:srgbClr val="000000"/>
              </a:solidFill>
              <a:effectLst/>
              <a:latin typeface="Calibri" panose="020F0502020204030204" pitchFamily="34" charset="0"/>
              <a:cs typeface="Calibri"/>
            </a:endParaRPr>
          </a:p>
          <a:p>
            <a:pPr marL="285750" indent="-285750">
              <a:buFont typeface="Arial" panose="020B0604020202020204" pitchFamily="34" charset="0"/>
              <a:buChar char="•"/>
            </a:pPr>
            <a:r>
              <a:rPr lang="sv-SE" sz="1800" dirty="0">
                <a:solidFill>
                  <a:srgbClr val="000000"/>
                </a:solidFill>
                <a:latin typeface="Calibri" panose="020F0502020204030204"/>
              </a:rPr>
              <a:t>Personer med depression som inte får rätt behandling i tid riskerar en försämrad funktionsförmåga, långvarig sjukdom och återinsjuknande.</a:t>
            </a:r>
            <a:endParaRPr lang="sv-SE" sz="1800" dirty="0">
              <a:solidFill>
                <a:srgbClr val="000000"/>
              </a:solidFill>
              <a:latin typeface="Calibri" panose="020F0502020204030204"/>
              <a:cs typeface="Calibri"/>
            </a:endParaRPr>
          </a:p>
        </p:txBody>
      </p:sp>
      <p:sp>
        <p:nvSpPr>
          <p:cNvPr id="20" name="textruta 19">
            <a:extLst>
              <a:ext uri="{FF2B5EF4-FFF2-40B4-BE49-F238E27FC236}">
                <a16:creationId xmlns:a16="http://schemas.microsoft.com/office/drawing/2014/main" id="{DD642DE5-24AA-7956-293F-346851BA1CC8}"/>
              </a:ext>
            </a:extLst>
          </p:cNvPr>
          <p:cNvSpPr txBox="1"/>
          <p:nvPr/>
        </p:nvSpPr>
        <p:spPr>
          <a:xfrm>
            <a:off x="6312010" y="2109184"/>
            <a:ext cx="4403213" cy="3139321"/>
          </a:xfrm>
          <a:prstGeom prst="rect">
            <a:avLst/>
          </a:prstGeom>
          <a:noFill/>
        </p:spPr>
        <p:txBody>
          <a:bodyPr wrap="square" rtlCol="0">
            <a:spAutoFit/>
          </a:bodyPr>
          <a:lstStyle/>
          <a:p>
            <a:pPr marL="285750" indent="-285750">
              <a:buFont typeface="Arial" panose="020B0604020202020204" pitchFamily="34" charset="0"/>
              <a:buChar char="•"/>
            </a:pPr>
            <a:r>
              <a:rPr lang="sv-SE" sz="1800"/>
              <a:t>Socialstyrelsen utvärderade vården vid depression och ångestsyndrom 2019, utifrån indikatorer i de nationella riktlinjerna från 2017 och konstaterar att det finns brister och stora regionala skillnader i vården för vuxna. </a:t>
            </a:r>
            <a:endParaRPr lang="sv-SE" sz="1800" i="0" u="none" strike="noStrike" baseline="0">
              <a:cs typeface="Calibri"/>
            </a:endParaRPr>
          </a:p>
          <a:p>
            <a:pPr marL="285750" indent="-285750">
              <a:buFont typeface="Arial" panose="020B0604020202020204" pitchFamily="34" charset="0"/>
              <a:buChar char="•"/>
            </a:pPr>
            <a:r>
              <a:rPr lang="sv-SE" sz="1800"/>
              <a:t>Patienter upplever brister på flera områden, utredning/diagnostik och behandling, information och planering samt avseende kontinuitet, samordning och samarbete mellan vårdnivåer.</a:t>
            </a:r>
            <a:endParaRPr lang="sv-SE" sz="1800">
              <a:cs typeface="Calibri"/>
            </a:endParaRPr>
          </a:p>
        </p:txBody>
      </p:sp>
      <p:sp>
        <p:nvSpPr>
          <p:cNvPr id="5" name="textruta 4">
            <a:extLst>
              <a:ext uri="{FF2B5EF4-FFF2-40B4-BE49-F238E27FC236}">
                <a16:creationId xmlns:a16="http://schemas.microsoft.com/office/drawing/2014/main" id="{704C6A88-103A-5D92-ADEA-F3A3153F2A0D}"/>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179788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4024647" y="503336"/>
            <a:ext cx="6674187" cy="609793"/>
          </a:xfrm>
        </p:spPr>
        <p:txBody>
          <a:bodyPr>
            <a:noAutofit/>
          </a:bodyPr>
          <a:lstStyle/>
          <a:p>
            <a:r>
              <a:rPr lang="sv-SE">
                <a:solidFill>
                  <a:srgbClr val="5A8695"/>
                </a:solidFill>
              </a:rPr>
              <a:t>Vårdförloppet lägger tonvikt på</a:t>
            </a:r>
          </a:p>
        </p:txBody>
      </p:sp>
      <p:sp>
        <p:nvSpPr>
          <p:cNvPr id="3" name="Rectangle 2">
            <a:extLst>
              <a:ext uri="{FF2B5EF4-FFF2-40B4-BE49-F238E27FC236}">
                <a16:creationId xmlns:a16="http://schemas.microsoft.com/office/drawing/2014/main" id="{553E32D5-2B68-4BB5-98D0-1D5EBE620135}"/>
              </a:ext>
            </a:extLst>
          </p:cNvPr>
          <p:cNvSpPr/>
          <p:nvPr/>
        </p:nvSpPr>
        <p:spPr>
          <a:xfrm>
            <a:off x="4024648" y="1711937"/>
            <a:ext cx="7643612" cy="4247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marL="285750" indent="-285750">
              <a:spcBef>
                <a:spcPts val="600"/>
              </a:spcBef>
              <a:buFont typeface="Arial" panose="020B0604020202020204" pitchFamily="34" charset="0"/>
              <a:buChar char="•"/>
              <a:defRPr/>
            </a:pPr>
            <a:r>
              <a:rPr lang="sv-SE" sz="2400">
                <a:solidFill>
                  <a:schemeClr val="tx1"/>
                </a:solidFill>
              </a:rPr>
              <a:t>att ge vuxna med depression snabb tillgång till strukturerad bedömning, diagnos och behandling</a:t>
            </a:r>
            <a:endParaRPr lang="sv-SE" sz="2400">
              <a:solidFill>
                <a:schemeClr val="tx1"/>
              </a:solidFill>
              <a:cs typeface="Calibri"/>
            </a:endParaRPr>
          </a:p>
          <a:p>
            <a:pPr marL="285750" indent="-285750">
              <a:spcBef>
                <a:spcPts val="600"/>
              </a:spcBef>
              <a:buFont typeface="Arial" panose="020B0604020202020204" pitchFamily="34" charset="0"/>
              <a:buChar char="•"/>
              <a:defRPr/>
            </a:pPr>
            <a:r>
              <a:rPr lang="sv-SE" sz="2400">
                <a:solidFill>
                  <a:schemeClr val="tx1"/>
                </a:solidFill>
              </a:rPr>
              <a:t>att erbjuda ett personcentrerat differentierat behandlingsutbud med stegvisa insatser </a:t>
            </a:r>
            <a:endParaRPr lang="sv-SE" sz="2400">
              <a:solidFill>
                <a:schemeClr val="tx1"/>
              </a:solidFill>
              <a:cs typeface="Calibri"/>
            </a:endParaRPr>
          </a:p>
          <a:p>
            <a:pPr marL="285750" indent="-285750">
              <a:spcBef>
                <a:spcPts val="600"/>
              </a:spcBef>
              <a:buFont typeface="Arial" panose="020B0604020202020204" pitchFamily="34" charset="0"/>
              <a:buChar char="•"/>
              <a:defRPr/>
            </a:pPr>
            <a:r>
              <a:rPr lang="sv-SE" sz="2400">
                <a:solidFill>
                  <a:schemeClr val="tx1"/>
                </a:solidFill>
              </a:rPr>
              <a:t>att behandlingen följs upp strukturerat och kontinuerligt med avseende på såväl symtom som funktion</a:t>
            </a:r>
            <a:endParaRPr lang="sv-SE" sz="2400">
              <a:solidFill>
                <a:schemeClr val="tx1"/>
              </a:solidFill>
              <a:cs typeface="Calibri"/>
            </a:endParaRPr>
          </a:p>
          <a:p>
            <a:pPr marL="285750" indent="-285750">
              <a:spcBef>
                <a:spcPts val="600"/>
              </a:spcBef>
              <a:buFont typeface="Arial" panose="020B0604020202020204" pitchFamily="34" charset="0"/>
              <a:buChar char="•"/>
              <a:defRPr/>
            </a:pPr>
            <a:r>
              <a:rPr lang="sv-SE" sz="2400">
                <a:solidFill>
                  <a:schemeClr val="tx1"/>
                </a:solidFill>
                <a:cs typeface="Calibri"/>
              </a:rPr>
              <a:t>tydlighet i övergången mellan primärvård och specialiserad psykiatrisk vård och utvecklad konsultationsverksamhet för en sömlös vård</a:t>
            </a:r>
            <a:endParaRPr lang="sv-SE" sz="2400">
              <a:solidFill>
                <a:schemeClr val="tx1"/>
              </a:solidFill>
              <a:ea typeface="Calibri"/>
              <a:cs typeface="Calibri"/>
            </a:endParaRPr>
          </a:p>
          <a:p>
            <a:pPr marL="342900" lvl="0" indent="-342900">
              <a:spcBef>
                <a:spcPts val="600"/>
              </a:spcBef>
              <a:buFont typeface="Arial" panose="020B0604020202020204" pitchFamily="34" charset="0"/>
              <a:buChar char="•"/>
              <a:defRPr/>
            </a:pPr>
            <a:endParaRPr lang="sv-SE" sz="2000">
              <a:solidFill>
                <a:srgbClr val="000000"/>
              </a:solidFill>
              <a:ea typeface="Calibri" panose="020F0502020204030204" pitchFamily="34" charset="0"/>
              <a:cs typeface="Arial" panose="020B0604020202020204" pitchFamily="34" charset="0"/>
            </a:endParaRPr>
          </a:p>
        </p:txBody>
      </p:sp>
      <p:pic>
        <p:nvPicPr>
          <p:cNvPr id="10" name="Platshållare för bild 11">
            <a:extLst>
              <a:ext uri="{FF2B5EF4-FFF2-40B4-BE49-F238E27FC236}">
                <a16:creationId xmlns:a16="http://schemas.microsoft.com/office/drawing/2014/main" id="{5852291C-25C4-8F7C-47FC-89CBDED71836}"/>
              </a:ext>
            </a:extLst>
          </p:cNvPr>
          <p:cNvPicPr>
            <a:picLocks noChangeAspect="1"/>
          </p:cNvPicPr>
          <p:nvPr/>
        </p:nvPicPr>
        <p:blipFill rotWithShape="1">
          <a:blip r:embed="rId7">
            <a:extLst>
              <a:ext uri="{28A0092B-C50C-407E-A947-70E740481C1C}">
                <a14:useLocalDpi xmlns:a14="http://schemas.microsoft.com/office/drawing/2010/main" val="0"/>
              </a:ext>
            </a:extLst>
          </a:blip>
          <a:srcRect l="41308" r="23595"/>
          <a:stretch/>
        </p:blipFill>
        <p:spPr>
          <a:xfrm>
            <a:off x="0" y="0"/>
            <a:ext cx="3522715" cy="6658377"/>
          </a:xfrm>
          <a:prstGeom prst="rect">
            <a:avLst/>
          </a:prstGeom>
        </p:spPr>
      </p:pic>
    </p:spTree>
    <p:extLst>
      <p:ext uri="{BB962C8B-B14F-4D97-AF65-F5344CB8AC3E}">
        <p14:creationId xmlns:p14="http://schemas.microsoft.com/office/powerpoint/2010/main" val="191966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6E2D783-D7AD-45C1-86B6-2FC35A95126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56E2D783-D7AD-45C1-86B6-2FC35A95126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D01E008-BBD9-458E-A1D7-A1D60B359424}"/>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600" b="1" i="0" u="none" strike="noStrike" kern="1200" cap="none" spc="0" normalizeH="0" baseline="0" noProof="0">
              <a:ln>
                <a:noFill/>
              </a:ln>
              <a:solidFill>
                <a:srgbClr val="FFFFFF"/>
              </a:solidFill>
              <a:effectLst/>
              <a:uLnTx/>
              <a:uFillTx/>
              <a:latin typeface="Calibri" panose="020F0502020204030204" pitchFamily="34" charset="0"/>
              <a:ea typeface="+mn-ea"/>
              <a:cs typeface="+mn-cs"/>
              <a:sym typeface="Calibri" panose="020F0502020204030204" pitchFamily="34" charset="0"/>
            </a:endParaRPr>
          </a:p>
        </p:txBody>
      </p:sp>
      <p:sp>
        <p:nvSpPr>
          <p:cNvPr id="29" name="Rectangle 28">
            <a:extLst>
              <a:ext uri="{FF2B5EF4-FFF2-40B4-BE49-F238E27FC236}">
                <a16:creationId xmlns:a16="http://schemas.microsoft.com/office/drawing/2014/main" id="{DD8C4BEE-7F0B-438E-A43A-161FF0E3A92E}"/>
              </a:ext>
            </a:extLst>
          </p:cNvPr>
          <p:cNvSpPr/>
          <p:nvPr/>
        </p:nvSpPr>
        <p:spPr>
          <a:xfrm>
            <a:off x="846136" y="1806928"/>
            <a:ext cx="9305925" cy="3864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0000" rIns="91440" bIns="45720" rtlCol="0" anchor="t"/>
          <a:lstStyle/>
          <a:p>
            <a:pPr lvl="0">
              <a:spcBef>
                <a:spcPts val="600"/>
              </a:spcBef>
              <a:defRPr/>
            </a:pPr>
            <a:r>
              <a:rPr lang="sv-SE" sz="2400">
                <a:solidFill>
                  <a:srgbClr val="000000"/>
                </a:solidFill>
              </a:rPr>
              <a:t>Vårdförloppet syftar till att: 	</a:t>
            </a:r>
          </a:p>
          <a:p>
            <a:pPr marL="285750" indent="-285750">
              <a:spcBef>
                <a:spcPts val="600"/>
              </a:spcBef>
              <a:buFont typeface="Arial" panose="020B0604020202020204" pitchFamily="34" charset="0"/>
              <a:buChar char="•"/>
              <a:defRPr/>
            </a:pPr>
            <a:r>
              <a:rPr lang="sv-SE">
                <a:solidFill>
                  <a:schemeClr val="tx1"/>
                </a:solidFill>
              </a:rPr>
              <a:t>patient  </a:t>
            </a:r>
            <a:r>
              <a:rPr lang="sv-SE">
                <a:solidFill>
                  <a:srgbClr val="000000"/>
                </a:solidFill>
              </a:rPr>
              <a:t>med misstänkt depression genomgår en strukturerad klinisk bedömning och behandling påbörjas enligt åtgärdslistan inom 14 dagar från ingång i vårdförloppet</a:t>
            </a:r>
            <a:endParaRPr lang="sv-SE">
              <a:solidFill>
                <a:srgbClr val="000000"/>
              </a:solidFill>
              <a:cs typeface="Calibri"/>
            </a:endParaRPr>
          </a:p>
          <a:p>
            <a:pPr marL="285750" lvl="0" indent="-285750">
              <a:spcBef>
                <a:spcPts val="600"/>
              </a:spcBef>
              <a:buFont typeface="Arial" panose="020B0604020202020204" pitchFamily="34" charset="0"/>
              <a:buChar char="•"/>
              <a:defRPr/>
            </a:pPr>
            <a:r>
              <a:rPr lang="sv-SE">
                <a:solidFill>
                  <a:srgbClr val="000000"/>
                </a:solidFill>
              </a:rPr>
              <a:t>patient och dennes närstående (om patienten samtycker) medverkar i beslut om och planering av vård och stödinsatser</a:t>
            </a:r>
            <a:endParaRPr lang="sv-SE">
              <a:solidFill>
                <a:srgbClr val="000000"/>
              </a:solidFill>
              <a:cs typeface="Calibri"/>
            </a:endParaRPr>
          </a:p>
          <a:p>
            <a:pPr marL="285750" lvl="0" indent="-285750">
              <a:spcBef>
                <a:spcPts val="600"/>
              </a:spcBef>
              <a:buFont typeface="Arial" panose="020B0604020202020204" pitchFamily="34" charset="0"/>
              <a:buChar char="•"/>
              <a:defRPr/>
            </a:pPr>
            <a:r>
              <a:rPr lang="sv-SE">
                <a:solidFill>
                  <a:srgbClr val="000000"/>
                </a:solidFill>
              </a:rPr>
              <a:t>patientens psykosociala situation kartläggs och samverkan med andra huvudmän initieras vid behov</a:t>
            </a:r>
            <a:endParaRPr lang="sv-SE">
              <a:solidFill>
                <a:srgbClr val="000000"/>
              </a:solidFill>
              <a:cs typeface="Calibri"/>
            </a:endParaRPr>
          </a:p>
          <a:p>
            <a:pPr marL="285750" lvl="0" indent="-285750">
              <a:spcBef>
                <a:spcPts val="600"/>
              </a:spcBef>
              <a:buFont typeface="Arial" panose="020B0604020202020204" pitchFamily="34" charset="0"/>
              <a:buChar char="•"/>
              <a:defRPr/>
            </a:pPr>
            <a:r>
              <a:rPr lang="sv-SE">
                <a:solidFill>
                  <a:srgbClr val="000000"/>
                </a:solidFill>
              </a:rPr>
              <a:t>behandlingsutbudet är differentierat i enlighet med Socialstyrelsens nationella riktlinjer</a:t>
            </a:r>
            <a:endParaRPr lang="sv-SE">
              <a:solidFill>
                <a:srgbClr val="000000"/>
              </a:solidFill>
              <a:cs typeface="Calibri"/>
            </a:endParaRPr>
          </a:p>
          <a:p>
            <a:pPr marL="285750" indent="-285750">
              <a:spcBef>
                <a:spcPts val="600"/>
              </a:spcBef>
              <a:buFont typeface="Arial" panose="020B0604020202020204" pitchFamily="34" charset="0"/>
              <a:buChar char="•"/>
              <a:defRPr/>
            </a:pPr>
            <a:r>
              <a:rPr lang="sv-SE">
                <a:solidFill>
                  <a:srgbClr val="000000"/>
                </a:solidFill>
              </a:rPr>
              <a:t>vården är lättillgänglig, samordnad och har hög kontinuitet under hela sjukdomsförloppet samt i övergången mellan primärvård och specialiserad psykiatrisk vård. </a:t>
            </a:r>
          </a:p>
          <a:p>
            <a:pPr marL="285750" lvl="0" indent="-285750">
              <a:spcBef>
                <a:spcPts val="600"/>
              </a:spcBef>
              <a:buFont typeface="Arial" panose="020B0604020202020204" pitchFamily="34" charset="0"/>
              <a:buChar char="•"/>
              <a:defRPr/>
            </a:pPr>
            <a:r>
              <a:rPr lang="sv-SE">
                <a:solidFill>
                  <a:srgbClr val="000000"/>
                </a:solidFill>
              </a:rPr>
              <a:t>effekten av behandling utvärderas strukturerat och kontinuerligt med självskattningsinstrument under behandlingen</a:t>
            </a:r>
            <a:endParaRPr lang="sv-SE">
              <a:solidFill>
                <a:srgbClr val="000000"/>
              </a:solidFill>
              <a:cs typeface="Calibri"/>
            </a:endParaRPr>
          </a:p>
          <a:p>
            <a:pPr marL="285750" indent="-285750">
              <a:spcBef>
                <a:spcPts val="600"/>
              </a:spcBef>
              <a:buFont typeface="Arial" panose="020B0604020202020204" pitchFamily="34" charset="0"/>
              <a:buChar char="•"/>
              <a:defRPr/>
            </a:pPr>
            <a:r>
              <a:rPr lang="sv-SE">
                <a:solidFill>
                  <a:srgbClr val="000000"/>
                </a:solidFill>
              </a:rPr>
              <a:t>vid läkemedelsbehandling sker uppföljning sex månader efter att patienten blivit återställd. </a:t>
            </a:r>
            <a:endParaRPr lang="sv-SE">
              <a:solidFill>
                <a:srgbClr val="000000"/>
              </a:solidFill>
              <a:cs typeface="Calibri"/>
            </a:endParaRPr>
          </a:p>
          <a:p>
            <a:pPr marL="179705" lvl="0" indent="-179705">
              <a:spcBef>
                <a:spcPts val="600"/>
              </a:spcBef>
              <a:buFont typeface="Arial" panose="020B0604020202020204" pitchFamily="34" charset="0"/>
              <a:buChar char="•"/>
              <a:defRPr/>
            </a:pPr>
            <a:endParaRPr lang="sv-SE" sz="2400">
              <a:solidFill>
                <a:srgbClr val="000000"/>
              </a:solidFill>
              <a:cs typeface="Calibri" panose="020F0502020204030204"/>
            </a:endParaRPr>
          </a:p>
        </p:txBody>
      </p:sp>
      <p:sp>
        <p:nvSpPr>
          <p:cNvPr id="6" name="Title 5">
            <a:extLst>
              <a:ext uri="{FF2B5EF4-FFF2-40B4-BE49-F238E27FC236}">
                <a16:creationId xmlns:a16="http://schemas.microsoft.com/office/drawing/2014/main" id="{9FFA5CDC-5724-410C-BB52-CB485B95F851}"/>
              </a:ext>
            </a:extLst>
          </p:cNvPr>
          <p:cNvSpPr>
            <a:spLocks noGrp="1"/>
          </p:cNvSpPr>
          <p:nvPr>
            <p:ph type="ctrTitle"/>
          </p:nvPr>
        </p:nvSpPr>
        <p:spPr>
          <a:xfrm>
            <a:off x="1008061" y="638333"/>
            <a:ext cx="9144000" cy="609793"/>
          </a:xfrm>
        </p:spPr>
        <p:txBody>
          <a:bodyPr>
            <a:noAutofit/>
          </a:bodyPr>
          <a:lstStyle/>
          <a:p>
            <a:r>
              <a:rPr lang="sv-SE">
                <a:solidFill>
                  <a:srgbClr val="5A8695"/>
                </a:solidFill>
              </a:rPr>
              <a:t>Vårdförloppets mål</a:t>
            </a:r>
          </a:p>
        </p:txBody>
      </p:sp>
      <p:grpSp>
        <p:nvGrpSpPr>
          <p:cNvPr id="2" name="Grupp 1">
            <a:extLst>
              <a:ext uri="{FF2B5EF4-FFF2-40B4-BE49-F238E27FC236}">
                <a16:creationId xmlns:a16="http://schemas.microsoft.com/office/drawing/2014/main" id="{F845F0F7-FC34-B3EE-3A7B-5682098CCE68}"/>
              </a:ext>
            </a:extLst>
          </p:cNvPr>
          <p:cNvGrpSpPr/>
          <p:nvPr/>
        </p:nvGrpSpPr>
        <p:grpSpPr>
          <a:xfrm>
            <a:off x="5333626" y="608829"/>
            <a:ext cx="2432335" cy="827165"/>
            <a:chOff x="5398020" y="409577"/>
            <a:chExt cx="2323667" cy="668799"/>
          </a:xfrm>
        </p:grpSpPr>
        <p:pic>
          <p:nvPicPr>
            <p:cNvPr id="5" name="Bildobjekt 4" descr="En bild som visar text, clipart&#10;&#10;Automatiskt genererad beskrivning">
              <a:extLst>
                <a:ext uri="{FF2B5EF4-FFF2-40B4-BE49-F238E27FC236}">
                  <a16:creationId xmlns:a16="http://schemas.microsoft.com/office/drawing/2014/main" id="{3E2F728B-FB05-CC7E-6FC0-0D9BA3D71599}"/>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3982433">
              <a:off x="6819702" y="176391"/>
              <a:ext cx="593318" cy="1210652"/>
            </a:xfrm>
            <a:prstGeom prst="rect">
              <a:avLst/>
            </a:prstGeom>
          </p:spPr>
        </p:pic>
        <p:pic>
          <p:nvPicPr>
            <p:cNvPr id="11" name="Bildobjekt 10" descr="En bild som visar text, clipart&#10;&#10;Automatiskt genererad beskrivning">
              <a:extLst>
                <a:ext uri="{FF2B5EF4-FFF2-40B4-BE49-F238E27FC236}">
                  <a16:creationId xmlns:a16="http://schemas.microsoft.com/office/drawing/2014/main" id="{16D0946B-9E59-0F8B-CE3E-204508CFC972}"/>
                </a:ext>
              </a:extLst>
            </p:cNvPr>
            <p:cNvPicPr>
              <a:picLocks noChangeAspect="1"/>
            </p:cNvPicPr>
            <p:nvPr/>
          </p:nvPicPr>
          <p:blipFill rotWithShape="1">
            <a:blip r:embed="rId7">
              <a:extLst>
                <a:ext uri="{28A0092B-C50C-407E-A947-70E740481C1C}">
                  <a14:useLocalDpi xmlns:a14="http://schemas.microsoft.com/office/drawing/2010/main" val="0"/>
                </a:ext>
              </a:extLst>
            </a:blip>
            <a:srcRect l="5274"/>
            <a:stretch/>
          </p:blipFill>
          <p:spPr>
            <a:xfrm rot="18103221" flipH="1">
              <a:off x="5702559" y="105038"/>
              <a:ext cx="601574" cy="1210652"/>
            </a:xfrm>
            <a:prstGeom prst="rect">
              <a:avLst/>
            </a:prstGeom>
          </p:spPr>
        </p:pic>
      </p:grpSp>
      <p:sp>
        <p:nvSpPr>
          <p:cNvPr id="9" name="textruta 4">
            <a:extLst>
              <a:ext uri="{FF2B5EF4-FFF2-40B4-BE49-F238E27FC236}">
                <a16:creationId xmlns:a16="http://schemas.microsoft.com/office/drawing/2014/main" id="{6D784EA3-5C8B-FA47-7CAD-F476D171E12E}"/>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111940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163996" y="566874"/>
            <a:ext cx="6513366" cy="547334"/>
          </a:xfrm>
        </p:spPr>
        <p:txBody>
          <a:bodyPr>
            <a:normAutofit fontScale="90000"/>
          </a:bodyPr>
          <a:lstStyle/>
          <a:p>
            <a:br>
              <a:rPr lang="sv-SE"/>
            </a:br>
            <a:r>
              <a:rPr lang="sv-SE"/>
              <a:t>Personcentrering och </a:t>
            </a:r>
            <a:r>
              <a:rPr lang="sv-SE" err="1"/>
              <a:t>patientkontrakt</a:t>
            </a:r>
            <a:endParaRPr lang="sv-SE" err="1">
              <a:cs typeface="Calibri"/>
            </a:endParaRPr>
          </a:p>
        </p:txBody>
      </p:sp>
      <p:sp>
        <p:nvSpPr>
          <p:cNvPr id="5" name="Platshållare för text 4"/>
          <p:cNvSpPr>
            <a:spLocks noGrp="1"/>
          </p:cNvSpPr>
          <p:nvPr>
            <p:ph type="body" sz="quarter" idx="10"/>
          </p:nvPr>
        </p:nvSpPr>
        <p:spPr>
          <a:xfrm>
            <a:off x="5047666" y="1226634"/>
            <a:ext cx="7010985" cy="4186238"/>
          </a:xfrm>
        </p:spPr>
        <p:txBody>
          <a:bodyPr vert="horz" lIns="91440" tIns="45720" rIns="91440" bIns="45720" rtlCol="0" anchor="t">
            <a:normAutofit lnSpcReduction="10000"/>
          </a:bodyPr>
          <a:lstStyle/>
          <a:p>
            <a:pPr marL="342900" indent="-342900">
              <a:lnSpc>
                <a:spcPct val="100000"/>
              </a:lnSpc>
              <a:spcBef>
                <a:spcPts val="600"/>
              </a:spcBef>
              <a:buFont typeface="Arial" panose="020B0604020202020204" pitchFamily="34" charset="0"/>
              <a:buChar char="•"/>
            </a:pPr>
            <a:r>
              <a:rPr lang="sv-SE" sz="1600" i="1" dirty="0">
                <a:solidFill>
                  <a:schemeClr val="bg1"/>
                </a:solidFill>
                <a:cs typeface="Calibri"/>
              </a:rPr>
              <a:t>S</a:t>
            </a:r>
            <a:endParaRPr lang="en-US" dirty="0">
              <a:solidFill>
                <a:schemeClr val="bg1"/>
              </a:solidFill>
              <a:cs typeface="Calibri"/>
            </a:endParaRPr>
          </a:p>
          <a:p>
            <a:pPr marL="171450" indent="-171450">
              <a:lnSpc>
                <a:spcPct val="100000"/>
              </a:lnSpc>
              <a:spcBef>
                <a:spcPts val="600"/>
              </a:spcBef>
              <a:buFont typeface="Arial" panose="020B0604020202020204" pitchFamily="34" charset="0"/>
              <a:buChar char="•"/>
            </a:pPr>
            <a:r>
              <a:rPr lang="sv-SE" sz="1600" dirty="0">
                <a:cs typeface="Calibri"/>
              </a:rPr>
              <a:t>Syftet</a:t>
            </a:r>
            <a:r>
              <a:rPr lang="sv-SE" sz="1600" i="1" dirty="0">
                <a:cs typeface="Calibri"/>
              </a:rPr>
              <a:t> </a:t>
            </a:r>
            <a:r>
              <a:rPr lang="sv-SE" sz="1600" dirty="0">
                <a:cs typeface="Calibri"/>
              </a:rPr>
              <a:t>med patientkontrakt är att genom en gemensam överenskommelse mellan patient och vårdgivare säkerställa delaktighet, samordning och tillgänglighet med patientens perspektiv som utgångspunkt.</a:t>
            </a:r>
          </a:p>
          <a:p>
            <a:pPr marL="171450" indent="-171450">
              <a:buFont typeface="Arial" panose="020B0604020202020204" pitchFamily="34" charset="0"/>
              <a:buChar char="•"/>
            </a:pPr>
            <a:r>
              <a:rPr lang="sv-SE" sz="1600" dirty="0">
                <a:ea typeface="+mn-lt"/>
                <a:cs typeface="+mn-lt"/>
              </a:rPr>
              <a:t>Erfarenheterna från patienter och närstående visade på utmaningar  vid  vård av depression bland annat avseende delaktighet/information, planering, samordning och kontinuitet.</a:t>
            </a:r>
          </a:p>
          <a:p>
            <a:pPr marL="171450" indent="-171450">
              <a:buFont typeface="Arial" panose="020B0604020202020204" pitchFamily="34" charset="0"/>
              <a:buChar char="•"/>
            </a:pPr>
            <a:r>
              <a:rPr lang="sv-SE" sz="1600" dirty="0">
                <a:cs typeface="Calibri"/>
              </a:rPr>
              <a:t>Vårdförloppets målsättning är en ökad personcentrering med ökad kontinuitet och samordning där </a:t>
            </a:r>
            <a:r>
              <a:rPr lang="sv-SE" sz="1600" dirty="0">
                <a:ea typeface="+mn-lt"/>
                <a:cs typeface="+mn-lt"/>
              </a:rPr>
              <a:t>patienten och dennes närstående (om patienten samtycker) medverkar i beslut om och planering av vård och stödinsatser och där samverkan med andra huvudmän initieras vid behov. Vårdförloppet mål är också att vården är lättillgänglig, samordnad och har hög kontinuitet under hela sjukdomsförloppet samt i övergången mellan primärvård och specialiserad psykiatrisk vård. </a:t>
            </a:r>
            <a:endParaRPr lang="sv-SE" sz="1600" dirty="0">
              <a:cs typeface="Calibri" panose="020F0502020204030204"/>
            </a:endParaRPr>
          </a:p>
          <a:p>
            <a:pPr marL="171450" indent="-171450">
              <a:buFont typeface="Arial" panose="020B0604020202020204" pitchFamily="34" charset="0"/>
              <a:buChar char="•"/>
            </a:pPr>
            <a:r>
              <a:rPr lang="sv-SE" sz="1600" dirty="0">
                <a:ea typeface="+mn-lt"/>
                <a:cs typeface="+mn-lt"/>
              </a:rPr>
              <a:t>Vårdförloppets beskrivning av evidensbaserad vård ska integreras med individanpassade åtgärder. Det är av största vikt att särskild hänsyn tas till patientens individuella förutsättningar som ofta präglas av pessimism, oro och uppgivenhet.</a:t>
            </a:r>
            <a:endParaRPr lang="sv-SE" sz="1600" dirty="0">
              <a:cs typeface="Calibri"/>
            </a:endParaRPr>
          </a:p>
        </p:txBody>
      </p:sp>
      <p:sp>
        <p:nvSpPr>
          <p:cNvPr id="7" name="Rektangel 6"/>
          <p:cNvSpPr/>
          <p:nvPr/>
        </p:nvSpPr>
        <p:spPr>
          <a:xfrm>
            <a:off x="5047666" y="5652507"/>
            <a:ext cx="7010985" cy="91021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9705" marR="0" lvl="0" indent="0" algn="l" defTabSz="914400" rtl="0" eaLnBrk="1" fontAlgn="auto" latinLnBrk="0" hangingPunct="1">
              <a:lnSpc>
                <a:spcPct val="100000"/>
              </a:lnSpc>
              <a:spcBef>
                <a:spcPts val="0"/>
              </a:spcBef>
              <a:spcAft>
                <a:spcPts val="0"/>
              </a:spcAft>
              <a:buClrTx/>
              <a:buSzTx/>
              <a:buFontTx/>
              <a:buNone/>
              <a:tabLst/>
              <a:defRPr/>
            </a:pPr>
            <a:endParaRPr lang="sv-SE" sz="1600" b="0" i="1" u="none" strike="noStrike" kern="1200" cap="none" spc="0" normalizeH="0" baseline="0" noProof="0">
              <a:ln>
                <a:noFill/>
              </a:ln>
              <a:solidFill>
                <a:schemeClr val="bg1"/>
              </a:solidFill>
              <a:effectLst/>
              <a:uLnTx/>
              <a:uFillTx/>
              <a:latin typeface="Calibri" panose="020F0502020204030204"/>
              <a:cs typeface="Calibri"/>
            </a:endParaRPr>
          </a:p>
        </p:txBody>
      </p:sp>
      <p:pic>
        <p:nvPicPr>
          <p:cNvPr id="3" name="Bildobjekt 2" descr="En bild som visar person, inomhus, vägg, stående&#10;&#10;Automatiskt genererad beskrivning">
            <a:extLst>
              <a:ext uri="{FF2B5EF4-FFF2-40B4-BE49-F238E27FC236}">
                <a16:creationId xmlns:a16="http://schemas.microsoft.com/office/drawing/2014/main" id="{56EB995C-8C98-E96C-F6A7-938864599E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629" r="31087"/>
          <a:stretch/>
        </p:blipFill>
        <p:spPr>
          <a:xfrm>
            <a:off x="1" y="0"/>
            <a:ext cx="4914900" cy="6648450"/>
          </a:xfrm>
          <a:prstGeom prst="rect">
            <a:avLst/>
          </a:prstGeom>
        </p:spPr>
      </p:pic>
      <p:sp>
        <p:nvSpPr>
          <p:cNvPr id="6" name="textruta 4">
            <a:extLst>
              <a:ext uri="{FF2B5EF4-FFF2-40B4-BE49-F238E27FC236}">
                <a16:creationId xmlns:a16="http://schemas.microsoft.com/office/drawing/2014/main" id="{8D67A480-5FAF-3F1C-A879-014C9421A924}"/>
              </a:ext>
            </a:extLst>
          </p:cNvPr>
          <p:cNvSpPr txBox="1"/>
          <p:nvPr/>
        </p:nvSpPr>
        <p:spPr>
          <a:xfrm>
            <a:off x="10301680" y="136244"/>
            <a:ext cx="1551963" cy="276999"/>
          </a:xfrm>
          <a:prstGeom prst="rect">
            <a:avLst/>
          </a:prstGeom>
          <a:noFill/>
        </p:spPr>
        <p:txBody>
          <a:bodyPr wrap="square" lIns="91440" tIns="45720" rIns="91440" bIns="45720" rtlCol="0" anchor="t">
            <a:spAutoFit/>
          </a:bodyPr>
          <a:lstStyle/>
          <a:p>
            <a:r>
              <a:rPr lang="sv-SE" sz="1200">
                <a:solidFill>
                  <a:schemeClr val="bg1">
                    <a:lumMod val="65000"/>
                  </a:schemeClr>
                </a:solidFill>
              </a:rPr>
              <a:t>Depression hos vuxna</a:t>
            </a:r>
          </a:p>
        </p:txBody>
      </p:sp>
    </p:spTree>
    <p:extLst>
      <p:ext uri="{BB962C8B-B14F-4D97-AF65-F5344CB8AC3E}">
        <p14:creationId xmlns:p14="http://schemas.microsoft.com/office/powerpoint/2010/main" val="1570241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Fs3J6VVptlatHuCQ2_W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60TgJhFrNbr7.Xbsbn_9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aJnIiB_kZHlsr6661thS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16E4A10F-04EE-4DF3-8329-E5C69F91EDE7}"/>
    </a:ext>
  </a:extLst>
</a:theme>
</file>

<file path=ppt/theme/theme2.xml><?xml version="1.0" encoding="utf-8"?>
<a:theme xmlns:a="http://schemas.openxmlformats.org/drawingml/2006/main" name="1_Tema_sveriges_regioner_i_samverkan">
  <a:themeElements>
    <a:clrScheme name="Sveriges regioner i samverkan">
      <a:dk1>
        <a:srgbClr val="000000"/>
      </a:dk1>
      <a:lt1>
        <a:srgbClr val="FFFFFF"/>
      </a:lt1>
      <a:dk2>
        <a:srgbClr val="44546A"/>
      </a:dk2>
      <a:lt2>
        <a:srgbClr val="E7E6E6"/>
      </a:lt2>
      <a:accent1>
        <a:srgbClr val="377D7A"/>
      </a:accent1>
      <a:accent2>
        <a:srgbClr val="CC91A9"/>
      </a:accent2>
      <a:accent3>
        <a:srgbClr val="203670"/>
      </a:accent3>
      <a:accent4>
        <a:srgbClr val="EBAE51"/>
      </a:accent4>
      <a:accent5>
        <a:srgbClr val="6C3F80"/>
      </a:accent5>
      <a:accent6>
        <a:srgbClr val="D34B50"/>
      </a:accent6>
      <a:hlink>
        <a:srgbClr val="18A7B8"/>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l SVF" id="{59A5C9F7-2B6E-45E4-A003-4148642CEFC8}" vid="{A49B5181-377E-4FCA-BF37-A1AE9A74FBD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834A045EA19F4FA7D09B49F22071FD" ma:contentTypeVersion="11" ma:contentTypeDescription="Create a new document." ma:contentTypeScope="" ma:versionID="65298dd6653c861435d2f9a1f3938421">
  <xsd:schema xmlns:xsd="http://www.w3.org/2001/XMLSchema" xmlns:xs="http://www.w3.org/2001/XMLSchema" xmlns:p="http://schemas.microsoft.com/office/2006/metadata/properties" xmlns:ns2="91a51955-e0f2-46a1-a4fe-2819e2857af0" xmlns:ns3="adb807e2-5219-4ba3-b8c7-7ca29e4765a9" targetNamespace="http://schemas.microsoft.com/office/2006/metadata/properties" ma:root="true" ma:fieldsID="38baf3e7a35a1b63fbabab9d65c26854" ns2:_="" ns3:_="">
    <xsd:import namespace="91a51955-e0f2-46a1-a4fe-2819e2857af0"/>
    <xsd:import namespace="adb807e2-5219-4ba3-b8c7-7ca29e4765a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51955-e0f2-46a1-a4fe-2819e2857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bd9107d-40ae-46fb-a444-6038a1b11e8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b807e2-5219-4ba3-b8c7-7ca29e4765a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b042287-2402-411a-b61e-09fccd827473}" ma:internalName="TaxCatchAll" ma:showField="CatchAllData" ma:web="adb807e2-5219-4ba3-b8c7-7ca29e4765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db807e2-5219-4ba3-b8c7-7ca29e4765a9" xsi:nil="true"/>
    <lcf76f155ced4ddcb4097134ff3c332f xmlns="91a51955-e0f2-46a1-a4fe-2819e2857a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CB9E7B-C758-4FCE-B64B-53CDE07E7525}">
  <ds:schemaRefs>
    <ds:schemaRef ds:uri="http://schemas.microsoft.com/sharepoint/v3/contenttype/forms"/>
  </ds:schemaRefs>
</ds:datastoreItem>
</file>

<file path=customXml/itemProps2.xml><?xml version="1.0" encoding="utf-8"?>
<ds:datastoreItem xmlns:ds="http://schemas.openxmlformats.org/officeDocument/2006/customXml" ds:itemID="{5348BA46-D042-46C2-822A-D6AF07BFBCD5}">
  <ds:schemaRefs>
    <ds:schemaRef ds:uri="91a51955-e0f2-46a1-a4fe-2819e2857af0"/>
    <ds:schemaRef ds:uri="adb807e2-5219-4ba3-b8c7-7ca29e4765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4838263-E1C9-4E5B-82EB-4EFA5F423BC8}">
  <ds:schemaRefs>
    <ds:schemaRef ds:uri="91a51955-e0f2-46a1-a4fe-2819e2857af0"/>
    <ds:schemaRef ds:uri="adb807e2-5219-4ba3-b8c7-7ca29e4765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Ppt Mall_Perscentr o sammanh vårdförlopp (002)</Template>
  <TotalTime>40</TotalTime>
  <Words>1900</Words>
  <Application>Microsoft Office PowerPoint</Application>
  <PresentationFormat>Bredbild</PresentationFormat>
  <Paragraphs>258</Paragraphs>
  <Slides>22</Slides>
  <Notes>6</Notes>
  <HiddenSlides>0</HiddenSlides>
  <MMClips>0</MMClips>
  <ScaleCrop>false</ScaleCrop>
  <HeadingPairs>
    <vt:vector size="8" baseType="variant">
      <vt:variant>
        <vt:lpstr>Använt teckensnitt</vt:lpstr>
      </vt:variant>
      <vt:variant>
        <vt:i4>4</vt:i4>
      </vt:variant>
      <vt:variant>
        <vt:lpstr>Tema</vt:lpstr>
      </vt:variant>
      <vt:variant>
        <vt:i4>2</vt:i4>
      </vt:variant>
      <vt:variant>
        <vt:lpstr>Serverprogram för OLE-inbäddning</vt:lpstr>
      </vt:variant>
      <vt:variant>
        <vt:i4>1</vt:i4>
      </vt:variant>
      <vt:variant>
        <vt:lpstr>Bildrubriker</vt:lpstr>
      </vt:variant>
      <vt:variant>
        <vt:i4>22</vt:i4>
      </vt:variant>
    </vt:vector>
  </HeadingPairs>
  <TitlesOfParts>
    <vt:vector size="29" baseType="lpstr">
      <vt:lpstr>Arial</vt:lpstr>
      <vt:lpstr>Arial,Sans-Serif</vt:lpstr>
      <vt:lpstr>Calibri</vt:lpstr>
      <vt:lpstr>Calibri Light</vt:lpstr>
      <vt:lpstr>Tema_sveriges_regioner_i_samverkan</vt:lpstr>
      <vt:lpstr>1_Tema_sveriges_regioner_i_samverkan</vt:lpstr>
      <vt:lpstr>think-cell Slide</vt:lpstr>
      <vt:lpstr>PowerPoint-presentation</vt:lpstr>
      <vt:lpstr>Syftet med personcentrerade och sammanhållna vårdförlopp </vt:lpstr>
      <vt:lpstr>Regionerna i samverkan</vt:lpstr>
      <vt:lpstr>Om depression hos vuxna</vt:lpstr>
      <vt:lpstr>Vårdförloppets omfattning och huvudsakliga åtgärder</vt:lpstr>
      <vt:lpstr>Varför ett vårdförlopp? Huvudsakliga anledningar</vt:lpstr>
      <vt:lpstr>Vårdförloppet lägger tonvikt på</vt:lpstr>
      <vt:lpstr>Vårdförloppets mål</vt:lpstr>
      <vt:lpstr> Personcentrering och patientkontrakt</vt:lpstr>
      <vt:lpstr>Nulägesbeskrivning ur ett patientperspektiv</vt:lpstr>
      <vt:lpstr>Vårdförloppet utgår från tillförlitliga och aktuella kunskapsstöd och baseras på bästa tillgängliga kunskap</vt:lpstr>
      <vt:lpstr>Vårdförloppet innehåller flödesschema och åtgärder </vt:lpstr>
      <vt:lpstr>Samverkan med kommun och övriga aktörer</vt:lpstr>
      <vt:lpstr>Vad kommer att följas upp (urval)</vt:lpstr>
      <vt:lpstr>Vad blir konsekvenserna?</vt:lpstr>
      <vt:lpstr>Personcentrerat och sammanhållet vårdförlopp för Depression hos vuxna</vt:lpstr>
      <vt:lpstr>Deltagare</vt:lpstr>
      <vt:lpstr>Deltagare</vt:lpstr>
      <vt:lpstr>Mer information och stöd</vt:lpstr>
      <vt:lpstr>PowerPoint-presentation</vt:lpstr>
      <vt:lpstr>Dialog 1 - gapanalys</vt:lpstr>
      <vt:lpstr>Dialog - införande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[denna sida tas bort innan publicering]</dc:title>
  <dc:creator>Emma Säfwenberg</dc:creator>
  <cp:lastModifiedBy>Björk Staffan</cp:lastModifiedBy>
  <cp:revision>14</cp:revision>
  <dcterms:created xsi:type="dcterms:W3CDTF">2022-09-12T12:39:22Z</dcterms:created>
  <dcterms:modified xsi:type="dcterms:W3CDTF">2023-09-08T11:53:31Z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0x01010069834A045EA19F4FA7D09B49F22071FD</vt:lpwstr>
  </property>
</Properties>
</file>