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57"/>
  </p:notesMasterIdLst>
  <p:sldIdLst>
    <p:sldId id="440" r:id="rId5"/>
    <p:sldId id="493" r:id="rId6"/>
    <p:sldId id="5237" r:id="rId7"/>
    <p:sldId id="290" r:id="rId8"/>
    <p:sldId id="11982" r:id="rId9"/>
    <p:sldId id="11983" r:id="rId10"/>
    <p:sldId id="11984" r:id="rId11"/>
    <p:sldId id="11980" r:id="rId12"/>
    <p:sldId id="11336" r:id="rId13"/>
    <p:sldId id="258" r:id="rId14"/>
    <p:sldId id="11971" r:id="rId15"/>
    <p:sldId id="2145709339" r:id="rId16"/>
    <p:sldId id="4181" r:id="rId17"/>
    <p:sldId id="11968" r:id="rId18"/>
    <p:sldId id="470" r:id="rId19"/>
    <p:sldId id="284" r:id="rId20"/>
    <p:sldId id="272" r:id="rId21"/>
    <p:sldId id="2145709334" r:id="rId22"/>
    <p:sldId id="271" r:id="rId23"/>
    <p:sldId id="2145709335" r:id="rId24"/>
    <p:sldId id="508" r:id="rId25"/>
    <p:sldId id="273" r:id="rId26"/>
    <p:sldId id="489" r:id="rId27"/>
    <p:sldId id="2145709336" r:id="rId28"/>
    <p:sldId id="277" r:id="rId29"/>
    <p:sldId id="2145709337" r:id="rId30"/>
    <p:sldId id="503" r:id="rId31"/>
    <p:sldId id="2145709338" r:id="rId32"/>
    <p:sldId id="504" r:id="rId33"/>
    <p:sldId id="477" r:id="rId34"/>
    <p:sldId id="482" r:id="rId35"/>
    <p:sldId id="468" r:id="rId36"/>
    <p:sldId id="449" r:id="rId37"/>
    <p:sldId id="462" r:id="rId38"/>
    <p:sldId id="463" r:id="rId39"/>
    <p:sldId id="478" r:id="rId40"/>
    <p:sldId id="450" r:id="rId41"/>
    <p:sldId id="452" r:id="rId42"/>
    <p:sldId id="505" r:id="rId43"/>
    <p:sldId id="457" r:id="rId44"/>
    <p:sldId id="467" r:id="rId45"/>
    <p:sldId id="479" r:id="rId46"/>
    <p:sldId id="459" r:id="rId47"/>
    <p:sldId id="439" r:id="rId48"/>
    <p:sldId id="475" r:id="rId49"/>
    <p:sldId id="483" r:id="rId50"/>
    <p:sldId id="461" r:id="rId51"/>
    <p:sldId id="476" r:id="rId52"/>
    <p:sldId id="498" r:id="rId53"/>
    <p:sldId id="480" r:id="rId54"/>
    <p:sldId id="481" r:id="rId55"/>
    <p:sldId id="473" r:id="rId56"/>
  </p:sldIdLst>
  <p:sldSz cx="12192000" cy="6858000"/>
  <p:notesSz cx="6858000" cy="9144000"/>
  <p:custDataLst>
    <p:tags r:id="rId58"/>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mström Christina" initials="HC" lastIdx="31" clrIdx="2"/>
  <p:cmAuthor id="2" name="Jenny Roxenius" initials="JR"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8"/>
    <a:srgbClr val="E8ECEC"/>
    <a:srgbClr val="E8EC00"/>
    <a:srgbClr val="CED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73954" autoAdjust="0"/>
  </p:normalViewPr>
  <p:slideViewPr>
    <p:cSldViewPr snapToGrid="0">
      <p:cViewPr varScale="1">
        <p:scale>
          <a:sx n="49" d="100"/>
          <a:sy n="49" d="100"/>
        </p:scale>
        <p:origin x="1332" y="48"/>
      </p:cViewPr>
      <p:guideLst>
        <p:guide orient="horz" pos="2160"/>
        <p:guide pos="3840"/>
      </p:guideLst>
    </p:cSldViewPr>
  </p:slideViewPr>
  <p:outlineViewPr>
    <p:cViewPr>
      <p:scale>
        <a:sx n="33" d="100"/>
        <a:sy n="33" d="100"/>
      </p:scale>
      <p:origin x="0" y="-19736"/>
    </p:cViewPr>
  </p:outlin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Bergerum" userId="030fdef2-2938-49ee-9a03-aa9d8a84e649" providerId="ADAL" clId="{CB27B411-C23B-4D6A-8102-B9A5B8E5A6BA}"/>
    <pc:docChg chg="modSld">
      <pc:chgData name="Carolina Bergerum" userId="030fdef2-2938-49ee-9a03-aa9d8a84e649" providerId="ADAL" clId="{CB27B411-C23B-4D6A-8102-B9A5B8E5A6BA}" dt="2024-02-13T13:15:06.353" v="0" actId="1076"/>
      <pc:docMkLst>
        <pc:docMk/>
      </pc:docMkLst>
      <pc:sldChg chg="modSp mod">
        <pc:chgData name="Carolina Bergerum" userId="030fdef2-2938-49ee-9a03-aa9d8a84e649" providerId="ADAL" clId="{CB27B411-C23B-4D6A-8102-B9A5B8E5A6BA}" dt="2024-02-13T13:15:06.353" v="0" actId="1076"/>
        <pc:sldMkLst>
          <pc:docMk/>
          <pc:sldMk cId="422663462" sldId="2145709337"/>
        </pc:sldMkLst>
        <pc:spChg chg="mod">
          <ac:chgData name="Carolina Bergerum" userId="030fdef2-2938-49ee-9a03-aa9d8a84e649" providerId="ADAL" clId="{CB27B411-C23B-4D6A-8102-B9A5B8E5A6BA}" dt="2024-02-13T13:15:06.353" v="0" actId="1076"/>
          <ac:spMkLst>
            <pc:docMk/>
            <pc:sldMk cId="422663462" sldId="2145709337"/>
            <ac:spMk id="5" creationId="{1A56FFBC-5E37-E1CB-A5A8-08F8D347334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19887-082A-431B-90E9-51054A672B5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A9E56792-12E4-413A-B5D3-A068E3503E7B}">
      <dgm:prSet phldrT="[Text]"/>
      <dgm:spPr>
        <a:solidFill>
          <a:schemeClr val="accent1">
            <a:lumMod val="75000"/>
            <a:alpha val="80000"/>
          </a:schemeClr>
        </a:solidFill>
      </dgm:spPr>
      <dgm:t>
        <a:bodyPr/>
        <a:lstStyle/>
        <a:p>
          <a:r>
            <a:rPr lang="sv-SE"/>
            <a:t>NPO</a:t>
          </a:r>
        </a:p>
      </dgm:t>
    </dgm:pt>
    <dgm:pt modelId="{AB7E06BC-6BE8-4306-ABA2-5CDA211750E2}" type="parTrans" cxnId="{53468524-C72F-45D1-9D7D-ECE913F9D8D3}">
      <dgm:prSet/>
      <dgm:spPr/>
      <dgm:t>
        <a:bodyPr/>
        <a:lstStyle/>
        <a:p>
          <a:endParaRPr lang="sv-SE"/>
        </a:p>
      </dgm:t>
    </dgm:pt>
    <dgm:pt modelId="{D78C82BC-33EF-4924-AA81-3869BD34F604}" type="sibTrans" cxnId="{53468524-C72F-45D1-9D7D-ECE913F9D8D3}">
      <dgm:prSet/>
      <dgm:spPr/>
      <dgm:t>
        <a:bodyPr/>
        <a:lstStyle/>
        <a:p>
          <a:endParaRPr lang="sv-SE"/>
        </a:p>
      </dgm:t>
    </dgm:pt>
    <dgm:pt modelId="{10B942D2-009C-4929-9425-79C656F7B969}">
      <dgm:prSet phldrT="[Text]"/>
      <dgm:spPr>
        <a:solidFill>
          <a:schemeClr val="accent1">
            <a:lumMod val="75000"/>
            <a:alpha val="80000"/>
          </a:schemeClr>
        </a:solidFill>
      </dgm:spPr>
      <dgm:t>
        <a:bodyPr/>
        <a:lstStyle/>
        <a:p>
          <a:r>
            <a:rPr lang="sv-SE"/>
            <a:t>NAG</a:t>
          </a:r>
        </a:p>
      </dgm:t>
    </dgm:pt>
    <dgm:pt modelId="{85E44C81-6884-496C-AAFC-A6B04DC49CD8}" type="parTrans" cxnId="{1B1E6944-4A7D-4D80-B4E6-D9D0ACC22232}">
      <dgm:prSet/>
      <dgm:spPr>
        <a:solidFill>
          <a:schemeClr val="accent1">
            <a:hueOff val="0"/>
            <a:satOff val="0"/>
            <a:lumOff val="0"/>
          </a:schemeClr>
        </a:solidFill>
      </dgm:spPr>
      <dgm:t>
        <a:bodyPr/>
        <a:lstStyle/>
        <a:p>
          <a:endParaRPr lang="sv-SE"/>
        </a:p>
      </dgm:t>
    </dgm:pt>
    <dgm:pt modelId="{5FEE6B57-0E62-4465-ACE5-34D53BD609BA}" type="sibTrans" cxnId="{1B1E6944-4A7D-4D80-B4E6-D9D0ACC22232}">
      <dgm:prSet/>
      <dgm:spPr/>
      <dgm:t>
        <a:bodyPr/>
        <a:lstStyle/>
        <a:p>
          <a:endParaRPr lang="sv-SE"/>
        </a:p>
      </dgm:t>
    </dgm:pt>
    <dgm:pt modelId="{C2F8A98A-5A85-4813-9868-F9C15F74879E}">
      <dgm:prSet phldrT="[Text]"/>
      <dgm:spPr>
        <a:solidFill>
          <a:schemeClr val="accent1">
            <a:lumMod val="75000"/>
            <a:alpha val="80000"/>
          </a:schemeClr>
        </a:solidFill>
      </dgm:spPr>
      <dgm:t>
        <a:bodyPr/>
        <a:lstStyle/>
        <a:p>
          <a:r>
            <a:rPr lang="sv-SE"/>
            <a:t>NAG</a:t>
          </a:r>
        </a:p>
      </dgm:t>
    </dgm:pt>
    <dgm:pt modelId="{BF07DC60-B1C6-4BA6-ACA1-187A28F22A38}" type="parTrans" cxnId="{3AEDBA3B-9148-4413-A457-47959D75970D}">
      <dgm:prSet/>
      <dgm:spPr/>
      <dgm:t>
        <a:bodyPr/>
        <a:lstStyle/>
        <a:p>
          <a:endParaRPr lang="sv-SE"/>
        </a:p>
      </dgm:t>
    </dgm:pt>
    <dgm:pt modelId="{3003A905-921F-42BF-B3C7-0F9A0FFBF232}" type="sibTrans" cxnId="{3AEDBA3B-9148-4413-A457-47959D75970D}">
      <dgm:prSet/>
      <dgm:spPr/>
      <dgm:t>
        <a:bodyPr/>
        <a:lstStyle/>
        <a:p>
          <a:endParaRPr lang="sv-SE"/>
        </a:p>
      </dgm:t>
    </dgm:pt>
    <dgm:pt modelId="{1D0855C9-C046-489A-BD7C-7D9DCF956587}">
      <dgm:prSet phldrT="[Text]"/>
      <dgm:spPr>
        <a:solidFill>
          <a:schemeClr val="accent1">
            <a:lumMod val="75000"/>
            <a:alpha val="80000"/>
          </a:schemeClr>
        </a:solidFill>
      </dgm:spPr>
      <dgm:t>
        <a:bodyPr/>
        <a:lstStyle/>
        <a:p>
          <a:r>
            <a:rPr lang="sv-SE"/>
            <a:t>NAG</a:t>
          </a:r>
        </a:p>
      </dgm:t>
    </dgm:pt>
    <dgm:pt modelId="{98370774-D8F9-4C73-8AD0-73E7239A8B31}" type="parTrans" cxnId="{7B9C1949-F0BD-48E6-A471-44A58EAFD633}">
      <dgm:prSet/>
      <dgm:spPr>
        <a:solidFill>
          <a:schemeClr val="accent1">
            <a:hueOff val="0"/>
            <a:satOff val="0"/>
            <a:lumOff val="0"/>
          </a:schemeClr>
        </a:solidFill>
      </dgm:spPr>
      <dgm:t>
        <a:bodyPr/>
        <a:lstStyle/>
        <a:p>
          <a:endParaRPr lang="sv-SE"/>
        </a:p>
      </dgm:t>
    </dgm:pt>
    <dgm:pt modelId="{8A7C0CB7-CB94-4F04-BDA8-44F296A80E15}" type="sibTrans" cxnId="{7B9C1949-F0BD-48E6-A471-44A58EAFD633}">
      <dgm:prSet/>
      <dgm:spPr/>
      <dgm:t>
        <a:bodyPr/>
        <a:lstStyle/>
        <a:p>
          <a:endParaRPr lang="sv-SE"/>
        </a:p>
      </dgm:t>
    </dgm:pt>
    <dgm:pt modelId="{C1427001-E140-4127-8FF7-F707B6A854F7}" type="pres">
      <dgm:prSet presAssocID="{3DF19887-082A-431B-90E9-51054A672B57}" presName="hierChild1" presStyleCnt="0">
        <dgm:presLayoutVars>
          <dgm:orgChart val="1"/>
          <dgm:chPref val="1"/>
          <dgm:dir/>
          <dgm:animOne val="branch"/>
          <dgm:animLvl val="lvl"/>
          <dgm:resizeHandles/>
        </dgm:presLayoutVars>
      </dgm:prSet>
      <dgm:spPr/>
    </dgm:pt>
    <dgm:pt modelId="{11479D1F-5284-45C8-9F74-565AD75E0D5B}" type="pres">
      <dgm:prSet presAssocID="{A9E56792-12E4-413A-B5D3-A068E3503E7B}" presName="hierRoot1" presStyleCnt="0">
        <dgm:presLayoutVars>
          <dgm:hierBranch val="init"/>
        </dgm:presLayoutVars>
      </dgm:prSet>
      <dgm:spPr/>
    </dgm:pt>
    <dgm:pt modelId="{13FB1335-534E-410D-9960-F7C8B39164CD}" type="pres">
      <dgm:prSet presAssocID="{A9E56792-12E4-413A-B5D3-A068E3503E7B}" presName="rootComposite1" presStyleCnt="0"/>
      <dgm:spPr/>
    </dgm:pt>
    <dgm:pt modelId="{965863CB-2755-4665-B329-E68BC1FD280B}" type="pres">
      <dgm:prSet presAssocID="{A9E56792-12E4-413A-B5D3-A068E3503E7B}" presName="rootText1" presStyleLbl="node0" presStyleIdx="0" presStyleCnt="1">
        <dgm:presLayoutVars>
          <dgm:chPref val="3"/>
        </dgm:presLayoutVars>
      </dgm:prSet>
      <dgm:spPr/>
    </dgm:pt>
    <dgm:pt modelId="{7EF28CF7-1ED8-4DC2-AF19-3ECA66DDDA72}" type="pres">
      <dgm:prSet presAssocID="{A9E56792-12E4-413A-B5D3-A068E3503E7B}" presName="rootConnector1" presStyleLbl="node1" presStyleIdx="0" presStyleCnt="0"/>
      <dgm:spPr/>
    </dgm:pt>
    <dgm:pt modelId="{DBD5A749-CB7A-49B1-AA80-4DAB608BCBA5}" type="pres">
      <dgm:prSet presAssocID="{A9E56792-12E4-413A-B5D3-A068E3503E7B}" presName="hierChild2" presStyleCnt="0"/>
      <dgm:spPr/>
    </dgm:pt>
    <dgm:pt modelId="{ACAD8088-89EA-40F5-BB62-17D963BF77E4}" type="pres">
      <dgm:prSet presAssocID="{85E44C81-6884-496C-AAFC-A6B04DC49CD8}" presName="Name37" presStyleLbl="parChTrans1D2" presStyleIdx="0" presStyleCnt="3"/>
      <dgm:spPr/>
    </dgm:pt>
    <dgm:pt modelId="{D5B4A98C-00DA-49FB-A93D-19C226F54AE8}" type="pres">
      <dgm:prSet presAssocID="{10B942D2-009C-4929-9425-79C656F7B969}" presName="hierRoot2" presStyleCnt="0">
        <dgm:presLayoutVars>
          <dgm:hierBranch val="init"/>
        </dgm:presLayoutVars>
      </dgm:prSet>
      <dgm:spPr/>
    </dgm:pt>
    <dgm:pt modelId="{FF9D7310-7304-4C90-A7A0-206D5CCBBBA4}" type="pres">
      <dgm:prSet presAssocID="{10B942D2-009C-4929-9425-79C656F7B969}" presName="rootComposite" presStyleCnt="0"/>
      <dgm:spPr/>
    </dgm:pt>
    <dgm:pt modelId="{DE079729-8AB9-463F-8946-716C085B5B64}" type="pres">
      <dgm:prSet presAssocID="{10B942D2-009C-4929-9425-79C656F7B969}" presName="rootText" presStyleLbl="node2" presStyleIdx="0" presStyleCnt="3">
        <dgm:presLayoutVars>
          <dgm:chPref val="3"/>
        </dgm:presLayoutVars>
      </dgm:prSet>
      <dgm:spPr/>
    </dgm:pt>
    <dgm:pt modelId="{BD302158-5876-494C-BC63-4A318B150750}" type="pres">
      <dgm:prSet presAssocID="{10B942D2-009C-4929-9425-79C656F7B969}" presName="rootConnector" presStyleLbl="node2" presStyleIdx="0" presStyleCnt="3"/>
      <dgm:spPr/>
    </dgm:pt>
    <dgm:pt modelId="{52250E82-7770-4FCD-9D13-9356B90A1FD5}" type="pres">
      <dgm:prSet presAssocID="{10B942D2-009C-4929-9425-79C656F7B969}" presName="hierChild4" presStyleCnt="0"/>
      <dgm:spPr/>
    </dgm:pt>
    <dgm:pt modelId="{669C2D64-3933-4849-ADA8-BB3D8B80CADA}" type="pres">
      <dgm:prSet presAssocID="{10B942D2-009C-4929-9425-79C656F7B969}" presName="hierChild5" presStyleCnt="0"/>
      <dgm:spPr/>
    </dgm:pt>
    <dgm:pt modelId="{300E4AC7-3558-4B7F-8F15-4A7884A52F40}" type="pres">
      <dgm:prSet presAssocID="{BF07DC60-B1C6-4BA6-ACA1-187A28F22A38}" presName="Name37" presStyleLbl="parChTrans1D2" presStyleIdx="1" presStyleCnt="3"/>
      <dgm:spPr/>
    </dgm:pt>
    <dgm:pt modelId="{9F9468E7-1240-4E85-8F31-37481384BD4E}" type="pres">
      <dgm:prSet presAssocID="{C2F8A98A-5A85-4813-9868-F9C15F74879E}" presName="hierRoot2" presStyleCnt="0">
        <dgm:presLayoutVars>
          <dgm:hierBranch val="init"/>
        </dgm:presLayoutVars>
      </dgm:prSet>
      <dgm:spPr/>
    </dgm:pt>
    <dgm:pt modelId="{7C695397-3295-4C34-BDA1-CC91C7E5FFDC}" type="pres">
      <dgm:prSet presAssocID="{C2F8A98A-5A85-4813-9868-F9C15F74879E}" presName="rootComposite" presStyleCnt="0"/>
      <dgm:spPr/>
    </dgm:pt>
    <dgm:pt modelId="{5BEC6055-B185-40E8-B8FE-5F96BB9FE57B}" type="pres">
      <dgm:prSet presAssocID="{C2F8A98A-5A85-4813-9868-F9C15F74879E}" presName="rootText" presStyleLbl="node2" presStyleIdx="1" presStyleCnt="3">
        <dgm:presLayoutVars>
          <dgm:chPref val="3"/>
        </dgm:presLayoutVars>
      </dgm:prSet>
      <dgm:spPr/>
    </dgm:pt>
    <dgm:pt modelId="{A0008CC4-E3B7-4883-850A-E8D30D408C3D}" type="pres">
      <dgm:prSet presAssocID="{C2F8A98A-5A85-4813-9868-F9C15F74879E}" presName="rootConnector" presStyleLbl="node2" presStyleIdx="1" presStyleCnt="3"/>
      <dgm:spPr/>
    </dgm:pt>
    <dgm:pt modelId="{FD8A5CF5-5C23-4921-9998-C20DFF0D08F1}" type="pres">
      <dgm:prSet presAssocID="{C2F8A98A-5A85-4813-9868-F9C15F74879E}" presName="hierChild4" presStyleCnt="0"/>
      <dgm:spPr/>
    </dgm:pt>
    <dgm:pt modelId="{F6A72002-BD9F-4486-A226-66D36249309F}" type="pres">
      <dgm:prSet presAssocID="{C2F8A98A-5A85-4813-9868-F9C15F74879E}" presName="hierChild5" presStyleCnt="0"/>
      <dgm:spPr/>
    </dgm:pt>
    <dgm:pt modelId="{1DBA8658-CB5F-4D3B-A39D-1A2EA20FBF83}" type="pres">
      <dgm:prSet presAssocID="{98370774-D8F9-4C73-8AD0-73E7239A8B31}" presName="Name37" presStyleLbl="parChTrans1D2" presStyleIdx="2" presStyleCnt="3"/>
      <dgm:spPr/>
    </dgm:pt>
    <dgm:pt modelId="{4EA4F2FE-59E4-485B-8C39-1553170BE6E1}" type="pres">
      <dgm:prSet presAssocID="{1D0855C9-C046-489A-BD7C-7D9DCF956587}" presName="hierRoot2" presStyleCnt="0">
        <dgm:presLayoutVars>
          <dgm:hierBranch val="init"/>
        </dgm:presLayoutVars>
      </dgm:prSet>
      <dgm:spPr/>
    </dgm:pt>
    <dgm:pt modelId="{D80BE983-6A6A-4A75-9714-F6DB49BE707F}" type="pres">
      <dgm:prSet presAssocID="{1D0855C9-C046-489A-BD7C-7D9DCF956587}" presName="rootComposite" presStyleCnt="0"/>
      <dgm:spPr/>
    </dgm:pt>
    <dgm:pt modelId="{077EA501-0780-4B3E-9BEC-E7EF3C145931}" type="pres">
      <dgm:prSet presAssocID="{1D0855C9-C046-489A-BD7C-7D9DCF956587}" presName="rootText" presStyleLbl="node2" presStyleIdx="2" presStyleCnt="3">
        <dgm:presLayoutVars>
          <dgm:chPref val="3"/>
        </dgm:presLayoutVars>
      </dgm:prSet>
      <dgm:spPr/>
    </dgm:pt>
    <dgm:pt modelId="{54A85D94-08C4-4783-BF69-4B4B6A5CA778}" type="pres">
      <dgm:prSet presAssocID="{1D0855C9-C046-489A-BD7C-7D9DCF956587}" presName="rootConnector" presStyleLbl="node2" presStyleIdx="2" presStyleCnt="3"/>
      <dgm:spPr/>
    </dgm:pt>
    <dgm:pt modelId="{D9D54178-CC2A-4984-825E-E5A7E2FF1199}" type="pres">
      <dgm:prSet presAssocID="{1D0855C9-C046-489A-BD7C-7D9DCF956587}" presName="hierChild4" presStyleCnt="0"/>
      <dgm:spPr/>
    </dgm:pt>
    <dgm:pt modelId="{52CA407D-F74A-4BE4-97F8-3A90AC70F2DC}" type="pres">
      <dgm:prSet presAssocID="{1D0855C9-C046-489A-BD7C-7D9DCF956587}" presName="hierChild5" presStyleCnt="0"/>
      <dgm:spPr/>
    </dgm:pt>
    <dgm:pt modelId="{61C376A9-133B-470E-8773-5B51640D0760}" type="pres">
      <dgm:prSet presAssocID="{A9E56792-12E4-413A-B5D3-A068E3503E7B}" presName="hierChild3" presStyleCnt="0"/>
      <dgm:spPr/>
    </dgm:pt>
  </dgm:ptLst>
  <dgm:cxnLst>
    <dgm:cxn modelId="{22711106-6C52-4E85-9179-D781797476ED}" type="presOf" srcId="{A9E56792-12E4-413A-B5D3-A068E3503E7B}" destId="{965863CB-2755-4665-B329-E68BC1FD280B}" srcOrd="0" destOrd="0" presId="urn:microsoft.com/office/officeart/2005/8/layout/orgChart1"/>
    <dgm:cxn modelId="{6E925F1A-4B33-4CB2-B5A0-2B9B2BD9C381}" type="presOf" srcId="{1D0855C9-C046-489A-BD7C-7D9DCF956587}" destId="{077EA501-0780-4B3E-9BEC-E7EF3C145931}" srcOrd="0" destOrd="0" presId="urn:microsoft.com/office/officeart/2005/8/layout/orgChart1"/>
    <dgm:cxn modelId="{53468524-C72F-45D1-9D7D-ECE913F9D8D3}" srcId="{3DF19887-082A-431B-90E9-51054A672B57}" destId="{A9E56792-12E4-413A-B5D3-A068E3503E7B}" srcOrd="0" destOrd="0" parTransId="{AB7E06BC-6BE8-4306-ABA2-5CDA211750E2}" sibTransId="{D78C82BC-33EF-4924-AA81-3869BD34F604}"/>
    <dgm:cxn modelId="{90F75736-A2F2-4E38-B5DD-6BC05AA46453}" type="presOf" srcId="{98370774-D8F9-4C73-8AD0-73E7239A8B31}" destId="{1DBA8658-CB5F-4D3B-A39D-1A2EA20FBF83}" srcOrd="0" destOrd="0" presId="urn:microsoft.com/office/officeart/2005/8/layout/orgChart1"/>
    <dgm:cxn modelId="{3AEDBA3B-9148-4413-A457-47959D75970D}" srcId="{A9E56792-12E4-413A-B5D3-A068E3503E7B}" destId="{C2F8A98A-5A85-4813-9868-F9C15F74879E}" srcOrd="1" destOrd="0" parTransId="{BF07DC60-B1C6-4BA6-ACA1-187A28F22A38}" sibTransId="{3003A905-921F-42BF-B3C7-0F9A0FFBF232}"/>
    <dgm:cxn modelId="{1B1E6944-4A7D-4D80-B4E6-D9D0ACC22232}" srcId="{A9E56792-12E4-413A-B5D3-A068E3503E7B}" destId="{10B942D2-009C-4929-9425-79C656F7B969}" srcOrd="0" destOrd="0" parTransId="{85E44C81-6884-496C-AAFC-A6B04DC49CD8}" sibTransId="{5FEE6B57-0E62-4465-ACE5-34D53BD609BA}"/>
    <dgm:cxn modelId="{3656CD44-9FF4-4B3F-8490-678B69D382E9}" type="presOf" srcId="{A9E56792-12E4-413A-B5D3-A068E3503E7B}" destId="{7EF28CF7-1ED8-4DC2-AF19-3ECA66DDDA72}" srcOrd="1" destOrd="0" presId="urn:microsoft.com/office/officeart/2005/8/layout/orgChart1"/>
    <dgm:cxn modelId="{620C2446-93B3-4512-9425-85D45DB07CFC}" type="presOf" srcId="{3DF19887-082A-431B-90E9-51054A672B57}" destId="{C1427001-E140-4127-8FF7-F707B6A854F7}" srcOrd="0" destOrd="0" presId="urn:microsoft.com/office/officeart/2005/8/layout/orgChart1"/>
    <dgm:cxn modelId="{7B9C1949-F0BD-48E6-A471-44A58EAFD633}" srcId="{A9E56792-12E4-413A-B5D3-A068E3503E7B}" destId="{1D0855C9-C046-489A-BD7C-7D9DCF956587}" srcOrd="2" destOrd="0" parTransId="{98370774-D8F9-4C73-8AD0-73E7239A8B31}" sibTransId="{8A7C0CB7-CB94-4F04-BDA8-44F296A80E15}"/>
    <dgm:cxn modelId="{FE132579-E71A-4DD1-80D8-4CD5D24C3367}" type="presOf" srcId="{10B942D2-009C-4929-9425-79C656F7B969}" destId="{BD302158-5876-494C-BC63-4A318B150750}" srcOrd="1" destOrd="0" presId="urn:microsoft.com/office/officeart/2005/8/layout/orgChart1"/>
    <dgm:cxn modelId="{95587294-157E-4B31-8A4A-9C099F67E12D}" type="presOf" srcId="{85E44C81-6884-496C-AAFC-A6B04DC49CD8}" destId="{ACAD8088-89EA-40F5-BB62-17D963BF77E4}" srcOrd="0" destOrd="0" presId="urn:microsoft.com/office/officeart/2005/8/layout/orgChart1"/>
    <dgm:cxn modelId="{46F0FEAB-AFD5-4070-A18C-49A55914B98F}" type="presOf" srcId="{1D0855C9-C046-489A-BD7C-7D9DCF956587}" destId="{54A85D94-08C4-4783-BF69-4B4B6A5CA778}" srcOrd="1" destOrd="0" presId="urn:microsoft.com/office/officeart/2005/8/layout/orgChart1"/>
    <dgm:cxn modelId="{D30406BB-60DB-4BF2-8B0B-8DB6AB05F751}" type="presOf" srcId="{BF07DC60-B1C6-4BA6-ACA1-187A28F22A38}" destId="{300E4AC7-3558-4B7F-8F15-4A7884A52F40}" srcOrd="0" destOrd="0" presId="urn:microsoft.com/office/officeart/2005/8/layout/orgChart1"/>
    <dgm:cxn modelId="{491A3ABE-0D75-42D8-B2BF-E0835FFF4786}" type="presOf" srcId="{10B942D2-009C-4929-9425-79C656F7B969}" destId="{DE079729-8AB9-463F-8946-716C085B5B64}" srcOrd="0" destOrd="0" presId="urn:microsoft.com/office/officeart/2005/8/layout/orgChart1"/>
    <dgm:cxn modelId="{DA041FC6-6E19-458A-882D-166FD66E10A9}" type="presOf" srcId="{C2F8A98A-5A85-4813-9868-F9C15F74879E}" destId="{A0008CC4-E3B7-4883-850A-E8D30D408C3D}" srcOrd="1" destOrd="0" presId="urn:microsoft.com/office/officeart/2005/8/layout/orgChart1"/>
    <dgm:cxn modelId="{8CAED2F7-5539-43EC-9627-4B403538803E}" type="presOf" srcId="{C2F8A98A-5A85-4813-9868-F9C15F74879E}" destId="{5BEC6055-B185-40E8-B8FE-5F96BB9FE57B}" srcOrd="0" destOrd="0" presId="urn:microsoft.com/office/officeart/2005/8/layout/orgChart1"/>
    <dgm:cxn modelId="{E2F9D7F2-E14B-4A3D-A1DE-C16E18AE20B7}" type="presParOf" srcId="{C1427001-E140-4127-8FF7-F707B6A854F7}" destId="{11479D1F-5284-45C8-9F74-565AD75E0D5B}" srcOrd="0" destOrd="0" presId="urn:microsoft.com/office/officeart/2005/8/layout/orgChart1"/>
    <dgm:cxn modelId="{1B8B126E-C019-4F92-86DF-5445C20ED13B}" type="presParOf" srcId="{11479D1F-5284-45C8-9F74-565AD75E0D5B}" destId="{13FB1335-534E-410D-9960-F7C8B39164CD}" srcOrd="0" destOrd="0" presId="urn:microsoft.com/office/officeart/2005/8/layout/orgChart1"/>
    <dgm:cxn modelId="{465CDFE5-240D-4314-8796-F606B8B92F76}" type="presParOf" srcId="{13FB1335-534E-410D-9960-F7C8B39164CD}" destId="{965863CB-2755-4665-B329-E68BC1FD280B}" srcOrd="0" destOrd="0" presId="urn:microsoft.com/office/officeart/2005/8/layout/orgChart1"/>
    <dgm:cxn modelId="{F7306F48-77EE-4126-B2F6-893994C03E8E}" type="presParOf" srcId="{13FB1335-534E-410D-9960-F7C8B39164CD}" destId="{7EF28CF7-1ED8-4DC2-AF19-3ECA66DDDA72}" srcOrd="1" destOrd="0" presId="urn:microsoft.com/office/officeart/2005/8/layout/orgChart1"/>
    <dgm:cxn modelId="{66D02BD3-EDB9-4111-A611-93C4260F7FC8}" type="presParOf" srcId="{11479D1F-5284-45C8-9F74-565AD75E0D5B}" destId="{DBD5A749-CB7A-49B1-AA80-4DAB608BCBA5}" srcOrd="1" destOrd="0" presId="urn:microsoft.com/office/officeart/2005/8/layout/orgChart1"/>
    <dgm:cxn modelId="{4B3CA379-30D7-49F0-8E02-D5E7A8125CAB}" type="presParOf" srcId="{DBD5A749-CB7A-49B1-AA80-4DAB608BCBA5}" destId="{ACAD8088-89EA-40F5-BB62-17D963BF77E4}" srcOrd="0" destOrd="0" presId="urn:microsoft.com/office/officeart/2005/8/layout/orgChart1"/>
    <dgm:cxn modelId="{4905B838-9B14-492A-B86C-22E24800A789}" type="presParOf" srcId="{DBD5A749-CB7A-49B1-AA80-4DAB608BCBA5}" destId="{D5B4A98C-00DA-49FB-A93D-19C226F54AE8}" srcOrd="1" destOrd="0" presId="urn:microsoft.com/office/officeart/2005/8/layout/orgChart1"/>
    <dgm:cxn modelId="{D87CD29D-54D6-4750-8E43-0CB2768C4E88}" type="presParOf" srcId="{D5B4A98C-00DA-49FB-A93D-19C226F54AE8}" destId="{FF9D7310-7304-4C90-A7A0-206D5CCBBBA4}" srcOrd="0" destOrd="0" presId="urn:microsoft.com/office/officeart/2005/8/layout/orgChart1"/>
    <dgm:cxn modelId="{C7CC3331-2329-4F16-9048-BF27A9DADE5E}" type="presParOf" srcId="{FF9D7310-7304-4C90-A7A0-206D5CCBBBA4}" destId="{DE079729-8AB9-463F-8946-716C085B5B64}" srcOrd="0" destOrd="0" presId="urn:microsoft.com/office/officeart/2005/8/layout/orgChart1"/>
    <dgm:cxn modelId="{F0B70085-DC61-45B8-9D15-B252595D5505}" type="presParOf" srcId="{FF9D7310-7304-4C90-A7A0-206D5CCBBBA4}" destId="{BD302158-5876-494C-BC63-4A318B150750}" srcOrd="1" destOrd="0" presId="urn:microsoft.com/office/officeart/2005/8/layout/orgChart1"/>
    <dgm:cxn modelId="{DE5C63CD-79C9-4ACD-A2A1-B1B965DD03F6}" type="presParOf" srcId="{D5B4A98C-00DA-49FB-A93D-19C226F54AE8}" destId="{52250E82-7770-4FCD-9D13-9356B90A1FD5}" srcOrd="1" destOrd="0" presId="urn:microsoft.com/office/officeart/2005/8/layout/orgChart1"/>
    <dgm:cxn modelId="{EAEC57F4-385B-4BE8-95F3-BD63D70C08A2}" type="presParOf" srcId="{D5B4A98C-00DA-49FB-A93D-19C226F54AE8}" destId="{669C2D64-3933-4849-ADA8-BB3D8B80CADA}" srcOrd="2" destOrd="0" presId="urn:microsoft.com/office/officeart/2005/8/layout/orgChart1"/>
    <dgm:cxn modelId="{C7738F75-8600-4CC2-B73D-0F67E4BDB39B}" type="presParOf" srcId="{DBD5A749-CB7A-49B1-AA80-4DAB608BCBA5}" destId="{300E4AC7-3558-4B7F-8F15-4A7884A52F40}" srcOrd="2" destOrd="0" presId="urn:microsoft.com/office/officeart/2005/8/layout/orgChart1"/>
    <dgm:cxn modelId="{BB160278-FFA8-4674-94C1-7254708133C9}" type="presParOf" srcId="{DBD5A749-CB7A-49B1-AA80-4DAB608BCBA5}" destId="{9F9468E7-1240-4E85-8F31-37481384BD4E}" srcOrd="3" destOrd="0" presId="urn:microsoft.com/office/officeart/2005/8/layout/orgChart1"/>
    <dgm:cxn modelId="{3313F547-201B-4DD1-89F5-60E79CCB7DCF}" type="presParOf" srcId="{9F9468E7-1240-4E85-8F31-37481384BD4E}" destId="{7C695397-3295-4C34-BDA1-CC91C7E5FFDC}" srcOrd="0" destOrd="0" presId="urn:microsoft.com/office/officeart/2005/8/layout/orgChart1"/>
    <dgm:cxn modelId="{B0536635-7E6F-450D-AB74-98CB3EE422EF}" type="presParOf" srcId="{7C695397-3295-4C34-BDA1-CC91C7E5FFDC}" destId="{5BEC6055-B185-40E8-B8FE-5F96BB9FE57B}" srcOrd="0" destOrd="0" presId="urn:microsoft.com/office/officeart/2005/8/layout/orgChart1"/>
    <dgm:cxn modelId="{4A8A3B09-0655-46A2-A895-35AB8A270F52}" type="presParOf" srcId="{7C695397-3295-4C34-BDA1-CC91C7E5FFDC}" destId="{A0008CC4-E3B7-4883-850A-E8D30D408C3D}" srcOrd="1" destOrd="0" presId="urn:microsoft.com/office/officeart/2005/8/layout/orgChart1"/>
    <dgm:cxn modelId="{357F01C8-F461-4490-ABA5-6DEF9E9D8A2F}" type="presParOf" srcId="{9F9468E7-1240-4E85-8F31-37481384BD4E}" destId="{FD8A5CF5-5C23-4921-9998-C20DFF0D08F1}" srcOrd="1" destOrd="0" presId="urn:microsoft.com/office/officeart/2005/8/layout/orgChart1"/>
    <dgm:cxn modelId="{793E6DB8-920D-40C4-99BE-6A14A744B382}" type="presParOf" srcId="{9F9468E7-1240-4E85-8F31-37481384BD4E}" destId="{F6A72002-BD9F-4486-A226-66D36249309F}" srcOrd="2" destOrd="0" presId="urn:microsoft.com/office/officeart/2005/8/layout/orgChart1"/>
    <dgm:cxn modelId="{30208372-E7C0-4562-A3D8-BC76C85EEF9F}" type="presParOf" srcId="{DBD5A749-CB7A-49B1-AA80-4DAB608BCBA5}" destId="{1DBA8658-CB5F-4D3B-A39D-1A2EA20FBF83}" srcOrd="4" destOrd="0" presId="urn:microsoft.com/office/officeart/2005/8/layout/orgChart1"/>
    <dgm:cxn modelId="{21003D03-B22E-4E9A-BA9B-0DB58AB66200}" type="presParOf" srcId="{DBD5A749-CB7A-49B1-AA80-4DAB608BCBA5}" destId="{4EA4F2FE-59E4-485B-8C39-1553170BE6E1}" srcOrd="5" destOrd="0" presId="urn:microsoft.com/office/officeart/2005/8/layout/orgChart1"/>
    <dgm:cxn modelId="{9CFDDEE9-6953-44A2-A7C7-F2A7EA1AB894}" type="presParOf" srcId="{4EA4F2FE-59E4-485B-8C39-1553170BE6E1}" destId="{D80BE983-6A6A-4A75-9714-F6DB49BE707F}" srcOrd="0" destOrd="0" presId="urn:microsoft.com/office/officeart/2005/8/layout/orgChart1"/>
    <dgm:cxn modelId="{916B058C-0B23-426B-BB6F-C2E80B7F2B7D}" type="presParOf" srcId="{D80BE983-6A6A-4A75-9714-F6DB49BE707F}" destId="{077EA501-0780-4B3E-9BEC-E7EF3C145931}" srcOrd="0" destOrd="0" presId="urn:microsoft.com/office/officeart/2005/8/layout/orgChart1"/>
    <dgm:cxn modelId="{FF33A594-AB26-4DD4-AB4F-E08C445F6669}" type="presParOf" srcId="{D80BE983-6A6A-4A75-9714-F6DB49BE707F}" destId="{54A85D94-08C4-4783-BF69-4B4B6A5CA778}" srcOrd="1" destOrd="0" presId="urn:microsoft.com/office/officeart/2005/8/layout/orgChart1"/>
    <dgm:cxn modelId="{7E1F8127-3C94-44C9-A5D2-0801B8A088CB}" type="presParOf" srcId="{4EA4F2FE-59E4-485B-8C39-1553170BE6E1}" destId="{D9D54178-CC2A-4984-825E-E5A7E2FF1199}" srcOrd="1" destOrd="0" presId="urn:microsoft.com/office/officeart/2005/8/layout/orgChart1"/>
    <dgm:cxn modelId="{67A8A5B2-89F2-4726-95D2-70892ED5EADD}" type="presParOf" srcId="{4EA4F2FE-59E4-485B-8C39-1553170BE6E1}" destId="{52CA407D-F74A-4BE4-97F8-3A90AC70F2DC}" srcOrd="2" destOrd="0" presId="urn:microsoft.com/office/officeart/2005/8/layout/orgChart1"/>
    <dgm:cxn modelId="{24663923-AF23-4142-8DBA-15C2F57FC230}" type="presParOf" srcId="{11479D1F-5284-45C8-9F74-565AD75E0D5B}" destId="{61C376A9-133B-470E-8773-5B51640D076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F19887-082A-431B-90E9-51054A672B5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A9E56792-12E4-413A-B5D3-A068E3503E7B}">
      <dgm:prSet phldrT="[Text]"/>
      <dgm:spPr>
        <a:solidFill>
          <a:schemeClr val="accent1">
            <a:lumMod val="75000"/>
            <a:alpha val="80000"/>
          </a:schemeClr>
        </a:solidFill>
      </dgm:spPr>
      <dgm:t>
        <a:bodyPr/>
        <a:lstStyle/>
        <a:p>
          <a:r>
            <a:rPr lang="sv-SE"/>
            <a:t>NPO</a:t>
          </a:r>
        </a:p>
      </dgm:t>
    </dgm:pt>
    <dgm:pt modelId="{AB7E06BC-6BE8-4306-ABA2-5CDA211750E2}" type="parTrans" cxnId="{53468524-C72F-45D1-9D7D-ECE913F9D8D3}">
      <dgm:prSet/>
      <dgm:spPr/>
      <dgm:t>
        <a:bodyPr/>
        <a:lstStyle/>
        <a:p>
          <a:endParaRPr lang="sv-SE"/>
        </a:p>
      </dgm:t>
    </dgm:pt>
    <dgm:pt modelId="{D78C82BC-33EF-4924-AA81-3869BD34F604}" type="sibTrans" cxnId="{53468524-C72F-45D1-9D7D-ECE913F9D8D3}">
      <dgm:prSet/>
      <dgm:spPr/>
      <dgm:t>
        <a:bodyPr/>
        <a:lstStyle/>
        <a:p>
          <a:endParaRPr lang="sv-SE"/>
        </a:p>
      </dgm:t>
    </dgm:pt>
    <dgm:pt modelId="{10B942D2-009C-4929-9425-79C656F7B969}">
      <dgm:prSet phldrT="[Text]"/>
      <dgm:spPr>
        <a:noFill/>
      </dgm:spPr>
      <dgm:t>
        <a:bodyPr/>
        <a:lstStyle/>
        <a:p>
          <a:r>
            <a:rPr lang="sv-SE"/>
            <a:t>NAG</a:t>
          </a:r>
        </a:p>
      </dgm:t>
    </dgm:pt>
    <dgm:pt modelId="{85E44C81-6884-496C-AAFC-A6B04DC49CD8}" type="parTrans" cxnId="{1B1E6944-4A7D-4D80-B4E6-D9D0ACC22232}">
      <dgm:prSet/>
      <dgm:spPr>
        <a:solidFill>
          <a:schemeClr val="accent1">
            <a:hueOff val="0"/>
            <a:satOff val="0"/>
            <a:lumOff val="0"/>
          </a:schemeClr>
        </a:solidFill>
      </dgm:spPr>
      <dgm:t>
        <a:bodyPr/>
        <a:lstStyle/>
        <a:p>
          <a:endParaRPr lang="sv-SE"/>
        </a:p>
      </dgm:t>
    </dgm:pt>
    <dgm:pt modelId="{5FEE6B57-0E62-4465-ACE5-34D53BD609BA}" type="sibTrans" cxnId="{1B1E6944-4A7D-4D80-B4E6-D9D0ACC22232}">
      <dgm:prSet/>
      <dgm:spPr/>
      <dgm:t>
        <a:bodyPr/>
        <a:lstStyle/>
        <a:p>
          <a:endParaRPr lang="sv-SE"/>
        </a:p>
      </dgm:t>
    </dgm:pt>
    <dgm:pt modelId="{C2F8A98A-5A85-4813-9868-F9C15F74879E}">
      <dgm:prSet phldrT="[Text]"/>
      <dgm:spPr>
        <a:solidFill>
          <a:schemeClr val="accent1">
            <a:lumMod val="75000"/>
            <a:alpha val="80000"/>
          </a:schemeClr>
        </a:solidFill>
      </dgm:spPr>
      <dgm:t>
        <a:bodyPr/>
        <a:lstStyle/>
        <a:p>
          <a:r>
            <a:rPr lang="sv-SE"/>
            <a:t>NAG</a:t>
          </a:r>
        </a:p>
      </dgm:t>
    </dgm:pt>
    <dgm:pt modelId="{BF07DC60-B1C6-4BA6-ACA1-187A28F22A38}" type="parTrans" cxnId="{3AEDBA3B-9148-4413-A457-47959D75970D}">
      <dgm:prSet/>
      <dgm:spPr/>
      <dgm:t>
        <a:bodyPr/>
        <a:lstStyle/>
        <a:p>
          <a:endParaRPr lang="sv-SE"/>
        </a:p>
      </dgm:t>
    </dgm:pt>
    <dgm:pt modelId="{3003A905-921F-42BF-B3C7-0F9A0FFBF232}" type="sibTrans" cxnId="{3AEDBA3B-9148-4413-A457-47959D75970D}">
      <dgm:prSet/>
      <dgm:spPr/>
      <dgm:t>
        <a:bodyPr/>
        <a:lstStyle/>
        <a:p>
          <a:endParaRPr lang="sv-SE"/>
        </a:p>
      </dgm:t>
    </dgm:pt>
    <dgm:pt modelId="{1D0855C9-C046-489A-BD7C-7D9DCF956587}">
      <dgm:prSet phldrT="[Text]"/>
      <dgm:spPr>
        <a:solidFill>
          <a:schemeClr val="accent1">
            <a:lumMod val="75000"/>
            <a:alpha val="80000"/>
          </a:schemeClr>
        </a:solidFill>
      </dgm:spPr>
      <dgm:t>
        <a:bodyPr/>
        <a:lstStyle/>
        <a:p>
          <a:r>
            <a:rPr lang="sv-SE"/>
            <a:t>NAG</a:t>
          </a:r>
        </a:p>
      </dgm:t>
    </dgm:pt>
    <dgm:pt modelId="{98370774-D8F9-4C73-8AD0-73E7239A8B31}" type="parTrans" cxnId="{7B9C1949-F0BD-48E6-A471-44A58EAFD633}">
      <dgm:prSet/>
      <dgm:spPr>
        <a:solidFill>
          <a:schemeClr val="accent1">
            <a:hueOff val="0"/>
            <a:satOff val="0"/>
            <a:lumOff val="0"/>
          </a:schemeClr>
        </a:solidFill>
      </dgm:spPr>
      <dgm:t>
        <a:bodyPr/>
        <a:lstStyle/>
        <a:p>
          <a:endParaRPr lang="sv-SE"/>
        </a:p>
      </dgm:t>
    </dgm:pt>
    <dgm:pt modelId="{8A7C0CB7-CB94-4F04-BDA8-44F296A80E15}" type="sibTrans" cxnId="{7B9C1949-F0BD-48E6-A471-44A58EAFD633}">
      <dgm:prSet/>
      <dgm:spPr/>
      <dgm:t>
        <a:bodyPr/>
        <a:lstStyle/>
        <a:p>
          <a:endParaRPr lang="sv-SE"/>
        </a:p>
      </dgm:t>
    </dgm:pt>
    <dgm:pt modelId="{C1427001-E140-4127-8FF7-F707B6A854F7}" type="pres">
      <dgm:prSet presAssocID="{3DF19887-082A-431B-90E9-51054A672B57}" presName="hierChild1" presStyleCnt="0">
        <dgm:presLayoutVars>
          <dgm:orgChart val="1"/>
          <dgm:chPref val="1"/>
          <dgm:dir/>
          <dgm:animOne val="branch"/>
          <dgm:animLvl val="lvl"/>
          <dgm:resizeHandles/>
        </dgm:presLayoutVars>
      </dgm:prSet>
      <dgm:spPr/>
    </dgm:pt>
    <dgm:pt modelId="{11479D1F-5284-45C8-9F74-565AD75E0D5B}" type="pres">
      <dgm:prSet presAssocID="{A9E56792-12E4-413A-B5D3-A068E3503E7B}" presName="hierRoot1" presStyleCnt="0">
        <dgm:presLayoutVars>
          <dgm:hierBranch val="init"/>
        </dgm:presLayoutVars>
      </dgm:prSet>
      <dgm:spPr/>
    </dgm:pt>
    <dgm:pt modelId="{13FB1335-534E-410D-9960-F7C8B39164CD}" type="pres">
      <dgm:prSet presAssocID="{A9E56792-12E4-413A-B5D3-A068E3503E7B}" presName="rootComposite1" presStyleCnt="0"/>
      <dgm:spPr/>
    </dgm:pt>
    <dgm:pt modelId="{965863CB-2755-4665-B329-E68BC1FD280B}" type="pres">
      <dgm:prSet presAssocID="{A9E56792-12E4-413A-B5D3-A068E3503E7B}" presName="rootText1" presStyleLbl="node0" presStyleIdx="0" presStyleCnt="1">
        <dgm:presLayoutVars>
          <dgm:chPref val="3"/>
        </dgm:presLayoutVars>
      </dgm:prSet>
      <dgm:spPr/>
    </dgm:pt>
    <dgm:pt modelId="{7EF28CF7-1ED8-4DC2-AF19-3ECA66DDDA72}" type="pres">
      <dgm:prSet presAssocID="{A9E56792-12E4-413A-B5D3-A068E3503E7B}" presName="rootConnector1" presStyleLbl="node1" presStyleIdx="0" presStyleCnt="0"/>
      <dgm:spPr/>
    </dgm:pt>
    <dgm:pt modelId="{DBD5A749-CB7A-49B1-AA80-4DAB608BCBA5}" type="pres">
      <dgm:prSet presAssocID="{A9E56792-12E4-413A-B5D3-A068E3503E7B}" presName="hierChild2" presStyleCnt="0"/>
      <dgm:spPr/>
    </dgm:pt>
    <dgm:pt modelId="{ACAD8088-89EA-40F5-BB62-17D963BF77E4}" type="pres">
      <dgm:prSet presAssocID="{85E44C81-6884-496C-AAFC-A6B04DC49CD8}" presName="Name37" presStyleLbl="parChTrans1D2" presStyleIdx="0" presStyleCnt="3"/>
      <dgm:spPr/>
    </dgm:pt>
    <dgm:pt modelId="{D5B4A98C-00DA-49FB-A93D-19C226F54AE8}" type="pres">
      <dgm:prSet presAssocID="{10B942D2-009C-4929-9425-79C656F7B969}" presName="hierRoot2" presStyleCnt="0">
        <dgm:presLayoutVars>
          <dgm:hierBranch val="init"/>
        </dgm:presLayoutVars>
      </dgm:prSet>
      <dgm:spPr/>
    </dgm:pt>
    <dgm:pt modelId="{FF9D7310-7304-4C90-A7A0-206D5CCBBBA4}" type="pres">
      <dgm:prSet presAssocID="{10B942D2-009C-4929-9425-79C656F7B969}" presName="rootComposite" presStyleCnt="0"/>
      <dgm:spPr/>
    </dgm:pt>
    <dgm:pt modelId="{DE079729-8AB9-463F-8946-716C085B5B64}" type="pres">
      <dgm:prSet presAssocID="{10B942D2-009C-4929-9425-79C656F7B969}" presName="rootText" presStyleLbl="node2" presStyleIdx="0" presStyleCnt="3">
        <dgm:presLayoutVars>
          <dgm:chPref val="3"/>
        </dgm:presLayoutVars>
      </dgm:prSet>
      <dgm:spPr/>
    </dgm:pt>
    <dgm:pt modelId="{BD302158-5876-494C-BC63-4A318B150750}" type="pres">
      <dgm:prSet presAssocID="{10B942D2-009C-4929-9425-79C656F7B969}" presName="rootConnector" presStyleLbl="node2" presStyleIdx="0" presStyleCnt="3"/>
      <dgm:spPr/>
    </dgm:pt>
    <dgm:pt modelId="{52250E82-7770-4FCD-9D13-9356B90A1FD5}" type="pres">
      <dgm:prSet presAssocID="{10B942D2-009C-4929-9425-79C656F7B969}" presName="hierChild4" presStyleCnt="0"/>
      <dgm:spPr/>
    </dgm:pt>
    <dgm:pt modelId="{669C2D64-3933-4849-ADA8-BB3D8B80CADA}" type="pres">
      <dgm:prSet presAssocID="{10B942D2-009C-4929-9425-79C656F7B969}" presName="hierChild5" presStyleCnt="0"/>
      <dgm:spPr/>
    </dgm:pt>
    <dgm:pt modelId="{300E4AC7-3558-4B7F-8F15-4A7884A52F40}" type="pres">
      <dgm:prSet presAssocID="{BF07DC60-B1C6-4BA6-ACA1-187A28F22A38}" presName="Name37" presStyleLbl="parChTrans1D2" presStyleIdx="1" presStyleCnt="3"/>
      <dgm:spPr/>
    </dgm:pt>
    <dgm:pt modelId="{9F9468E7-1240-4E85-8F31-37481384BD4E}" type="pres">
      <dgm:prSet presAssocID="{C2F8A98A-5A85-4813-9868-F9C15F74879E}" presName="hierRoot2" presStyleCnt="0">
        <dgm:presLayoutVars>
          <dgm:hierBranch val="init"/>
        </dgm:presLayoutVars>
      </dgm:prSet>
      <dgm:spPr/>
    </dgm:pt>
    <dgm:pt modelId="{7C695397-3295-4C34-BDA1-CC91C7E5FFDC}" type="pres">
      <dgm:prSet presAssocID="{C2F8A98A-5A85-4813-9868-F9C15F74879E}" presName="rootComposite" presStyleCnt="0"/>
      <dgm:spPr/>
    </dgm:pt>
    <dgm:pt modelId="{5BEC6055-B185-40E8-B8FE-5F96BB9FE57B}" type="pres">
      <dgm:prSet presAssocID="{C2F8A98A-5A85-4813-9868-F9C15F74879E}" presName="rootText" presStyleLbl="node2" presStyleIdx="1" presStyleCnt="3">
        <dgm:presLayoutVars>
          <dgm:chPref val="3"/>
        </dgm:presLayoutVars>
      </dgm:prSet>
      <dgm:spPr/>
    </dgm:pt>
    <dgm:pt modelId="{A0008CC4-E3B7-4883-850A-E8D30D408C3D}" type="pres">
      <dgm:prSet presAssocID="{C2F8A98A-5A85-4813-9868-F9C15F74879E}" presName="rootConnector" presStyleLbl="node2" presStyleIdx="1" presStyleCnt="3"/>
      <dgm:spPr/>
    </dgm:pt>
    <dgm:pt modelId="{FD8A5CF5-5C23-4921-9998-C20DFF0D08F1}" type="pres">
      <dgm:prSet presAssocID="{C2F8A98A-5A85-4813-9868-F9C15F74879E}" presName="hierChild4" presStyleCnt="0"/>
      <dgm:spPr/>
    </dgm:pt>
    <dgm:pt modelId="{F6A72002-BD9F-4486-A226-66D36249309F}" type="pres">
      <dgm:prSet presAssocID="{C2F8A98A-5A85-4813-9868-F9C15F74879E}" presName="hierChild5" presStyleCnt="0"/>
      <dgm:spPr/>
    </dgm:pt>
    <dgm:pt modelId="{1DBA8658-CB5F-4D3B-A39D-1A2EA20FBF83}" type="pres">
      <dgm:prSet presAssocID="{98370774-D8F9-4C73-8AD0-73E7239A8B31}" presName="Name37" presStyleLbl="parChTrans1D2" presStyleIdx="2" presStyleCnt="3"/>
      <dgm:spPr/>
    </dgm:pt>
    <dgm:pt modelId="{4EA4F2FE-59E4-485B-8C39-1553170BE6E1}" type="pres">
      <dgm:prSet presAssocID="{1D0855C9-C046-489A-BD7C-7D9DCF956587}" presName="hierRoot2" presStyleCnt="0">
        <dgm:presLayoutVars>
          <dgm:hierBranch val="init"/>
        </dgm:presLayoutVars>
      </dgm:prSet>
      <dgm:spPr/>
    </dgm:pt>
    <dgm:pt modelId="{D80BE983-6A6A-4A75-9714-F6DB49BE707F}" type="pres">
      <dgm:prSet presAssocID="{1D0855C9-C046-489A-BD7C-7D9DCF956587}" presName="rootComposite" presStyleCnt="0"/>
      <dgm:spPr/>
    </dgm:pt>
    <dgm:pt modelId="{077EA501-0780-4B3E-9BEC-E7EF3C145931}" type="pres">
      <dgm:prSet presAssocID="{1D0855C9-C046-489A-BD7C-7D9DCF956587}" presName="rootText" presStyleLbl="node2" presStyleIdx="2" presStyleCnt="3">
        <dgm:presLayoutVars>
          <dgm:chPref val="3"/>
        </dgm:presLayoutVars>
      </dgm:prSet>
      <dgm:spPr/>
    </dgm:pt>
    <dgm:pt modelId="{54A85D94-08C4-4783-BF69-4B4B6A5CA778}" type="pres">
      <dgm:prSet presAssocID="{1D0855C9-C046-489A-BD7C-7D9DCF956587}" presName="rootConnector" presStyleLbl="node2" presStyleIdx="2" presStyleCnt="3"/>
      <dgm:spPr/>
    </dgm:pt>
    <dgm:pt modelId="{D9D54178-CC2A-4984-825E-E5A7E2FF1199}" type="pres">
      <dgm:prSet presAssocID="{1D0855C9-C046-489A-BD7C-7D9DCF956587}" presName="hierChild4" presStyleCnt="0"/>
      <dgm:spPr/>
    </dgm:pt>
    <dgm:pt modelId="{52CA407D-F74A-4BE4-97F8-3A90AC70F2DC}" type="pres">
      <dgm:prSet presAssocID="{1D0855C9-C046-489A-BD7C-7D9DCF956587}" presName="hierChild5" presStyleCnt="0"/>
      <dgm:spPr/>
    </dgm:pt>
    <dgm:pt modelId="{61C376A9-133B-470E-8773-5B51640D0760}" type="pres">
      <dgm:prSet presAssocID="{A9E56792-12E4-413A-B5D3-A068E3503E7B}" presName="hierChild3" presStyleCnt="0"/>
      <dgm:spPr/>
    </dgm:pt>
  </dgm:ptLst>
  <dgm:cxnLst>
    <dgm:cxn modelId="{22711106-6C52-4E85-9179-D781797476ED}" type="presOf" srcId="{A9E56792-12E4-413A-B5D3-A068E3503E7B}" destId="{965863CB-2755-4665-B329-E68BC1FD280B}" srcOrd="0" destOrd="0" presId="urn:microsoft.com/office/officeart/2005/8/layout/orgChart1"/>
    <dgm:cxn modelId="{6E925F1A-4B33-4CB2-B5A0-2B9B2BD9C381}" type="presOf" srcId="{1D0855C9-C046-489A-BD7C-7D9DCF956587}" destId="{077EA501-0780-4B3E-9BEC-E7EF3C145931}" srcOrd="0" destOrd="0" presId="urn:microsoft.com/office/officeart/2005/8/layout/orgChart1"/>
    <dgm:cxn modelId="{53468524-C72F-45D1-9D7D-ECE913F9D8D3}" srcId="{3DF19887-082A-431B-90E9-51054A672B57}" destId="{A9E56792-12E4-413A-B5D3-A068E3503E7B}" srcOrd="0" destOrd="0" parTransId="{AB7E06BC-6BE8-4306-ABA2-5CDA211750E2}" sibTransId="{D78C82BC-33EF-4924-AA81-3869BD34F604}"/>
    <dgm:cxn modelId="{90F75736-A2F2-4E38-B5DD-6BC05AA46453}" type="presOf" srcId="{98370774-D8F9-4C73-8AD0-73E7239A8B31}" destId="{1DBA8658-CB5F-4D3B-A39D-1A2EA20FBF83}" srcOrd="0" destOrd="0" presId="urn:microsoft.com/office/officeart/2005/8/layout/orgChart1"/>
    <dgm:cxn modelId="{3AEDBA3B-9148-4413-A457-47959D75970D}" srcId="{A9E56792-12E4-413A-B5D3-A068E3503E7B}" destId="{C2F8A98A-5A85-4813-9868-F9C15F74879E}" srcOrd="1" destOrd="0" parTransId="{BF07DC60-B1C6-4BA6-ACA1-187A28F22A38}" sibTransId="{3003A905-921F-42BF-B3C7-0F9A0FFBF232}"/>
    <dgm:cxn modelId="{1B1E6944-4A7D-4D80-B4E6-D9D0ACC22232}" srcId="{A9E56792-12E4-413A-B5D3-A068E3503E7B}" destId="{10B942D2-009C-4929-9425-79C656F7B969}" srcOrd="0" destOrd="0" parTransId="{85E44C81-6884-496C-AAFC-A6B04DC49CD8}" sibTransId="{5FEE6B57-0E62-4465-ACE5-34D53BD609BA}"/>
    <dgm:cxn modelId="{3656CD44-9FF4-4B3F-8490-678B69D382E9}" type="presOf" srcId="{A9E56792-12E4-413A-B5D3-A068E3503E7B}" destId="{7EF28CF7-1ED8-4DC2-AF19-3ECA66DDDA72}" srcOrd="1" destOrd="0" presId="urn:microsoft.com/office/officeart/2005/8/layout/orgChart1"/>
    <dgm:cxn modelId="{620C2446-93B3-4512-9425-85D45DB07CFC}" type="presOf" srcId="{3DF19887-082A-431B-90E9-51054A672B57}" destId="{C1427001-E140-4127-8FF7-F707B6A854F7}" srcOrd="0" destOrd="0" presId="urn:microsoft.com/office/officeart/2005/8/layout/orgChart1"/>
    <dgm:cxn modelId="{7B9C1949-F0BD-48E6-A471-44A58EAFD633}" srcId="{A9E56792-12E4-413A-B5D3-A068E3503E7B}" destId="{1D0855C9-C046-489A-BD7C-7D9DCF956587}" srcOrd="2" destOrd="0" parTransId="{98370774-D8F9-4C73-8AD0-73E7239A8B31}" sibTransId="{8A7C0CB7-CB94-4F04-BDA8-44F296A80E15}"/>
    <dgm:cxn modelId="{FE132579-E71A-4DD1-80D8-4CD5D24C3367}" type="presOf" srcId="{10B942D2-009C-4929-9425-79C656F7B969}" destId="{BD302158-5876-494C-BC63-4A318B150750}" srcOrd="1" destOrd="0" presId="urn:microsoft.com/office/officeart/2005/8/layout/orgChart1"/>
    <dgm:cxn modelId="{95587294-157E-4B31-8A4A-9C099F67E12D}" type="presOf" srcId="{85E44C81-6884-496C-AAFC-A6B04DC49CD8}" destId="{ACAD8088-89EA-40F5-BB62-17D963BF77E4}" srcOrd="0" destOrd="0" presId="urn:microsoft.com/office/officeart/2005/8/layout/orgChart1"/>
    <dgm:cxn modelId="{46F0FEAB-AFD5-4070-A18C-49A55914B98F}" type="presOf" srcId="{1D0855C9-C046-489A-BD7C-7D9DCF956587}" destId="{54A85D94-08C4-4783-BF69-4B4B6A5CA778}" srcOrd="1" destOrd="0" presId="urn:microsoft.com/office/officeart/2005/8/layout/orgChart1"/>
    <dgm:cxn modelId="{D30406BB-60DB-4BF2-8B0B-8DB6AB05F751}" type="presOf" srcId="{BF07DC60-B1C6-4BA6-ACA1-187A28F22A38}" destId="{300E4AC7-3558-4B7F-8F15-4A7884A52F40}" srcOrd="0" destOrd="0" presId="urn:microsoft.com/office/officeart/2005/8/layout/orgChart1"/>
    <dgm:cxn modelId="{491A3ABE-0D75-42D8-B2BF-E0835FFF4786}" type="presOf" srcId="{10B942D2-009C-4929-9425-79C656F7B969}" destId="{DE079729-8AB9-463F-8946-716C085B5B64}" srcOrd="0" destOrd="0" presId="urn:microsoft.com/office/officeart/2005/8/layout/orgChart1"/>
    <dgm:cxn modelId="{DA041FC6-6E19-458A-882D-166FD66E10A9}" type="presOf" srcId="{C2F8A98A-5A85-4813-9868-F9C15F74879E}" destId="{A0008CC4-E3B7-4883-850A-E8D30D408C3D}" srcOrd="1" destOrd="0" presId="urn:microsoft.com/office/officeart/2005/8/layout/orgChart1"/>
    <dgm:cxn modelId="{8CAED2F7-5539-43EC-9627-4B403538803E}" type="presOf" srcId="{C2F8A98A-5A85-4813-9868-F9C15F74879E}" destId="{5BEC6055-B185-40E8-B8FE-5F96BB9FE57B}" srcOrd="0" destOrd="0" presId="urn:microsoft.com/office/officeart/2005/8/layout/orgChart1"/>
    <dgm:cxn modelId="{E2F9D7F2-E14B-4A3D-A1DE-C16E18AE20B7}" type="presParOf" srcId="{C1427001-E140-4127-8FF7-F707B6A854F7}" destId="{11479D1F-5284-45C8-9F74-565AD75E0D5B}" srcOrd="0" destOrd="0" presId="urn:microsoft.com/office/officeart/2005/8/layout/orgChart1"/>
    <dgm:cxn modelId="{1B8B126E-C019-4F92-86DF-5445C20ED13B}" type="presParOf" srcId="{11479D1F-5284-45C8-9F74-565AD75E0D5B}" destId="{13FB1335-534E-410D-9960-F7C8B39164CD}" srcOrd="0" destOrd="0" presId="urn:microsoft.com/office/officeart/2005/8/layout/orgChart1"/>
    <dgm:cxn modelId="{465CDFE5-240D-4314-8796-F606B8B92F76}" type="presParOf" srcId="{13FB1335-534E-410D-9960-F7C8B39164CD}" destId="{965863CB-2755-4665-B329-E68BC1FD280B}" srcOrd="0" destOrd="0" presId="urn:microsoft.com/office/officeart/2005/8/layout/orgChart1"/>
    <dgm:cxn modelId="{F7306F48-77EE-4126-B2F6-893994C03E8E}" type="presParOf" srcId="{13FB1335-534E-410D-9960-F7C8B39164CD}" destId="{7EF28CF7-1ED8-4DC2-AF19-3ECA66DDDA72}" srcOrd="1" destOrd="0" presId="urn:microsoft.com/office/officeart/2005/8/layout/orgChart1"/>
    <dgm:cxn modelId="{66D02BD3-EDB9-4111-A611-93C4260F7FC8}" type="presParOf" srcId="{11479D1F-5284-45C8-9F74-565AD75E0D5B}" destId="{DBD5A749-CB7A-49B1-AA80-4DAB608BCBA5}" srcOrd="1" destOrd="0" presId="urn:microsoft.com/office/officeart/2005/8/layout/orgChart1"/>
    <dgm:cxn modelId="{4B3CA379-30D7-49F0-8E02-D5E7A8125CAB}" type="presParOf" srcId="{DBD5A749-CB7A-49B1-AA80-4DAB608BCBA5}" destId="{ACAD8088-89EA-40F5-BB62-17D963BF77E4}" srcOrd="0" destOrd="0" presId="urn:microsoft.com/office/officeart/2005/8/layout/orgChart1"/>
    <dgm:cxn modelId="{4905B838-9B14-492A-B86C-22E24800A789}" type="presParOf" srcId="{DBD5A749-CB7A-49B1-AA80-4DAB608BCBA5}" destId="{D5B4A98C-00DA-49FB-A93D-19C226F54AE8}" srcOrd="1" destOrd="0" presId="urn:microsoft.com/office/officeart/2005/8/layout/orgChart1"/>
    <dgm:cxn modelId="{D87CD29D-54D6-4750-8E43-0CB2768C4E88}" type="presParOf" srcId="{D5B4A98C-00DA-49FB-A93D-19C226F54AE8}" destId="{FF9D7310-7304-4C90-A7A0-206D5CCBBBA4}" srcOrd="0" destOrd="0" presId="urn:microsoft.com/office/officeart/2005/8/layout/orgChart1"/>
    <dgm:cxn modelId="{C7CC3331-2329-4F16-9048-BF27A9DADE5E}" type="presParOf" srcId="{FF9D7310-7304-4C90-A7A0-206D5CCBBBA4}" destId="{DE079729-8AB9-463F-8946-716C085B5B64}" srcOrd="0" destOrd="0" presId="urn:microsoft.com/office/officeart/2005/8/layout/orgChart1"/>
    <dgm:cxn modelId="{F0B70085-DC61-45B8-9D15-B252595D5505}" type="presParOf" srcId="{FF9D7310-7304-4C90-A7A0-206D5CCBBBA4}" destId="{BD302158-5876-494C-BC63-4A318B150750}" srcOrd="1" destOrd="0" presId="urn:microsoft.com/office/officeart/2005/8/layout/orgChart1"/>
    <dgm:cxn modelId="{DE5C63CD-79C9-4ACD-A2A1-B1B965DD03F6}" type="presParOf" srcId="{D5B4A98C-00DA-49FB-A93D-19C226F54AE8}" destId="{52250E82-7770-4FCD-9D13-9356B90A1FD5}" srcOrd="1" destOrd="0" presId="urn:microsoft.com/office/officeart/2005/8/layout/orgChart1"/>
    <dgm:cxn modelId="{EAEC57F4-385B-4BE8-95F3-BD63D70C08A2}" type="presParOf" srcId="{D5B4A98C-00DA-49FB-A93D-19C226F54AE8}" destId="{669C2D64-3933-4849-ADA8-BB3D8B80CADA}" srcOrd="2" destOrd="0" presId="urn:microsoft.com/office/officeart/2005/8/layout/orgChart1"/>
    <dgm:cxn modelId="{C7738F75-8600-4CC2-B73D-0F67E4BDB39B}" type="presParOf" srcId="{DBD5A749-CB7A-49B1-AA80-4DAB608BCBA5}" destId="{300E4AC7-3558-4B7F-8F15-4A7884A52F40}" srcOrd="2" destOrd="0" presId="urn:microsoft.com/office/officeart/2005/8/layout/orgChart1"/>
    <dgm:cxn modelId="{BB160278-FFA8-4674-94C1-7254708133C9}" type="presParOf" srcId="{DBD5A749-CB7A-49B1-AA80-4DAB608BCBA5}" destId="{9F9468E7-1240-4E85-8F31-37481384BD4E}" srcOrd="3" destOrd="0" presId="urn:microsoft.com/office/officeart/2005/8/layout/orgChart1"/>
    <dgm:cxn modelId="{3313F547-201B-4DD1-89F5-60E79CCB7DCF}" type="presParOf" srcId="{9F9468E7-1240-4E85-8F31-37481384BD4E}" destId="{7C695397-3295-4C34-BDA1-CC91C7E5FFDC}" srcOrd="0" destOrd="0" presId="urn:microsoft.com/office/officeart/2005/8/layout/orgChart1"/>
    <dgm:cxn modelId="{B0536635-7E6F-450D-AB74-98CB3EE422EF}" type="presParOf" srcId="{7C695397-3295-4C34-BDA1-CC91C7E5FFDC}" destId="{5BEC6055-B185-40E8-B8FE-5F96BB9FE57B}" srcOrd="0" destOrd="0" presId="urn:microsoft.com/office/officeart/2005/8/layout/orgChart1"/>
    <dgm:cxn modelId="{4A8A3B09-0655-46A2-A895-35AB8A270F52}" type="presParOf" srcId="{7C695397-3295-4C34-BDA1-CC91C7E5FFDC}" destId="{A0008CC4-E3B7-4883-850A-E8D30D408C3D}" srcOrd="1" destOrd="0" presId="urn:microsoft.com/office/officeart/2005/8/layout/orgChart1"/>
    <dgm:cxn modelId="{357F01C8-F461-4490-ABA5-6DEF9E9D8A2F}" type="presParOf" srcId="{9F9468E7-1240-4E85-8F31-37481384BD4E}" destId="{FD8A5CF5-5C23-4921-9998-C20DFF0D08F1}" srcOrd="1" destOrd="0" presId="urn:microsoft.com/office/officeart/2005/8/layout/orgChart1"/>
    <dgm:cxn modelId="{793E6DB8-920D-40C4-99BE-6A14A744B382}" type="presParOf" srcId="{9F9468E7-1240-4E85-8F31-37481384BD4E}" destId="{F6A72002-BD9F-4486-A226-66D36249309F}" srcOrd="2" destOrd="0" presId="urn:microsoft.com/office/officeart/2005/8/layout/orgChart1"/>
    <dgm:cxn modelId="{30208372-E7C0-4562-A3D8-BC76C85EEF9F}" type="presParOf" srcId="{DBD5A749-CB7A-49B1-AA80-4DAB608BCBA5}" destId="{1DBA8658-CB5F-4D3B-A39D-1A2EA20FBF83}" srcOrd="4" destOrd="0" presId="urn:microsoft.com/office/officeart/2005/8/layout/orgChart1"/>
    <dgm:cxn modelId="{21003D03-B22E-4E9A-BA9B-0DB58AB66200}" type="presParOf" srcId="{DBD5A749-CB7A-49B1-AA80-4DAB608BCBA5}" destId="{4EA4F2FE-59E4-485B-8C39-1553170BE6E1}" srcOrd="5" destOrd="0" presId="urn:microsoft.com/office/officeart/2005/8/layout/orgChart1"/>
    <dgm:cxn modelId="{9CFDDEE9-6953-44A2-A7C7-F2A7EA1AB894}" type="presParOf" srcId="{4EA4F2FE-59E4-485B-8C39-1553170BE6E1}" destId="{D80BE983-6A6A-4A75-9714-F6DB49BE707F}" srcOrd="0" destOrd="0" presId="urn:microsoft.com/office/officeart/2005/8/layout/orgChart1"/>
    <dgm:cxn modelId="{916B058C-0B23-426B-BB6F-C2E80B7F2B7D}" type="presParOf" srcId="{D80BE983-6A6A-4A75-9714-F6DB49BE707F}" destId="{077EA501-0780-4B3E-9BEC-E7EF3C145931}" srcOrd="0" destOrd="0" presId="urn:microsoft.com/office/officeart/2005/8/layout/orgChart1"/>
    <dgm:cxn modelId="{FF33A594-AB26-4DD4-AB4F-E08C445F6669}" type="presParOf" srcId="{D80BE983-6A6A-4A75-9714-F6DB49BE707F}" destId="{54A85D94-08C4-4783-BF69-4B4B6A5CA778}" srcOrd="1" destOrd="0" presId="urn:microsoft.com/office/officeart/2005/8/layout/orgChart1"/>
    <dgm:cxn modelId="{7E1F8127-3C94-44C9-A5D2-0801B8A088CB}" type="presParOf" srcId="{4EA4F2FE-59E4-485B-8C39-1553170BE6E1}" destId="{D9D54178-CC2A-4984-825E-E5A7E2FF1199}" srcOrd="1" destOrd="0" presId="urn:microsoft.com/office/officeart/2005/8/layout/orgChart1"/>
    <dgm:cxn modelId="{67A8A5B2-89F2-4726-95D2-70892ED5EADD}" type="presParOf" srcId="{4EA4F2FE-59E4-485B-8C39-1553170BE6E1}" destId="{52CA407D-F74A-4BE4-97F8-3A90AC70F2DC}" srcOrd="2" destOrd="0" presId="urn:microsoft.com/office/officeart/2005/8/layout/orgChart1"/>
    <dgm:cxn modelId="{24663923-AF23-4142-8DBA-15C2F57FC230}" type="presParOf" srcId="{11479D1F-5284-45C8-9F74-565AD75E0D5B}" destId="{61C376A9-133B-470E-8773-5B51640D0760}"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A8658-CB5F-4D3B-A39D-1A2EA20FBF83}">
      <dsp:nvSpPr>
        <dsp:cNvPr id="0" name=""/>
        <dsp:cNvSpPr/>
      </dsp:nvSpPr>
      <dsp:spPr>
        <a:xfrm>
          <a:off x="2033470" y="1256683"/>
          <a:ext cx="1438694" cy="249690"/>
        </a:xfrm>
        <a:custGeom>
          <a:avLst/>
          <a:gdLst/>
          <a:ahLst/>
          <a:cxnLst/>
          <a:rect l="0" t="0" r="0" b="0"/>
          <a:pathLst>
            <a:path>
              <a:moveTo>
                <a:pt x="0" y="0"/>
              </a:moveTo>
              <a:lnTo>
                <a:pt x="0" y="124845"/>
              </a:lnTo>
              <a:lnTo>
                <a:pt x="1438694" y="124845"/>
              </a:lnTo>
              <a:lnTo>
                <a:pt x="1438694" y="2496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0E4AC7-3558-4B7F-8F15-4A7884A52F40}">
      <dsp:nvSpPr>
        <dsp:cNvPr id="0" name=""/>
        <dsp:cNvSpPr/>
      </dsp:nvSpPr>
      <dsp:spPr>
        <a:xfrm>
          <a:off x="1987750" y="1256683"/>
          <a:ext cx="91440" cy="249690"/>
        </a:xfrm>
        <a:custGeom>
          <a:avLst/>
          <a:gdLst/>
          <a:ahLst/>
          <a:cxnLst/>
          <a:rect l="0" t="0" r="0" b="0"/>
          <a:pathLst>
            <a:path>
              <a:moveTo>
                <a:pt x="45720" y="0"/>
              </a:moveTo>
              <a:lnTo>
                <a:pt x="45720" y="2496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AD8088-89EA-40F5-BB62-17D963BF77E4}">
      <dsp:nvSpPr>
        <dsp:cNvPr id="0" name=""/>
        <dsp:cNvSpPr/>
      </dsp:nvSpPr>
      <dsp:spPr>
        <a:xfrm>
          <a:off x="594775" y="1256683"/>
          <a:ext cx="1438694" cy="249690"/>
        </a:xfrm>
        <a:custGeom>
          <a:avLst/>
          <a:gdLst/>
          <a:ahLst/>
          <a:cxnLst/>
          <a:rect l="0" t="0" r="0" b="0"/>
          <a:pathLst>
            <a:path>
              <a:moveTo>
                <a:pt x="1438694" y="0"/>
              </a:moveTo>
              <a:lnTo>
                <a:pt x="1438694" y="124845"/>
              </a:lnTo>
              <a:lnTo>
                <a:pt x="0" y="124845"/>
              </a:lnTo>
              <a:lnTo>
                <a:pt x="0" y="2496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5863CB-2755-4665-B329-E68BC1FD280B}">
      <dsp:nvSpPr>
        <dsp:cNvPr id="0" name=""/>
        <dsp:cNvSpPr/>
      </dsp:nvSpPr>
      <dsp:spPr>
        <a:xfrm>
          <a:off x="1438967" y="662181"/>
          <a:ext cx="1189004" cy="594502"/>
        </a:xfrm>
        <a:prstGeom prst="rect">
          <a:avLst/>
        </a:prstGeom>
        <a:solidFill>
          <a:schemeClr val="accent1">
            <a:lumMod val="75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sv-SE" sz="3900" kern="1200"/>
            <a:t>NPO</a:t>
          </a:r>
        </a:p>
      </dsp:txBody>
      <dsp:txXfrm>
        <a:off x="1438967" y="662181"/>
        <a:ext cx="1189004" cy="594502"/>
      </dsp:txXfrm>
    </dsp:sp>
    <dsp:sp modelId="{DE079729-8AB9-463F-8946-716C085B5B64}">
      <dsp:nvSpPr>
        <dsp:cNvPr id="0" name=""/>
        <dsp:cNvSpPr/>
      </dsp:nvSpPr>
      <dsp:spPr>
        <a:xfrm>
          <a:off x="273" y="1506373"/>
          <a:ext cx="1189004" cy="594502"/>
        </a:xfrm>
        <a:prstGeom prst="rect">
          <a:avLst/>
        </a:prstGeom>
        <a:solidFill>
          <a:schemeClr val="accent1">
            <a:lumMod val="75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sv-SE" sz="3900" kern="1200"/>
            <a:t>NAG</a:t>
          </a:r>
        </a:p>
      </dsp:txBody>
      <dsp:txXfrm>
        <a:off x="273" y="1506373"/>
        <a:ext cx="1189004" cy="594502"/>
      </dsp:txXfrm>
    </dsp:sp>
    <dsp:sp modelId="{5BEC6055-B185-40E8-B8FE-5F96BB9FE57B}">
      <dsp:nvSpPr>
        <dsp:cNvPr id="0" name=""/>
        <dsp:cNvSpPr/>
      </dsp:nvSpPr>
      <dsp:spPr>
        <a:xfrm>
          <a:off x="1438967" y="1506373"/>
          <a:ext cx="1189004" cy="594502"/>
        </a:xfrm>
        <a:prstGeom prst="rect">
          <a:avLst/>
        </a:prstGeom>
        <a:solidFill>
          <a:schemeClr val="accent1">
            <a:lumMod val="75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sv-SE" sz="3900" kern="1200"/>
            <a:t>NAG</a:t>
          </a:r>
        </a:p>
      </dsp:txBody>
      <dsp:txXfrm>
        <a:off x="1438967" y="1506373"/>
        <a:ext cx="1189004" cy="594502"/>
      </dsp:txXfrm>
    </dsp:sp>
    <dsp:sp modelId="{077EA501-0780-4B3E-9BEC-E7EF3C145931}">
      <dsp:nvSpPr>
        <dsp:cNvPr id="0" name=""/>
        <dsp:cNvSpPr/>
      </dsp:nvSpPr>
      <dsp:spPr>
        <a:xfrm>
          <a:off x="2877662" y="1506373"/>
          <a:ext cx="1189004" cy="594502"/>
        </a:xfrm>
        <a:prstGeom prst="rect">
          <a:avLst/>
        </a:prstGeom>
        <a:solidFill>
          <a:schemeClr val="accent1">
            <a:lumMod val="75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sv-SE" sz="3900" kern="1200"/>
            <a:t>NAG</a:t>
          </a:r>
        </a:p>
      </dsp:txBody>
      <dsp:txXfrm>
        <a:off x="2877662" y="1506373"/>
        <a:ext cx="1189004" cy="594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A8658-CB5F-4D3B-A39D-1A2EA20FBF83}">
      <dsp:nvSpPr>
        <dsp:cNvPr id="0" name=""/>
        <dsp:cNvSpPr/>
      </dsp:nvSpPr>
      <dsp:spPr>
        <a:xfrm>
          <a:off x="2033470" y="1256683"/>
          <a:ext cx="1438694" cy="249690"/>
        </a:xfrm>
        <a:custGeom>
          <a:avLst/>
          <a:gdLst/>
          <a:ahLst/>
          <a:cxnLst/>
          <a:rect l="0" t="0" r="0" b="0"/>
          <a:pathLst>
            <a:path>
              <a:moveTo>
                <a:pt x="0" y="0"/>
              </a:moveTo>
              <a:lnTo>
                <a:pt x="0" y="124845"/>
              </a:lnTo>
              <a:lnTo>
                <a:pt x="1438694" y="124845"/>
              </a:lnTo>
              <a:lnTo>
                <a:pt x="1438694" y="2496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0E4AC7-3558-4B7F-8F15-4A7884A52F40}">
      <dsp:nvSpPr>
        <dsp:cNvPr id="0" name=""/>
        <dsp:cNvSpPr/>
      </dsp:nvSpPr>
      <dsp:spPr>
        <a:xfrm>
          <a:off x="1987750" y="1256683"/>
          <a:ext cx="91440" cy="249690"/>
        </a:xfrm>
        <a:custGeom>
          <a:avLst/>
          <a:gdLst/>
          <a:ahLst/>
          <a:cxnLst/>
          <a:rect l="0" t="0" r="0" b="0"/>
          <a:pathLst>
            <a:path>
              <a:moveTo>
                <a:pt x="45720" y="0"/>
              </a:moveTo>
              <a:lnTo>
                <a:pt x="45720" y="2496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AD8088-89EA-40F5-BB62-17D963BF77E4}">
      <dsp:nvSpPr>
        <dsp:cNvPr id="0" name=""/>
        <dsp:cNvSpPr/>
      </dsp:nvSpPr>
      <dsp:spPr>
        <a:xfrm>
          <a:off x="594775" y="1256683"/>
          <a:ext cx="1438694" cy="249690"/>
        </a:xfrm>
        <a:custGeom>
          <a:avLst/>
          <a:gdLst/>
          <a:ahLst/>
          <a:cxnLst/>
          <a:rect l="0" t="0" r="0" b="0"/>
          <a:pathLst>
            <a:path>
              <a:moveTo>
                <a:pt x="1438694" y="0"/>
              </a:moveTo>
              <a:lnTo>
                <a:pt x="1438694" y="124845"/>
              </a:lnTo>
              <a:lnTo>
                <a:pt x="0" y="124845"/>
              </a:lnTo>
              <a:lnTo>
                <a:pt x="0" y="2496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5863CB-2755-4665-B329-E68BC1FD280B}">
      <dsp:nvSpPr>
        <dsp:cNvPr id="0" name=""/>
        <dsp:cNvSpPr/>
      </dsp:nvSpPr>
      <dsp:spPr>
        <a:xfrm>
          <a:off x="1438967" y="662181"/>
          <a:ext cx="1189004" cy="594502"/>
        </a:xfrm>
        <a:prstGeom prst="rect">
          <a:avLst/>
        </a:prstGeom>
        <a:solidFill>
          <a:schemeClr val="accent1">
            <a:lumMod val="75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sv-SE" sz="3900" kern="1200"/>
            <a:t>NPO</a:t>
          </a:r>
        </a:p>
      </dsp:txBody>
      <dsp:txXfrm>
        <a:off x="1438967" y="662181"/>
        <a:ext cx="1189004" cy="594502"/>
      </dsp:txXfrm>
    </dsp:sp>
    <dsp:sp modelId="{DE079729-8AB9-463F-8946-716C085B5B64}">
      <dsp:nvSpPr>
        <dsp:cNvPr id="0" name=""/>
        <dsp:cNvSpPr/>
      </dsp:nvSpPr>
      <dsp:spPr>
        <a:xfrm>
          <a:off x="273" y="1506373"/>
          <a:ext cx="1189004" cy="59450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sv-SE" sz="3900" kern="1200"/>
            <a:t>NAG</a:t>
          </a:r>
        </a:p>
      </dsp:txBody>
      <dsp:txXfrm>
        <a:off x="273" y="1506373"/>
        <a:ext cx="1189004" cy="594502"/>
      </dsp:txXfrm>
    </dsp:sp>
    <dsp:sp modelId="{5BEC6055-B185-40E8-B8FE-5F96BB9FE57B}">
      <dsp:nvSpPr>
        <dsp:cNvPr id="0" name=""/>
        <dsp:cNvSpPr/>
      </dsp:nvSpPr>
      <dsp:spPr>
        <a:xfrm>
          <a:off x="1438967" y="1506373"/>
          <a:ext cx="1189004" cy="594502"/>
        </a:xfrm>
        <a:prstGeom prst="rect">
          <a:avLst/>
        </a:prstGeom>
        <a:solidFill>
          <a:schemeClr val="accent1">
            <a:lumMod val="75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sv-SE" sz="3900" kern="1200"/>
            <a:t>NAG</a:t>
          </a:r>
        </a:p>
      </dsp:txBody>
      <dsp:txXfrm>
        <a:off x="1438967" y="1506373"/>
        <a:ext cx="1189004" cy="594502"/>
      </dsp:txXfrm>
    </dsp:sp>
    <dsp:sp modelId="{077EA501-0780-4B3E-9BEC-E7EF3C145931}">
      <dsp:nvSpPr>
        <dsp:cNvPr id="0" name=""/>
        <dsp:cNvSpPr/>
      </dsp:nvSpPr>
      <dsp:spPr>
        <a:xfrm>
          <a:off x="2877662" y="1506373"/>
          <a:ext cx="1189004" cy="594502"/>
        </a:xfrm>
        <a:prstGeom prst="rect">
          <a:avLst/>
        </a:prstGeom>
        <a:solidFill>
          <a:schemeClr val="accent1">
            <a:lumMod val="75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sv-SE" sz="3900" kern="1200"/>
            <a:t>NAG</a:t>
          </a:r>
        </a:p>
      </dsp:txBody>
      <dsp:txXfrm>
        <a:off x="2877662" y="1506373"/>
        <a:ext cx="1189004" cy="59450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6F575-3E4A-45C2-B08A-23CE381B4494}" type="datetimeFigureOut">
              <a:rPr lang="sv-SE" smtClean="0"/>
              <a:t>2024-02-13</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err="1"/>
              <a:t>Click</a:t>
            </a:r>
            <a:r>
              <a:rPr lang="sv-SE"/>
              <a:t> to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42032-F02D-4F13-BE09-E93EF3C22FA0}" type="slidenum">
              <a:rPr lang="sv-SE" smtClean="0"/>
              <a:t>‹#›</a:t>
            </a:fld>
            <a:endParaRPr lang="sv-SE"/>
          </a:p>
        </p:txBody>
      </p:sp>
    </p:spTree>
    <p:extLst>
      <p:ext uri="{BB962C8B-B14F-4D97-AF65-F5344CB8AC3E}">
        <p14:creationId xmlns:p14="http://schemas.microsoft.com/office/powerpoint/2010/main" val="329026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dms.dartmouth.edu/cms/materials/publicatio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Uppdaterad</a:t>
            </a:r>
            <a:r>
              <a:rPr lang="en-US" dirty="0">
                <a:cs typeface="Calibri"/>
              </a:rPr>
              <a:t> 2024-02-13</a:t>
            </a:r>
          </a:p>
        </p:txBody>
      </p:sp>
      <p:sp>
        <p:nvSpPr>
          <p:cNvPr id="4" name="Slide Number Placeholder 3"/>
          <p:cNvSpPr>
            <a:spLocks noGrp="1"/>
          </p:cNvSpPr>
          <p:nvPr>
            <p:ph type="sldNum" sz="quarter" idx="5"/>
          </p:nvPr>
        </p:nvSpPr>
        <p:spPr/>
        <p:txBody>
          <a:bodyPr/>
          <a:lstStyle/>
          <a:p>
            <a:fld id="{44442032-F02D-4F13-BE09-E93EF3C22FA0}" type="slidenum">
              <a:rPr lang="sv-SE" smtClean="0"/>
              <a:t>1</a:t>
            </a:fld>
            <a:endParaRPr lang="sv-SE"/>
          </a:p>
        </p:txBody>
      </p:sp>
    </p:spTree>
    <p:extLst>
      <p:ext uri="{BB962C8B-B14F-4D97-AF65-F5344CB8AC3E}">
        <p14:creationId xmlns:p14="http://schemas.microsoft.com/office/powerpoint/2010/main" val="2224549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11</a:t>
            </a:fld>
            <a:endParaRPr lang="sv-SE"/>
          </a:p>
        </p:txBody>
      </p:sp>
    </p:spTree>
    <p:extLst>
      <p:ext uri="{BB962C8B-B14F-4D97-AF65-F5344CB8AC3E}">
        <p14:creationId xmlns:p14="http://schemas.microsoft.com/office/powerpoint/2010/main" val="555212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12</a:t>
            </a:fld>
            <a:endParaRPr lang="sv-SE"/>
          </a:p>
        </p:txBody>
      </p:sp>
    </p:spTree>
    <p:extLst>
      <p:ext uri="{BB962C8B-B14F-4D97-AF65-F5344CB8AC3E}">
        <p14:creationId xmlns:p14="http://schemas.microsoft.com/office/powerpoint/2010/main" val="2804476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13</a:t>
            </a:fld>
            <a:endParaRPr lang="sv-SE"/>
          </a:p>
        </p:txBody>
      </p:sp>
    </p:spTree>
    <p:extLst>
      <p:ext uri="{BB962C8B-B14F-4D97-AF65-F5344CB8AC3E}">
        <p14:creationId xmlns:p14="http://schemas.microsoft.com/office/powerpoint/2010/main" val="5316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latin typeface="Calibri" panose="020F0502020204030204" pitchFamily="34" charset="0"/>
                <a:cs typeface="Calibri" panose="020F0502020204030204" pitchFamily="34" charset="0"/>
              </a:rPr>
              <a:t>Bild över de nationella programområdena. De flesta är bildade med en patientgrupp som ram, men några är av mer allmän karaktär, tex medicinsk diagnostik och akut vård.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latin typeface="Calibri" panose="020F0502020204030204" pitchFamily="34" charset="0"/>
              <a:cs typeface="Calibri" panose="020F0502020204030204" pitchFamily="34" charset="0"/>
            </a:endParaRP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8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Calibri" panose="020F0502020204030204" pitchFamily="34" charset="0"/>
                <a:cs typeface="Calibri" panose="020F0502020204030204" pitchFamily="34" charset="0"/>
              </a:rPr>
              <a:t>Värdskapet för </a:t>
            </a:r>
            <a:r>
              <a:rPr lang="sv-SE" sz="1200" dirty="0" err="1">
                <a:latin typeface="Calibri" panose="020F0502020204030204" pitchFamily="34" charset="0"/>
                <a:cs typeface="Calibri" panose="020F0502020204030204" pitchFamily="34" charset="0"/>
              </a:rPr>
              <a:t>NPO:erna</a:t>
            </a:r>
            <a:r>
              <a:rPr lang="sv-SE" sz="1200" dirty="0">
                <a:latin typeface="Calibri" panose="020F0502020204030204" pitchFamily="34" charset="0"/>
                <a:cs typeface="Calibri" panose="020F0502020204030204" pitchFamily="34" charset="0"/>
              </a:rPr>
              <a:t> är fördelat mellan de sex sjukvårdsregionerna. Värdskapet innebär att förse </a:t>
            </a:r>
            <a:r>
              <a:rPr lang="sv-SE" sz="1200" dirty="0" err="1">
                <a:latin typeface="Calibri" panose="020F0502020204030204" pitchFamily="34" charset="0"/>
                <a:cs typeface="Calibri" panose="020F0502020204030204" pitchFamily="34" charset="0"/>
              </a:rPr>
              <a:t>NPO:et</a:t>
            </a:r>
            <a:r>
              <a:rPr lang="sv-SE" sz="1200" dirty="0">
                <a:latin typeface="Calibri" panose="020F0502020204030204" pitchFamily="34" charset="0"/>
                <a:cs typeface="Calibri" panose="020F0502020204030204" pitchFamily="34" charset="0"/>
              </a:rPr>
              <a:t> med stödresurser som processledare, kompetens och utvecklingskraft.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Calibri" panose="020F0502020204030204" pitchFamily="34" charset="0"/>
              <a:cs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7A1E-DDAA-8E46-A17B-26FFF1B60C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698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17</a:t>
            </a:fld>
            <a:endParaRPr lang="sv-SE"/>
          </a:p>
        </p:txBody>
      </p:sp>
    </p:spTree>
    <p:extLst>
      <p:ext uri="{BB962C8B-B14F-4D97-AF65-F5344CB8AC3E}">
        <p14:creationId xmlns:p14="http://schemas.microsoft.com/office/powerpoint/2010/main" val="4080155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Det </a:t>
            </a:r>
            <a:r>
              <a:rPr lang="en-US" dirty="0" err="1"/>
              <a:t>krävs</a:t>
            </a:r>
            <a:r>
              <a:rPr lang="en-US" dirty="0"/>
              <a:t> </a:t>
            </a:r>
            <a:r>
              <a:rPr lang="en-US" dirty="0" err="1"/>
              <a:t>ett</a:t>
            </a:r>
            <a:r>
              <a:rPr lang="en-US" dirty="0"/>
              <a:t> </a:t>
            </a:r>
            <a:r>
              <a:rPr lang="en-US" dirty="0" err="1"/>
              <a:t>samspel</a:t>
            </a:r>
            <a:r>
              <a:rPr lang="en-US" dirty="0"/>
              <a:t> </a:t>
            </a:r>
            <a:r>
              <a:rPr lang="en-US" dirty="0" err="1"/>
              <a:t>i</a:t>
            </a:r>
            <a:r>
              <a:rPr lang="en-US" dirty="0"/>
              <a:t> </a:t>
            </a:r>
            <a:r>
              <a:rPr lang="en-US" dirty="0" err="1"/>
              <a:t>hela</a:t>
            </a:r>
            <a:r>
              <a:rPr lang="en-US" dirty="0"/>
              <a:t> </a:t>
            </a:r>
            <a:r>
              <a:rPr lang="en-US" dirty="0" err="1"/>
              <a:t>systemet</a:t>
            </a:r>
            <a:r>
              <a:rPr lang="en-US" dirty="0"/>
              <a:t> för </a:t>
            </a:r>
            <a:r>
              <a:rPr lang="en-US" dirty="0" err="1"/>
              <a:t>att</a:t>
            </a:r>
            <a:r>
              <a:rPr lang="en-US" dirty="0"/>
              <a:t> </a:t>
            </a:r>
            <a:r>
              <a:rPr lang="en-US" dirty="0" err="1"/>
              <a:t>få</a:t>
            </a:r>
            <a:r>
              <a:rPr lang="en-US" dirty="0"/>
              <a:t> det </a:t>
            </a:r>
            <a:r>
              <a:rPr lang="en-US" dirty="0" err="1"/>
              <a:t>att</a:t>
            </a:r>
            <a:r>
              <a:rPr lang="en-US" dirty="0"/>
              <a:t> </a:t>
            </a:r>
            <a:r>
              <a:rPr lang="en-US" dirty="0" err="1"/>
              <a:t>fungera</a:t>
            </a:r>
            <a:r>
              <a:rPr lang="en-US" dirty="0"/>
              <a:t>. </a:t>
            </a:r>
          </a:p>
          <a:p>
            <a:r>
              <a:rPr lang="en-US" dirty="0" err="1"/>
              <a:t>Källhänvisning</a:t>
            </a:r>
            <a:r>
              <a:rPr lang="en-US" dirty="0"/>
              <a:t> för </a:t>
            </a:r>
            <a:r>
              <a:rPr lang="en-US" dirty="0" err="1"/>
              <a:t>bilden</a:t>
            </a:r>
            <a:r>
              <a:rPr lang="en-US" dirty="0"/>
              <a:t>: </a:t>
            </a:r>
            <a:r>
              <a:rPr lang="en-US" dirty="0" err="1"/>
              <a:t>Bilden</a:t>
            </a:r>
            <a:r>
              <a:rPr lang="en-US" dirty="0"/>
              <a:t> </a:t>
            </a:r>
            <a:r>
              <a:rPr lang="en-US" dirty="0" err="1"/>
              <a:t>utvecklades</a:t>
            </a:r>
            <a:r>
              <a:rPr lang="en-US" dirty="0"/>
              <a:t> under 2013 </a:t>
            </a:r>
            <a:r>
              <a:rPr lang="en-US" dirty="0" err="1"/>
              <a:t>på</a:t>
            </a:r>
            <a:r>
              <a:rPr lang="en-US" dirty="0"/>
              <a:t> SKR (SKL) och </a:t>
            </a:r>
            <a:r>
              <a:rPr lang="en-US" dirty="0" err="1"/>
              <a:t>utgår</a:t>
            </a:r>
            <a:r>
              <a:rPr lang="en-US" dirty="0"/>
              <a:t> </a:t>
            </a:r>
            <a:r>
              <a:rPr lang="en-US" dirty="0" err="1"/>
              <a:t>från</a:t>
            </a:r>
            <a:r>
              <a:rPr lang="en-US" dirty="0"/>
              <a:t> </a:t>
            </a:r>
            <a:r>
              <a:rPr lang="en-US" dirty="0" err="1"/>
              <a:t>Mikrosystemmodellen</a:t>
            </a:r>
            <a:endParaRPr lang="en-US" dirty="0">
              <a:cs typeface="Calibri"/>
            </a:endParaRPr>
          </a:p>
          <a:p>
            <a:r>
              <a:rPr lang="en-US" dirty="0">
                <a:hlinkClick r:id="rId3"/>
              </a:rPr>
              <a:t>Nelson EC, </a:t>
            </a:r>
            <a:r>
              <a:rPr lang="en-US" dirty="0" err="1">
                <a:hlinkClick r:id="rId3"/>
              </a:rPr>
              <a:t>Batalden</a:t>
            </a:r>
            <a:r>
              <a:rPr lang="en-US" dirty="0">
                <a:hlinkClick r:id="rId3"/>
              </a:rPr>
              <a:t> PB, Huber TP, Mohr, JJ, Godfrey MM, Headrick, LA, Wasson, JH: Microsystems in Health Care: Part 1. The Joint Commission Journal on Quality Improvement. Volume 28 (9): 472-493, 2002. </a:t>
            </a:r>
            <a:r>
              <a:rPr lang="en-US" dirty="0" err="1">
                <a:hlinkClick r:id="rId3"/>
              </a:rPr>
              <a:t>Artikeln</a:t>
            </a:r>
            <a:r>
              <a:rPr lang="en-US" dirty="0">
                <a:hlinkClick r:id="rId3"/>
              </a:rPr>
              <a:t> </a:t>
            </a:r>
            <a:r>
              <a:rPr lang="en-US" dirty="0" err="1">
                <a:hlinkClick r:id="rId3"/>
              </a:rPr>
              <a:t>på</a:t>
            </a:r>
            <a:r>
              <a:rPr lang="en-US" dirty="0">
                <a:hlinkClick r:id="rId3"/>
              </a:rPr>
              <a:t> </a:t>
            </a:r>
            <a:r>
              <a:rPr lang="en-US" dirty="0" err="1">
                <a:hlinkClick r:id="rId3"/>
              </a:rPr>
              <a:t>svenska</a:t>
            </a:r>
            <a:endParaRPr lang="en-US"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21</a:t>
            </a:fld>
            <a:endParaRPr lang="sv-SE"/>
          </a:p>
        </p:txBody>
      </p:sp>
    </p:spTree>
    <p:extLst>
      <p:ext uri="{BB962C8B-B14F-4D97-AF65-F5344CB8AC3E}">
        <p14:creationId xmlns:p14="http://schemas.microsoft.com/office/powerpoint/2010/main" val="308913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Vissa NAG kan vara gemensamma för</a:t>
            </a:r>
            <a:r>
              <a:rPr lang="sv-SE" baseline="0"/>
              <a:t> flera NPO</a:t>
            </a:r>
            <a:endParaRPr lang="sv-SE"/>
          </a:p>
          <a:p>
            <a:endParaRPr lang="sv-SE"/>
          </a:p>
        </p:txBody>
      </p:sp>
      <p:sp>
        <p:nvSpPr>
          <p:cNvPr id="4" name="Platshållare för bildnummer 3"/>
          <p:cNvSpPr>
            <a:spLocks noGrp="1"/>
          </p:cNvSpPr>
          <p:nvPr>
            <p:ph type="sldNum" sz="quarter" idx="5"/>
          </p:nvPr>
        </p:nvSpPr>
        <p:spPr/>
        <p:txBody>
          <a:bodyPr/>
          <a:lstStyle/>
          <a:p>
            <a:fld id="{DF57C891-329D-1846-A7CA-4DF996A16854}" type="slidenum">
              <a:rPr lang="sv-SE" smtClean="0"/>
              <a:t>22</a:t>
            </a:fld>
            <a:endParaRPr lang="sv-SE"/>
          </a:p>
        </p:txBody>
      </p:sp>
    </p:spTree>
    <p:extLst>
      <p:ext uri="{BB962C8B-B14F-4D97-AF65-F5344CB8AC3E}">
        <p14:creationId xmlns:p14="http://schemas.microsoft.com/office/powerpoint/2010/main" val="4280688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24</a:t>
            </a:fld>
            <a:endParaRPr lang="sv-SE"/>
          </a:p>
        </p:txBody>
      </p:sp>
    </p:spTree>
    <p:extLst>
      <p:ext uri="{BB962C8B-B14F-4D97-AF65-F5344CB8AC3E}">
        <p14:creationId xmlns:p14="http://schemas.microsoft.com/office/powerpoint/2010/main" val="2845716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25</a:t>
            </a:fld>
            <a:endParaRPr lang="sv-SE"/>
          </a:p>
        </p:txBody>
      </p:sp>
    </p:spTree>
    <p:extLst>
      <p:ext uri="{BB962C8B-B14F-4D97-AF65-F5344CB8AC3E}">
        <p14:creationId xmlns:p14="http://schemas.microsoft.com/office/powerpoint/2010/main" val="322279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2</a:t>
            </a:fld>
            <a:endParaRPr lang="sv-SE"/>
          </a:p>
        </p:txBody>
      </p:sp>
    </p:spTree>
    <p:extLst>
      <p:ext uri="{BB962C8B-B14F-4D97-AF65-F5344CB8AC3E}">
        <p14:creationId xmlns:p14="http://schemas.microsoft.com/office/powerpoint/2010/main" val="1309003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cs typeface="Calibri"/>
            </a:endParaRPr>
          </a:p>
        </p:txBody>
      </p:sp>
      <p:sp>
        <p:nvSpPr>
          <p:cNvPr id="4" name="Platshållare för bildnummer 3"/>
          <p:cNvSpPr>
            <a:spLocks noGrp="1"/>
          </p:cNvSpPr>
          <p:nvPr>
            <p:ph type="sldNum" sz="quarter" idx="5"/>
          </p:nvPr>
        </p:nvSpPr>
        <p:spPr/>
        <p:txBody>
          <a:bodyPr/>
          <a:lstStyle/>
          <a:p>
            <a:fld id="{44442032-F02D-4F13-BE09-E93EF3C22FA0}" type="slidenum">
              <a:rPr lang="sv-SE" smtClean="0"/>
              <a:t>27</a:t>
            </a:fld>
            <a:endParaRPr lang="sv-SE"/>
          </a:p>
        </p:txBody>
      </p:sp>
    </p:spTree>
    <p:extLst>
      <p:ext uri="{BB962C8B-B14F-4D97-AF65-F5344CB8AC3E}">
        <p14:creationId xmlns:p14="http://schemas.microsoft.com/office/powerpoint/2010/main" val="3975779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29</a:t>
            </a:fld>
            <a:endParaRPr lang="sv-SE"/>
          </a:p>
        </p:txBody>
      </p:sp>
    </p:spTree>
    <p:extLst>
      <p:ext uri="{BB962C8B-B14F-4D97-AF65-F5344CB8AC3E}">
        <p14:creationId xmlns:p14="http://schemas.microsoft.com/office/powerpoint/2010/main" val="2515030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35</a:t>
            </a:fld>
            <a:endParaRPr lang="sv-SE"/>
          </a:p>
        </p:txBody>
      </p:sp>
    </p:spTree>
    <p:extLst>
      <p:ext uri="{BB962C8B-B14F-4D97-AF65-F5344CB8AC3E}">
        <p14:creationId xmlns:p14="http://schemas.microsoft.com/office/powerpoint/2010/main" val="2461315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36</a:t>
            </a:fld>
            <a:endParaRPr lang="sv-SE"/>
          </a:p>
        </p:txBody>
      </p:sp>
    </p:spTree>
    <p:extLst>
      <p:ext uri="{BB962C8B-B14F-4D97-AF65-F5344CB8AC3E}">
        <p14:creationId xmlns:p14="http://schemas.microsoft.com/office/powerpoint/2010/main" val="3032067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4442032-F02D-4F13-BE09-E93EF3C22FA0}" type="slidenum">
              <a:rPr lang="sv-SE" smtClean="0"/>
              <a:t>37</a:t>
            </a:fld>
            <a:endParaRPr lang="sv-SE"/>
          </a:p>
        </p:txBody>
      </p:sp>
    </p:spTree>
    <p:extLst>
      <p:ext uri="{BB962C8B-B14F-4D97-AF65-F5344CB8AC3E}">
        <p14:creationId xmlns:p14="http://schemas.microsoft.com/office/powerpoint/2010/main" val="1479928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38</a:t>
            </a:fld>
            <a:endParaRPr lang="sv-SE"/>
          </a:p>
        </p:txBody>
      </p:sp>
    </p:spTree>
    <p:extLst>
      <p:ext uri="{BB962C8B-B14F-4D97-AF65-F5344CB8AC3E}">
        <p14:creationId xmlns:p14="http://schemas.microsoft.com/office/powerpoint/2010/main" val="2395811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Individnivå:</a:t>
            </a:r>
          </a:p>
          <a:p>
            <a:pPr algn="l"/>
            <a:r>
              <a:rPr lang="sv-SE" sz="1200">
                <a:cs typeface="Calibri"/>
              </a:rPr>
              <a:t>Patienten medskapar sin </a:t>
            </a:r>
            <a:r>
              <a:rPr lang="sv-SE" sz="1200" dirty="0">
                <a:cs typeface="Calibri"/>
              </a:rPr>
              <a:t>egen vård och behandling.</a:t>
            </a:r>
            <a:endParaRPr lang="sv-SE" sz="1200" dirty="0"/>
          </a:p>
          <a:p>
            <a:pPr algn="l"/>
            <a:r>
              <a:rPr lang="sv-SE" sz="1200" dirty="0">
                <a:cs typeface="Calibri"/>
              </a:rPr>
              <a:t>T ex genom delat beslutsfattande, egenrond,  överenskommelse, vårdplan, </a:t>
            </a:r>
            <a:r>
              <a:rPr lang="sv-SE" sz="1200" dirty="0" err="1">
                <a:cs typeface="Calibri"/>
              </a:rPr>
              <a:t>patientkontrakt</a:t>
            </a:r>
            <a:r>
              <a:rPr lang="sv-SE" sz="1200" dirty="0">
                <a:cs typeface="Calibri"/>
              </a:rPr>
              <a:t>, lära och bemästra. Personcentrerad vård och personcentrerade arbetssätt stödjer.</a:t>
            </a:r>
          </a:p>
          <a:p>
            <a:pPr algn="l"/>
            <a:endParaRPr lang="sv-SE" sz="1200" dirty="0">
              <a:cs typeface="Calibri"/>
            </a:endParaRPr>
          </a:p>
          <a:p>
            <a:pPr algn="l"/>
            <a:r>
              <a:rPr lang="sv-SE" sz="1200" dirty="0">
                <a:cs typeface="Calibri"/>
              </a:rPr>
              <a:t>Verksamhetsnivå</a:t>
            </a:r>
          </a:p>
          <a:p>
            <a:r>
              <a:rPr lang="sv-SE" sz="1200" dirty="0">
                <a:cs typeface="Calibri"/>
              </a:rPr>
              <a:t>Företrädare är med i olika former av förbättringsarbeten; delar sin berättelse, skapa patientinformation, ny/ombyggnation, workshops, utvecklingsdagar, utbildningar, mm.</a:t>
            </a:r>
          </a:p>
          <a:p>
            <a:pPr algn="l"/>
            <a:endParaRPr lang="sv-SE" sz="1200" dirty="0">
              <a:cs typeface="Calibri"/>
            </a:endParaRPr>
          </a:p>
          <a:p>
            <a:pPr algn="l"/>
            <a:r>
              <a:rPr lang="sv-SE" sz="1200" dirty="0">
                <a:cs typeface="Calibri"/>
              </a:rPr>
              <a:t>Systemnivå</a:t>
            </a:r>
          </a:p>
          <a:p>
            <a:r>
              <a:rPr lang="sv-SE" sz="1200" dirty="0">
                <a:cs typeface="Calibri"/>
              </a:rPr>
              <a:t>Företrädare med i t ex styr- och</a:t>
            </a:r>
            <a:r>
              <a:rPr lang="sv-SE" sz="1200" b="1" dirty="0">
                <a:cs typeface="Calibri"/>
              </a:rPr>
              <a:t> </a:t>
            </a:r>
            <a:r>
              <a:rPr lang="sv-SE" sz="1200" dirty="0">
                <a:cs typeface="Calibri"/>
              </a:rPr>
              <a:t>ledningsgrupper, utbildningar/avtal, framtagande av riktlinjer, nationella arbetsgrupper. </a:t>
            </a:r>
          </a:p>
        </p:txBody>
      </p:sp>
      <p:sp>
        <p:nvSpPr>
          <p:cNvPr id="4" name="Platshållare för bildnummer 3"/>
          <p:cNvSpPr>
            <a:spLocks noGrp="1"/>
          </p:cNvSpPr>
          <p:nvPr>
            <p:ph type="sldNum" sz="quarter" idx="5"/>
          </p:nvPr>
        </p:nvSpPr>
        <p:spPr/>
        <p:txBody>
          <a:bodyPr/>
          <a:lstStyle/>
          <a:p>
            <a:fld id="{44442032-F02D-4F13-BE09-E93EF3C22FA0}" type="slidenum">
              <a:rPr lang="sv-SE" smtClean="0"/>
              <a:t>39</a:t>
            </a:fld>
            <a:endParaRPr lang="sv-SE"/>
          </a:p>
        </p:txBody>
      </p:sp>
    </p:spTree>
    <p:extLst>
      <p:ext uri="{BB962C8B-B14F-4D97-AF65-F5344CB8AC3E}">
        <p14:creationId xmlns:p14="http://schemas.microsoft.com/office/powerpoint/2010/main" val="3022075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40</a:t>
            </a:fld>
            <a:endParaRPr lang="sv-SE"/>
          </a:p>
        </p:txBody>
      </p:sp>
    </p:spTree>
    <p:extLst>
      <p:ext uri="{BB962C8B-B14F-4D97-AF65-F5344CB8AC3E}">
        <p14:creationId xmlns:p14="http://schemas.microsoft.com/office/powerpoint/2010/main" val="3436794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49</a:t>
            </a:fld>
            <a:endParaRPr lang="sv-SE"/>
          </a:p>
        </p:txBody>
      </p:sp>
    </p:spTree>
    <p:extLst>
      <p:ext uri="{BB962C8B-B14F-4D97-AF65-F5344CB8AC3E}">
        <p14:creationId xmlns:p14="http://schemas.microsoft.com/office/powerpoint/2010/main" val="2186519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50</a:t>
            </a:fld>
            <a:endParaRPr lang="sv-SE"/>
          </a:p>
        </p:txBody>
      </p:sp>
    </p:spTree>
    <p:extLst>
      <p:ext uri="{BB962C8B-B14F-4D97-AF65-F5344CB8AC3E}">
        <p14:creationId xmlns:p14="http://schemas.microsoft.com/office/powerpoint/2010/main" val="216668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3</a:t>
            </a:fld>
            <a:endParaRPr lang="sv-SE"/>
          </a:p>
        </p:txBody>
      </p:sp>
    </p:spTree>
    <p:extLst>
      <p:ext uri="{BB962C8B-B14F-4D97-AF65-F5344CB8AC3E}">
        <p14:creationId xmlns:p14="http://schemas.microsoft.com/office/powerpoint/2010/main" val="309431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4442032-F02D-4F13-BE09-E93EF3C22FA0}" type="slidenum">
              <a:rPr lang="sv-SE" smtClean="0"/>
              <a:t>51</a:t>
            </a:fld>
            <a:endParaRPr lang="sv-SE"/>
          </a:p>
        </p:txBody>
      </p:sp>
    </p:spTree>
    <p:extLst>
      <p:ext uri="{BB962C8B-B14F-4D97-AF65-F5344CB8AC3E}">
        <p14:creationId xmlns:p14="http://schemas.microsoft.com/office/powerpoint/2010/main" val="711091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F57C891-329D-1846-A7CA-4DF996A16854}" type="slidenum">
              <a:rPr lang="sv-SE" smtClean="0"/>
              <a:t>4</a:t>
            </a:fld>
            <a:endParaRPr lang="sv-SE"/>
          </a:p>
        </p:txBody>
      </p:sp>
    </p:spTree>
    <p:extLst>
      <p:ext uri="{BB962C8B-B14F-4D97-AF65-F5344CB8AC3E}">
        <p14:creationId xmlns:p14="http://schemas.microsoft.com/office/powerpoint/2010/main" val="86536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5</a:t>
            </a:fld>
            <a:endParaRPr lang="sv-SE"/>
          </a:p>
        </p:txBody>
      </p:sp>
    </p:spTree>
    <p:extLst>
      <p:ext uri="{BB962C8B-B14F-4D97-AF65-F5344CB8AC3E}">
        <p14:creationId xmlns:p14="http://schemas.microsoft.com/office/powerpoint/2010/main" val="493509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7</a:t>
            </a:fld>
            <a:endParaRPr lang="sv-SE"/>
          </a:p>
        </p:txBody>
      </p:sp>
    </p:spTree>
    <p:extLst>
      <p:ext uri="{BB962C8B-B14F-4D97-AF65-F5344CB8AC3E}">
        <p14:creationId xmlns:p14="http://schemas.microsoft.com/office/powerpoint/2010/main" val="2748574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DFDEE8-F113-436E-BCA0-69AC2F0B07F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600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4B39BD6-EEF9-C445-BDDA-8774A038733F}" type="slidenum">
              <a:rPr lang="sv-SE" smtClean="0"/>
              <a:t>9</a:t>
            </a:fld>
            <a:endParaRPr lang="sv-SE" dirty="0"/>
          </a:p>
        </p:txBody>
      </p:sp>
    </p:spTree>
    <p:extLst>
      <p:ext uri="{BB962C8B-B14F-4D97-AF65-F5344CB8AC3E}">
        <p14:creationId xmlns:p14="http://schemas.microsoft.com/office/powerpoint/2010/main" val="2197535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22222"/>
                </a:solidFill>
                <a:effectLst/>
                <a:latin typeface="georgia" panose="02040502050405020303" pitchFamily="18" charset="0"/>
              </a:rPr>
              <a:t>Patient och vårdteam</a:t>
            </a:r>
          </a:p>
          <a:p>
            <a:pPr algn="l"/>
            <a:r>
              <a:rPr lang="sv-SE" b="0" i="0" dirty="0">
                <a:solidFill>
                  <a:srgbClr val="222222"/>
                </a:solidFill>
                <a:effectLst/>
                <a:latin typeface="open sans" panose="020B0606030504020204" pitchFamily="34" charset="0"/>
              </a:rPr>
              <a:t>Här möter patienter och vårdgivare varandra. Här finns också vårdteam, stödsystem och verksamhetschefer. Det är här som systemet behöver skapa värde för att få effekt och göra skillnad för landets invånare. Här ska finnas tillgång till, och användning av, bästa möjliga kunskap i varje möte. Arbetet ska fokusera på patienternas behov och erfarenheter ska spridas vidare i systemet.</a:t>
            </a:r>
          </a:p>
          <a:p>
            <a:pPr algn="l"/>
            <a:r>
              <a:rPr lang="sv-SE" b="0" i="0" dirty="0">
                <a:solidFill>
                  <a:srgbClr val="222222"/>
                </a:solidFill>
                <a:effectLst/>
                <a:latin typeface="georgia" panose="02040502050405020303" pitchFamily="18" charset="0"/>
              </a:rPr>
              <a:t>Sjukvårdsregion och region</a:t>
            </a:r>
          </a:p>
          <a:p>
            <a:pPr algn="l"/>
            <a:r>
              <a:rPr lang="sv-SE" b="0" i="0" dirty="0">
                <a:solidFill>
                  <a:srgbClr val="222222"/>
                </a:solidFill>
                <a:effectLst/>
                <a:latin typeface="open sans" panose="020B0606030504020204" pitchFamily="34" charset="0"/>
              </a:rPr>
              <a:t>På den här nivån finns sjukvårdsregioner, regioner med hälso- och sjukvårdsledning och samarbete med kommuner. De ska alla stötta vårdgivare i att använda bästa tillgängliga kunskap, men också att utveckla och förbättra verksamheter. Ledningsfunktioner behöver följa upp, fråga efter resultat och föra dialog om kvalitet med verksamheterna.</a:t>
            </a:r>
          </a:p>
          <a:p>
            <a:pPr algn="l"/>
            <a:r>
              <a:rPr lang="sv-SE" b="0" i="0" dirty="0">
                <a:solidFill>
                  <a:srgbClr val="222222"/>
                </a:solidFill>
                <a:effectLst/>
                <a:latin typeface="georgia" panose="02040502050405020303" pitchFamily="18" charset="0"/>
              </a:rPr>
              <a:t>Nationell nivå</a:t>
            </a:r>
          </a:p>
          <a:p>
            <a:pPr algn="l"/>
            <a:r>
              <a:rPr lang="sv-SE" b="0" i="0" dirty="0">
                <a:solidFill>
                  <a:srgbClr val="222222"/>
                </a:solidFill>
                <a:effectLst/>
                <a:latin typeface="open sans" panose="020B0606030504020204" pitchFamily="34" charset="0"/>
              </a:rPr>
              <a:t>Den nationella nivån består av regioner i samverkan, SKR där stödfunktionen för systemet finns, och staten. Här ska samverkan underlättas mellan samtliga parter för att skapa effekt och minska dubbelarbete. Regioner och myndigheter bidrar till nationella insatsområden och kunskapsstöd, samt metoder att följa upp kvalitet och resultat i hälso- och sjukvård.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46DC2E8-5A7C-4501-94AA-64B7337D5219}" type="slidenum">
              <a:rPr lang="sv-SE" smtClean="0"/>
              <a:t>10</a:t>
            </a:fld>
            <a:endParaRPr lang="sv-SE"/>
          </a:p>
        </p:txBody>
      </p:sp>
    </p:spTree>
    <p:extLst>
      <p:ext uri="{BB962C8B-B14F-4D97-AF65-F5344CB8AC3E}">
        <p14:creationId xmlns:p14="http://schemas.microsoft.com/office/powerpoint/2010/main" val="2247591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format</a:t>
            </a:r>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7615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format</a:t>
            </a:r>
          </a:p>
        </p:txBody>
      </p:sp>
    </p:spTree>
    <p:extLst>
      <p:ext uri="{BB962C8B-B14F-4D97-AF65-F5344CB8AC3E}">
        <p14:creationId xmlns:p14="http://schemas.microsoft.com/office/powerpoint/2010/main" val="273379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format</a:t>
            </a:r>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17152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576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Redigera format för bakgrundstext</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254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format</a:t>
            </a:r>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Redigera format för bakgrundstext</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304410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ubrik 3"/>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18512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68201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09519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642290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72" r:id="rId7"/>
    <p:sldLayoutId id="2147483676" r:id="rId8"/>
    <p:sldLayoutId id="2147483677" r:id="rId9"/>
  </p:sldLayoutIdLst>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kunskapsstyrningvard.se/kunskapsstyrningvard/omkunskapsstyrning.44726.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kunskapsstyrningvard.se/kunskapsstyrningvard/verksamhetsutveckling/patientmedverkan.56178.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kunskapsstyrningvard.se/kunskapsstyrningvard/omkunskapsstyrning/organisation/styrgrupp.56227.html"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kunskapsstyrningvard.se/kunskapsstyrningvard/omkunskapsstyrning/organisation/beredningsgrupp.56229.html"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mailto:kunskapsstyrning-vard@skr.se"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kunskapsstyrningvard.se/kunskapsstyrningvard/omkunskapsstyrning/organisation/nationellaarbetsgruppernag/patientforetradareiarbetsgrupper.56249.html" TargetMode="External"/><Relationship Id="rId2" Type="http://schemas.openxmlformats.org/officeDocument/2006/relationships/hyperlink" Target="https://kunskapsstyrningvard.se/download/18.6719b35d171ac1e3c541044e/1611589580926/Patientmedverkan-rutin.pdf" TargetMode="Externa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kunskapsstyrningvard.se/kunskapsstyrningvard/omkunskapsstyrning/organisation/nationellaarbetsgruppernag/patientforetradareiarbetsgrupper.56249.html"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47.xml.rels><?xml version="1.0" encoding="UTF-8" standalone="yes"?>
<Relationships xmlns="http://schemas.openxmlformats.org/package/2006/relationships"><Relationship Id="rId3" Type="http://schemas.openxmlformats.org/officeDocument/2006/relationships/hyperlink" Target="https://vardgivarguiden.se/utveckling/vardutveckling/verktyg-for-forbattringsarbete/patientsamverkan/" TargetMode="External"/><Relationship Id="rId7" Type="http://schemas.openxmlformats.org/officeDocument/2006/relationships/hyperlink" Target="https://www.gu.se/nyheter/ny-resurssida-vill-inspirera-till-patienters-och-allmanhetens-medverkan-pam-i-forskning" TargetMode="External"/><Relationship Id="rId2" Type="http://schemas.openxmlformats.org/officeDocument/2006/relationships/hyperlink" Target="https://skr.se/halsasjukvard/kunskapsstodvardochbehandling/primarvardnaravard/personcentreradvard.16029.html" TargetMode="External"/><Relationship Id="rId1" Type="http://schemas.openxmlformats.org/officeDocument/2006/relationships/slideLayout" Target="../slideLayouts/slideLayout7.xml"/><Relationship Id="rId6" Type="http://schemas.openxmlformats.org/officeDocument/2006/relationships/hyperlink" Target="https://www.gu.se/gpcc" TargetMode="External"/><Relationship Id="rId5" Type="http://schemas.openxmlformats.org/officeDocument/2006/relationships/hyperlink" Target="https://skr.se/kvalitetsregister/drivaregister/patientmedverkan.54581.html" TargetMode="External"/><Relationship Id="rId4" Type="http://schemas.openxmlformats.org/officeDocument/2006/relationships/hyperlink" Target="https://www.sbu.se/contentassets/4065ec45df9c4859852d2e358d5b8dc6/patientdelaktighet_i_halso_och_sjukvarden.pdf"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mailto:Kunskapsstyrning-vard@skr.se"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6F3EE2-F08A-4A87-92F1-85AF4AC78DD4}"/>
              </a:ext>
            </a:extLst>
          </p:cNvPr>
          <p:cNvSpPr>
            <a:spLocks noGrp="1"/>
          </p:cNvSpPr>
          <p:nvPr>
            <p:ph type="ctrTitle"/>
          </p:nvPr>
        </p:nvSpPr>
        <p:spPr>
          <a:xfrm>
            <a:off x="5820423" y="1027926"/>
            <a:ext cx="5944883" cy="4112244"/>
          </a:xfrm>
        </p:spPr>
        <p:txBody>
          <a:bodyPr anchor="t"/>
          <a:lstStyle/>
          <a:p>
            <a:r>
              <a:rPr lang="sv-SE" sz="4000" dirty="0"/>
              <a:t>Introduktion för patient- och närståendeföreträdare</a:t>
            </a:r>
            <a:br>
              <a:rPr lang="sv-SE" sz="4000" dirty="0"/>
            </a:br>
            <a:br>
              <a:rPr lang="sv-SE" sz="4000" dirty="0"/>
            </a:br>
            <a:r>
              <a:rPr lang="sv-SE" sz="4000" dirty="0"/>
              <a:t>Nationellt system för kunskapsstyrning</a:t>
            </a:r>
            <a:br>
              <a:rPr lang="sv-SE" sz="4000" dirty="0"/>
            </a:br>
            <a:r>
              <a:rPr lang="sv-SE" sz="4000" dirty="0"/>
              <a:t>hälso- och sjukvård</a:t>
            </a:r>
            <a:br>
              <a:rPr lang="sv-SE" sz="4000" dirty="0"/>
            </a:br>
            <a:r>
              <a:rPr lang="sv-SE" sz="4000" dirty="0"/>
              <a:t>  </a:t>
            </a:r>
          </a:p>
        </p:txBody>
      </p:sp>
      <p:pic>
        <p:nvPicPr>
          <p:cNvPr id="6" name="Picture 6" descr="Bild på äldre kvinna, äldre man och yngre kvinna.">
            <a:extLst>
              <a:ext uri="{FF2B5EF4-FFF2-40B4-BE49-F238E27FC236}">
                <a16:creationId xmlns:a16="http://schemas.microsoft.com/office/drawing/2014/main" id="{8AF28A15-37B0-48CA-ABF5-56F2A306E83D}"/>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522067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47EE94-FA95-A443-8BF2-5212B9EFBD97}"/>
              </a:ext>
            </a:extLst>
          </p:cNvPr>
          <p:cNvSpPr>
            <a:spLocks noGrp="1"/>
          </p:cNvSpPr>
          <p:nvPr>
            <p:ph type="ctrTitle"/>
          </p:nvPr>
        </p:nvSpPr>
        <p:spPr>
          <a:xfrm>
            <a:off x="2345399" y="382874"/>
            <a:ext cx="8862178" cy="609793"/>
          </a:xfrm>
        </p:spPr>
        <p:txBody>
          <a:bodyPr>
            <a:normAutofit/>
          </a:bodyPr>
          <a:lstStyle/>
          <a:p>
            <a:r>
              <a:rPr lang="sv-SE" dirty="0"/>
              <a:t>Ett samspel mellan olika delar i systemet</a:t>
            </a:r>
          </a:p>
        </p:txBody>
      </p:sp>
      <p:pic>
        <p:nvPicPr>
          <p:cNvPr id="4" name="Bildobjekt 3">
            <a:extLst>
              <a:ext uri="{FF2B5EF4-FFF2-40B4-BE49-F238E27FC236}">
                <a16:creationId xmlns:a16="http://schemas.microsoft.com/office/drawing/2014/main" id="{CF6F7A14-D24A-00F6-30A4-3DA1375A5339}"/>
              </a:ext>
            </a:extLst>
          </p:cNvPr>
          <p:cNvPicPr>
            <a:picLocks noChangeAspect="1"/>
          </p:cNvPicPr>
          <p:nvPr/>
        </p:nvPicPr>
        <p:blipFill>
          <a:blip r:embed="rId3"/>
          <a:stretch>
            <a:fillRect/>
          </a:stretch>
        </p:blipFill>
        <p:spPr>
          <a:xfrm>
            <a:off x="152904" y="634137"/>
            <a:ext cx="11064645" cy="6223863"/>
          </a:xfrm>
          <a:prstGeom prst="rect">
            <a:avLst/>
          </a:prstGeom>
        </p:spPr>
      </p:pic>
    </p:spTree>
    <p:extLst>
      <p:ext uri="{BB962C8B-B14F-4D97-AF65-F5344CB8AC3E}">
        <p14:creationId xmlns:p14="http://schemas.microsoft.com/office/powerpoint/2010/main" val="428302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F39A095-ACFF-01E2-F91A-45352A4550CC}"/>
              </a:ext>
            </a:extLst>
          </p:cNvPr>
          <p:cNvSpPr>
            <a:spLocks noGrp="1"/>
          </p:cNvSpPr>
          <p:nvPr>
            <p:ph type="ctrTitle"/>
          </p:nvPr>
        </p:nvSpPr>
        <p:spPr>
          <a:xfrm>
            <a:off x="954134" y="458687"/>
            <a:ext cx="10553901" cy="609793"/>
          </a:xfrm>
        </p:spPr>
        <p:txBody>
          <a:bodyPr>
            <a:normAutofit fontScale="90000"/>
          </a:bodyPr>
          <a:lstStyle/>
          <a:p>
            <a:r>
              <a:rPr lang="sv-SE" dirty="0"/>
              <a:t>Information, filmer och nyheter på kunskapsstyrningvard.se</a:t>
            </a:r>
          </a:p>
        </p:txBody>
      </p:sp>
      <p:sp>
        <p:nvSpPr>
          <p:cNvPr id="8" name="textruta 7">
            <a:extLst>
              <a:ext uri="{FF2B5EF4-FFF2-40B4-BE49-F238E27FC236}">
                <a16:creationId xmlns:a16="http://schemas.microsoft.com/office/drawing/2014/main" id="{1F805FC7-E596-CF2E-9D12-CD0AE1D26786}"/>
              </a:ext>
            </a:extLst>
          </p:cNvPr>
          <p:cNvSpPr txBox="1"/>
          <p:nvPr/>
        </p:nvSpPr>
        <p:spPr>
          <a:xfrm>
            <a:off x="908592" y="1103290"/>
            <a:ext cx="8844348" cy="461665"/>
          </a:xfrm>
          <a:prstGeom prst="rect">
            <a:avLst/>
          </a:prstGeom>
          <a:noFill/>
        </p:spPr>
        <p:txBody>
          <a:bodyPr wrap="square">
            <a:spAutoFit/>
          </a:bodyPr>
          <a:lstStyle/>
          <a:p>
            <a:r>
              <a:rPr lang="sv-SE" sz="2400" dirty="0">
                <a:hlinkClick r:id="rId3"/>
              </a:rPr>
              <a:t>Övergripande filmer och styrande dokument</a:t>
            </a:r>
            <a:r>
              <a:rPr lang="sv-SE" sz="2400" dirty="0"/>
              <a:t> </a:t>
            </a:r>
          </a:p>
        </p:txBody>
      </p:sp>
      <p:pic>
        <p:nvPicPr>
          <p:cNvPr id="4" name="Bildobjekt 3">
            <a:extLst>
              <a:ext uri="{FF2B5EF4-FFF2-40B4-BE49-F238E27FC236}">
                <a16:creationId xmlns:a16="http://schemas.microsoft.com/office/drawing/2014/main" id="{B1B88FE0-EA01-0BB3-A95F-BF153794369E}"/>
              </a:ext>
            </a:extLst>
          </p:cNvPr>
          <p:cNvPicPr>
            <a:picLocks noChangeAspect="1"/>
          </p:cNvPicPr>
          <p:nvPr/>
        </p:nvPicPr>
        <p:blipFill>
          <a:blip r:embed="rId4"/>
          <a:stretch>
            <a:fillRect/>
          </a:stretch>
        </p:blipFill>
        <p:spPr>
          <a:xfrm>
            <a:off x="773816" y="1754324"/>
            <a:ext cx="7768051" cy="4542720"/>
          </a:xfrm>
          <a:prstGeom prst="rect">
            <a:avLst/>
          </a:prstGeom>
        </p:spPr>
      </p:pic>
    </p:spTree>
    <p:extLst>
      <p:ext uri="{BB962C8B-B14F-4D97-AF65-F5344CB8AC3E}">
        <p14:creationId xmlns:p14="http://schemas.microsoft.com/office/powerpoint/2010/main" val="75981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555D5D-2249-1349-A35A-51770B334ADF}"/>
              </a:ext>
            </a:extLst>
          </p:cNvPr>
          <p:cNvSpPr>
            <a:spLocks noGrp="1"/>
          </p:cNvSpPr>
          <p:nvPr>
            <p:ph type="ctrTitle"/>
          </p:nvPr>
        </p:nvSpPr>
        <p:spPr/>
        <p:txBody>
          <a:bodyPr/>
          <a:lstStyle/>
          <a:p>
            <a:r>
              <a:rPr lang="sv-SE"/>
              <a:t>Regionernas beslut i korthet</a:t>
            </a:r>
          </a:p>
        </p:txBody>
      </p:sp>
      <p:sp>
        <p:nvSpPr>
          <p:cNvPr id="3" name="Platshållare för text 2">
            <a:extLst>
              <a:ext uri="{FF2B5EF4-FFF2-40B4-BE49-F238E27FC236}">
                <a16:creationId xmlns:a16="http://schemas.microsoft.com/office/drawing/2014/main" id="{C0AF3530-40F4-6343-8AA3-4F43274F3CD9}"/>
              </a:ext>
            </a:extLst>
          </p:cNvPr>
          <p:cNvSpPr>
            <a:spLocks noGrp="1"/>
          </p:cNvSpPr>
          <p:nvPr>
            <p:ph type="body" sz="quarter" idx="10"/>
          </p:nvPr>
        </p:nvSpPr>
        <p:spPr>
          <a:xfrm>
            <a:off x="989013" y="1422400"/>
            <a:ext cx="9144000" cy="4959350"/>
          </a:xfrm>
        </p:spPr>
        <p:txBody>
          <a:bodyPr>
            <a:normAutofit/>
          </a:bodyPr>
          <a:lstStyle/>
          <a:p>
            <a:r>
              <a:rPr lang="sv-SE"/>
              <a:t>Beslut att:</a:t>
            </a:r>
          </a:p>
          <a:p>
            <a:pPr marL="342900" indent="-342900">
              <a:buFont typeface="Arial" panose="020B0604020202020204" pitchFamily="34" charset="0"/>
              <a:buChar char="•"/>
            </a:pPr>
            <a:r>
              <a:rPr lang="sv-SE"/>
              <a:t>Arbeta utifrån den gemensamma visionen</a:t>
            </a:r>
          </a:p>
          <a:p>
            <a:pPr marL="342900" indent="-342900">
              <a:buFont typeface="Arial" panose="020B0604020202020204" pitchFamily="34" charset="0"/>
              <a:buChar char="•"/>
            </a:pPr>
            <a:r>
              <a:rPr lang="sv-SE"/>
              <a:t>Samarbeta inom den gemensamma strukturen för kunskapsstyrning</a:t>
            </a:r>
          </a:p>
          <a:p>
            <a:pPr marL="342900" indent="-342900">
              <a:buFont typeface="Arial" panose="020B0604020202020204" pitchFamily="34" charset="0"/>
              <a:buChar char="•"/>
            </a:pPr>
            <a:r>
              <a:rPr lang="sv-SE"/>
              <a:t>Anpassa sin regionala och lokala kunskapsorganisation till den nationella programområdes- och samverkansstrukturen </a:t>
            </a:r>
          </a:p>
          <a:p>
            <a:pPr marL="342900" indent="-342900">
              <a:buFont typeface="Arial" panose="020B0604020202020204" pitchFamily="34" charset="0"/>
              <a:buChar char="•"/>
            </a:pPr>
            <a:r>
              <a:rPr lang="sv-SE"/>
              <a:t>Långsiktigt säkra en regional och lokal kunskapsorganisation</a:t>
            </a:r>
          </a:p>
          <a:p>
            <a:pPr marL="342900" indent="-342900">
              <a:buFont typeface="Arial" panose="020B0604020202020204" pitchFamily="34" charset="0"/>
              <a:buChar char="•"/>
            </a:pPr>
            <a:r>
              <a:rPr lang="sv-SE"/>
              <a:t>Avsätta resurser regionalt</a:t>
            </a:r>
          </a:p>
          <a:p>
            <a:pPr lvl="1"/>
            <a:r>
              <a:rPr lang="sv-SE"/>
              <a:t>värdskap för programområden, ordförandeskap, processledare</a:t>
            </a:r>
          </a:p>
          <a:p>
            <a:pPr lvl="1"/>
            <a:r>
              <a:rPr lang="sv-SE"/>
              <a:t>experter i nationella programområden (NPO), nationella arbetsgrupper (NAG) och nationella samverkansgrupper (NSG)</a:t>
            </a:r>
          </a:p>
          <a:p>
            <a:pPr marL="457200" lvl="1" indent="0">
              <a:buNone/>
            </a:pPr>
            <a:endParaRPr lang="sv-SE"/>
          </a:p>
          <a:p>
            <a:pPr marL="457200" lvl="1" indent="-457200">
              <a:buNone/>
            </a:pPr>
            <a:endParaRPr lang="sv-SE"/>
          </a:p>
        </p:txBody>
      </p:sp>
    </p:spTree>
    <p:extLst>
      <p:ext uri="{BB962C8B-B14F-4D97-AF65-F5344CB8AC3E}">
        <p14:creationId xmlns:p14="http://schemas.microsoft.com/office/powerpoint/2010/main" val="2000477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622CF7E-2967-DFAC-5AD8-25D2FFB7FE8F}"/>
              </a:ext>
            </a:extLst>
          </p:cNvPr>
          <p:cNvSpPr>
            <a:spLocks noGrp="1"/>
          </p:cNvSpPr>
          <p:nvPr>
            <p:ph type="ctrTitle"/>
          </p:nvPr>
        </p:nvSpPr>
        <p:spPr>
          <a:xfrm>
            <a:off x="770698" y="1296826"/>
            <a:ext cx="5444908" cy="2495910"/>
          </a:xfrm>
        </p:spPr>
        <p:txBody>
          <a:bodyPr>
            <a:normAutofit fontScale="90000"/>
          </a:bodyPr>
          <a:lstStyle/>
          <a:p>
            <a:br>
              <a:rPr lang="sv-SE" b="0" dirty="0"/>
            </a:br>
            <a:r>
              <a:rPr lang="sv-SE" dirty="0"/>
              <a:t>Alla 21 regioner har beslutat om gemensam fortsättning – utveckling av nationellt system för kunskapsstyrning</a:t>
            </a:r>
            <a:br>
              <a:rPr lang="sv-SE" dirty="0"/>
            </a:br>
            <a:br>
              <a:rPr lang="sv-SE" dirty="0"/>
            </a:br>
            <a:r>
              <a:rPr lang="sv-SE" dirty="0"/>
              <a:t>2023-2027</a:t>
            </a:r>
          </a:p>
        </p:txBody>
      </p:sp>
      <p:pic>
        <p:nvPicPr>
          <p:cNvPr id="10" name="Bildobjekt 9">
            <a:extLst>
              <a:ext uri="{FF2B5EF4-FFF2-40B4-BE49-F238E27FC236}">
                <a16:creationId xmlns:a16="http://schemas.microsoft.com/office/drawing/2014/main" id="{C44FBB90-FCAC-ECCC-0D03-A5D4CD76D773}"/>
              </a:ext>
            </a:extLst>
          </p:cNvPr>
          <p:cNvPicPr>
            <a:picLocks noChangeAspect="1"/>
          </p:cNvPicPr>
          <p:nvPr/>
        </p:nvPicPr>
        <p:blipFill>
          <a:blip r:embed="rId3"/>
          <a:stretch>
            <a:fillRect/>
          </a:stretch>
        </p:blipFill>
        <p:spPr>
          <a:xfrm rot="409702">
            <a:off x="7233892" y="1066800"/>
            <a:ext cx="3313797" cy="472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0075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F3D7D69-10D0-72C4-3CE2-13600AA6A0E6}"/>
              </a:ext>
            </a:extLst>
          </p:cNvPr>
          <p:cNvSpPr>
            <a:spLocks noGrp="1"/>
          </p:cNvSpPr>
          <p:nvPr>
            <p:ph type="ctrTitle"/>
          </p:nvPr>
        </p:nvSpPr>
        <p:spPr>
          <a:xfrm>
            <a:off x="988742" y="884794"/>
            <a:ext cx="9144000" cy="609793"/>
          </a:xfrm>
        </p:spPr>
        <p:txBody>
          <a:bodyPr>
            <a:normAutofit fontScale="90000"/>
          </a:bodyPr>
          <a:lstStyle/>
          <a:p>
            <a:br>
              <a:rPr lang="sv-SE" dirty="0"/>
            </a:br>
            <a:r>
              <a:rPr lang="sv-SE" dirty="0"/>
              <a:t>Regionerna ska i första hand ha fokus på:</a:t>
            </a:r>
          </a:p>
        </p:txBody>
      </p:sp>
      <p:sp>
        <p:nvSpPr>
          <p:cNvPr id="5" name="Platshållare för text 4">
            <a:extLst>
              <a:ext uri="{FF2B5EF4-FFF2-40B4-BE49-F238E27FC236}">
                <a16:creationId xmlns:a16="http://schemas.microsoft.com/office/drawing/2014/main" id="{F7CE8A87-8486-5A34-7B85-1DE5CC1FB076}"/>
              </a:ext>
            </a:extLst>
          </p:cNvPr>
          <p:cNvSpPr>
            <a:spLocks noGrp="1"/>
          </p:cNvSpPr>
          <p:nvPr>
            <p:ph type="body" sz="quarter" idx="10"/>
          </p:nvPr>
        </p:nvSpPr>
        <p:spPr>
          <a:xfrm>
            <a:off x="989013" y="1736653"/>
            <a:ext cx="9144000" cy="4186238"/>
          </a:xfrm>
        </p:spPr>
        <p:txBody>
          <a:bodyPr>
            <a:normAutofit/>
          </a:bodyPr>
          <a:lstStyle/>
          <a:p>
            <a:pPr marL="342900" indent="-342900">
              <a:buFont typeface="Arial" panose="020B0604020202020204" pitchFamily="34" charset="0"/>
              <a:buChar char="•"/>
            </a:pPr>
            <a:r>
              <a:rPr lang="sv-SE" sz="2400"/>
              <a:t>Lokalt införande</a:t>
            </a:r>
          </a:p>
          <a:p>
            <a:pPr marL="342900" indent="-342900">
              <a:buFont typeface="Arial" panose="020B0604020202020204" pitchFamily="34" charset="0"/>
              <a:buChar char="•"/>
            </a:pPr>
            <a:r>
              <a:rPr lang="sv-SE" sz="2400"/>
              <a:t>Uppföljning, medicinska resultat, oönskade variationer samt effektivitet i användningen av befintliga resurser</a:t>
            </a:r>
          </a:p>
          <a:p>
            <a:pPr marL="342900" indent="-342900">
              <a:buFont typeface="Arial" panose="020B0604020202020204" pitchFamily="34" charset="0"/>
              <a:buChar char="•"/>
            </a:pPr>
            <a:r>
              <a:rPr lang="sv-SE" sz="2400"/>
              <a:t>Tillgängliggörande av aktuella kunskapsstöd </a:t>
            </a:r>
          </a:p>
          <a:p>
            <a:pPr marL="342900" indent="-342900">
              <a:buFont typeface="Arial" panose="020B0604020202020204" pitchFamily="34" charset="0"/>
              <a:buChar char="•"/>
            </a:pPr>
            <a:r>
              <a:rPr lang="sv-SE" sz="2400"/>
              <a:t>Nyttjande av patientkraften och stärka patientperspektivet</a:t>
            </a:r>
          </a:p>
          <a:p>
            <a:pPr marL="342900" indent="-342900">
              <a:buFont typeface="Arial" panose="020B0604020202020204" pitchFamily="34" charset="0"/>
              <a:buChar char="•"/>
            </a:pPr>
            <a:r>
              <a:rPr lang="sv-SE" sz="2400"/>
              <a:t>Samspel med kommunerna</a:t>
            </a:r>
          </a:p>
          <a:p>
            <a:pPr marL="342900" indent="-342900">
              <a:buFont typeface="Arial" panose="020B0604020202020204" pitchFamily="34" charset="0"/>
              <a:buChar char="•"/>
            </a:pPr>
            <a:r>
              <a:rPr lang="sv-SE" sz="2400"/>
              <a:t>Underlag till politisk ledning</a:t>
            </a:r>
          </a:p>
          <a:p>
            <a:pPr marL="342900" indent="-342900">
              <a:buFont typeface="Arial" panose="020B0604020202020204" pitchFamily="34" charset="0"/>
              <a:buChar char="•"/>
            </a:pPr>
            <a:r>
              <a:rPr lang="sv-SE" sz="2400"/>
              <a:t>Att utsedda representanter arbetar utifrån visionen, god vård och helhetssyn</a:t>
            </a:r>
          </a:p>
          <a:p>
            <a:endParaRPr lang="sv-SE"/>
          </a:p>
        </p:txBody>
      </p:sp>
    </p:spTree>
    <p:extLst>
      <p:ext uri="{BB962C8B-B14F-4D97-AF65-F5344CB8AC3E}">
        <p14:creationId xmlns:p14="http://schemas.microsoft.com/office/powerpoint/2010/main" val="1610313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ktangel 163">
            <a:extLst>
              <a:ext uri="{FF2B5EF4-FFF2-40B4-BE49-F238E27FC236}">
                <a16:creationId xmlns:a16="http://schemas.microsoft.com/office/drawing/2014/main" id="{A07B1409-F366-1240-BDCA-6FE6877DCCB2}"/>
              </a:ext>
            </a:extLst>
          </p:cNvPr>
          <p:cNvSpPr/>
          <p:nvPr/>
        </p:nvSpPr>
        <p:spPr>
          <a:xfrm>
            <a:off x="614563" y="1914161"/>
            <a:ext cx="10815435" cy="3503408"/>
          </a:xfrm>
          <a:prstGeom prst="rect">
            <a:avLst/>
          </a:prstGeom>
          <a:solidFill>
            <a:schemeClr val="bg2">
              <a:lumMod val="9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6" name="textruta 105">
            <a:extLst>
              <a:ext uri="{FF2B5EF4-FFF2-40B4-BE49-F238E27FC236}">
                <a16:creationId xmlns:a16="http://schemas.microsoft.com/office/drawing/2014/main" id="{082F88D5-39D8-2C47-AB96-E724939A5012}"/>
              </a:ext>
            </a:extLst>
          </p:cNvPr>
          <p:cNvSpPr txBox="1"/>
          <p:nvPr/>
        </p:nvSpPr>
        <p:spPr>
          <a:xfrm>
            <a:off x="4557183" y="1881051"/>
            <a:ext cx="3977640" cy="3121367"/>
          </a:xfrm>
          <a:prstGeom prst="rect">
            <a:avLst/>
          </a:prstGeom>
          <a:noFill/>
        </p:spPr>
        <p:txBody>
          <a:bodyPr wrap="square" rtlCol="0">
            <a:spAutoFit/>
          </a:bodyPr>
          <a:lstStyle/>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Levnadsvanor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Lung- och allergisjukdomar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Nervsystemets 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Njur- och urinvägssjukdomar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Mag- och tarmsjukdomar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Medicinsk diagnostik</a:t>
            </a:r>
          </a:p>
          <a:p>
            <a:pPr marL="0" marR="0" lvl="0" indent="0" algn="l" defTabSz="914400" rtl="0" eaLnBrk="1" fontAlgn="auto" latinLnBrk="0" hangingPunct="1">
              <a:lnSpc>
                <a:spcPts val="2480"/>
              </a:lnSpc>
              <a:spcBef>
                <a:spcPts val="0"/>
              </a:spcBef>
              <a:spcAft>
                <a:spcPts val="60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Perioperativ vård, intensivvård och transplantation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Psykisk hälsa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8" name="Rektangel 107">
            <a:extLst>
              <a:ext uri="{FF2B5EF4-FFF2-40B4-BE49-F238E27FC236}">
                <a16:creationId xmlns:a16="http://schemas.microsoft.com/office/drawing/2014/main" id="{8BC9D11D-23BB-4F43-993A-DFF68BF151A2}"/>
              </a:ext>
            </a:extLst>
          </p:cNvPr>
          <p:cNvSpPr/>
          <p:nvPr/>
        </p:nvSpPr>
        <p:spPr>
          <a:xfrm>
            <a:off x="615149" y="1440431"/>
            <a:ext cx="10823311" cy="472641"/>
          </a:xfrm>
          <a:prstGeom prst="rect">
            <a:avLst/>
          </a:prstGeom>
          <a:solidFill>
            <a:srgbClr val="377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9" name="Rektangel 108">
            <a:extLst>
              <a:ext uri="{FF2B5EF4-FFF2-40B4-BE49-F238E27FC236}">
                <a16:creationId xmlns:a16="http://schemas.microsoft.com/office/drawing/2014/main" id="{C3194003-6A98-A44B-9040-9411050F8282}"/>
              </a:ext>
            </a:extLst>
          </p:cNvPr>
          <p:cNvSpPr/>
          <p:nvPr/>
        </p:nvSpPr>
        <p:spPr>
          <a:xfrm>
            <a:off x="623025" y="1458002"/>
            <a:ext cx="1097655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FFFFFF"/>
                </a:solidFill>
                <a:effectLst/>
                <a:uLnTx/>
                <a:uFillTx/>
                <a:latin typeface="Calibri" panose="020F0502020204030204"/>
                <a:ea typeface="+mn-ea"/>
                <a:cs typeface="+mn-cs"/>
              </a:rPr>
              <a:t>NATIONELLA PROGRAMOMRÅDEN (NPO)</a:t>
            </a:r>
            <a:br>
              <a:rPr kumimoji="0" lang="sv-SE" sz="2000" b="0" i="0" u="none" strike="noStrike" kern="1200" cap="none" spc="0" normalizeH="0" baseline="0" noProof="0" dirty="0">
                <a:ln>
                  <a:noFill/>
                </a:ln>
                <a:solidFill>
                  <a:srgbClr val="FFFFFF"/>
                </a:solidFill>
                <a:effectLst/>
                <a:uLnTx/>
                <a:uFillTx/>
                <a:latin typeface="Calibri" panose="020F0502020204030204"/>
                <a:ea typeface="+mn-ea"/>
                <a:cs typeface="+mn-cs"/>
              </a:rPr>
            </a:br>
            <a:endParaRPr kumimoji="0" lang="sv-SE"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1" name="Rektangel 110">
            <a:extLst>
              <a:ext uri="{FF2B5EF4-FFF2-40B4-BE49-F238E27FC236}">
                <a16:creationId xmlns:a16="http://schemas.microsoft.com/office/drawing/2014/main" id="{098EA5BC-3FAB-BB44-89C2-57DB4FFBD9BC}"/>
              </a:ext>
            </a:extLst>
          </p:cNvPr>
          <p:cNvSpPr/>
          <p:nvPr/>
        </p:nvSpPr>
        <p:spPr>
          <a:xfrm>
            <a:off x="8793317" y="4747365"/>
            <a:ext cx="249692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Nationella primärvårdsrådet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4" name="textruta 113">
            <a:extLst>
              <a:ext uri="{FF2B5EF4-FFF2-40B4-BE49-F238E27FC236}">
                <a16:creationId xmlns:a16="http://schemas.microsoft.com/office/drawing/2014/main" id="{DD27EAE4-33BA-B342-ABF0-6609323A2186}"/>
              </a:ext>
            </a:extLst>
          </p:cNvPr>
          <p:cNvSpPr txBox="1"/>
          <p:nvPr/>
        </p:nvSpPr>
        <p:spPr>
          <a:xfrm>
            <a:off x="8793317" y="1954203"/>
            <a:ext cx="2672881" cy="31450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Rehabilitering, habilitering och försäkringsmedicin</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Reumatiska sjukdomar</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Rörelseorganens sjukdomar</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Sällsynta sjukdomar</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Tandvård</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Äldres hälsa och palliativ vård</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Ögonsjukdomar</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Öron-, näsa- och halssjukdomar</a:t>
            </a:r>
          </a:p>
          <a:p>
            <a:pPr marL="0" marR="0" lvl="0" indent="0" algn="l" defTabSz="914400" rtl="0" eaLnBrk="1" fontAlgn="auto" latinLnBrk="0" hangingPunct="1">
              <a:lnSpc>
                <a:spcPts val="248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5" name="textruta 114">
            <a:extLst>
              <a:ext uri="{FF2B5EF4-FFF2-40B4-BE49-F238E27FC236}">
                <a16:creationId xmlns:a16="http://schemas.microsoft.com/office/drawing/2014/main" id="{608E2FA2-1697-5D44-A4D1-819B8D539250}"/>
              </a:ext>
            </a:extLst>
          </p:cNvPr>
          <p:cNvSpPr txBox="1"/>
          <p:nvPr/>
        </p:nvSpPr>
        <p:spPr>
          <a:xfrm>
            <a:off x="864894" y="1881051"/>
            <a:ext cx="3587313" cy="3270126"/>
          </a:xfrm>
          <a:prstGeom prst="rect">
            <a:avLst/>
          </a:prstGeom>
          <a:noFill/>
        </p:spPr>
        <p:txBody>
          <a:bodyPr wrap="square" rtlCol="0">
            <a:spAutoFit/>
          </a:bodyPr>
          <a:lstStyle/>
          <a:p>
            <a:pPr marL="0" marR="0" lvl="0" indent="0" algn="l" defTabSz="914400" rtl="0" eaLnBrk="1" fontAlgn="b"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Akut vård</a:t>
            </a:r>
          </a:p>
          <a:p>
            <a:pPr marL="0" marR="0" lvl="0" indent="0" algn="l" defTabSz="914400" rtl="0" eaLnBrk="1" fontAlgn="auto" latinLnBrk="0" hangingPunct="1">
              <a:lnSpc>
                <a:spcPts val="2480"/>
              </a:lnSpc>
              <a:spcBef>
                <a:spcPts val="0"/>
              </a:spcBef>
              <a:spcAft>
                <a:spcPts val="60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Barns och ungdomars hälsa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Cancersjukdomar </a:t>
            </a:r>
            <a:r>
              <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rPr>
              <a:t>(utgörs av RCC i samverkan)</a:t>
            </a: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Endokrina 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Hjärt- och kärlsjukdomar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Hud- och könssjukdomar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Infektionssjukdomar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Kvinnosjukdomar och förlossning</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Kirurgi och plastikkirurgi</a:t>
            </a:r>
          </a:p>
          <a:p>
            <a:pPr marL="0" marR="0" lvl="0" indent="0" algn="l" defTabSz="914400" rtl="0" eaLnBrk="1" fontAlgn="auto" latinLnBrk="0" hangingPunct="1">
              <a:lnSpc>
                <a:spcPts val="2480"/>
              </a:lnSpc>
              <a:spcBef>
                <a:spcPts val="0"/>
              </a:spcBef>
              <a:spcAft>
                <a:spcPts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925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ktangel 163">
            <a:extLst>
              <a:ext uri="{FF2B5EF4-FFF2-40B4-BE49-F238E27FC236}">
                <a16:creationId xmlns:a16="http://schemas.microsoft.com/office/drawing/2014/main" id="{A07B1409-F366-1240-BDCA-6FE6877DCCB2}"/>
              </a:ext>
            </a:extLst>
          </p:cNvPr>
          <p:cNvSpPr/>
          <p:nvPr/>
        </p:nvSpPr>
        <p:spPr>
          <a:xfrm>
            <a:off x="614563" y="1914161"/>
            <a:ext cx="10815435" cy="3503408"/>
          </a:xfrm>
          <a:prstGeom prst="rect">
            <a:avLst/>
          </a:prstGeom>
          <a:solidFill>
            <a:schemeClr val="bg2">
              <a:lumMod val="9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6" name="textruta 105">
            <a:extLst>
              <a:ext uri="{FF2B5EF4-FFF2-40B4-BE49-F238E27FC236}">
                <a16:creationId xmlns:a16="http://schemas.microsoft.com/office/drawing/2014/main" id="{082F88D5-39D8-2C47-AB96-E724939A5012}"/>
              </a:ext>
            </a:extLst>
          </p:cNvPr>
          <p:cNvSpPr txBox="1"/>
          <p:nvPr/>
        </p:nvSpPr>
        <p:spPr>
          <a:xfrm>
            <a:off x="4557183" y="1881051"/>
            <a:ext cx="3977640" cy="2628925"/>
          </a:xfrm>
          <a:prstGeom prst="rect">
            <a:avLst/>
          </a:prstGeom>
          <a:noFill/>
        </p:spPr>
        <p:txBody>
          <a:bodyPr wrap="square" rtlCol="0">
            <a:spAutoFit/>
          </a:bodyPr>
          <a:lstStyle/>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Levnadsvanor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Lung- och allergisjukdomar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Nervsystemets 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Njur- och urinvägssjukdomar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Mag- och tarmsjukdomar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Medicinsk diagnostik</a:t>
            </a:r>
          </a:p>
          <a:p>
            <a:pPr marL="0" marR="0" lvl="0" indent="0" algn="l" defTabSz="914400" rtl="0" eaLnBrk="1" fontAlgn="auto" latinLnBrk="0" hangingPunct="1">
              <a:lnSpc>
                <a:spcPts val="2480"/>
              </a:lnSpc>
              <a:spcBef>
                <a:spcPts val="0"/>
              </a:spcBef>
              <a:spcAft>
                <a:spcPts val="60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Perioperativ vård, intensivvård och transplantation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Psykisk hälsa</a:t>
            </a:r>
          </a:p>
        </p:txBody>
      </p:sp>
      <p:sp>
        <p:nvSpPr>
          <p:cNvPr id="108" name="Rektangel 107">
            <a:extLst>
              <a:ext uri="{FF2B5EF4-FFF2-40B4-BE49-F238E27FC236}">
                <a16:creationId xmlns:a16="http://schemas.microsoft.com/office/drawing/2014/main" id="{8BC9D11D-23BB-4F43-993A-DFF68BF151A2}"/>
              </a:ext>
            </a:extLst>
          </p:cNvPr>
          <p:cNvSpPr/>
          <p:nvPr/>
        </p:nvSpPr>
        <p:spPr>
          <a:xfrm>
            <a:off x="615149" y="1440431"/>
            <a:ext cx="10823311" cy="472641"/>
          </a:xfrm>
          <a:prstGeom prst="rect">
            <a:avLst/>
          </a:prstGeom>
          <a:solidFill>
            <a:srgbClr val="377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9" name="Rektangel 108">
            <a:extLst>
              <a:ext uri="{FF2B5EF4-FFF2-40B4-BE49-F238E27FC236}">
                <a16:creationId xmlns:a16="http://schemas.microsoft.com/office/drawing/2014/main" id="{C3194003-6A98-A44B-9040-9411050F8282}"/>
              </a:ext>
            </a:extLst>
          </p:cNvPr>
          <p:cNvSpPr/>
          <p:nvPr/>
        </p:nvSpPr>
        <p:spPr>
          <a:xfrm>
            <a:off x="623025" y="1458002"/>
            <a:ext cx="1097655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FFFFFF"/>
                </a:solidFill>
                <a:effectLst/>
                <a:uLnTx/>
                <a:uFillTx/>
                <a:latin typeface="Calibri" panose="020F0502020204030204"/>
                <a:ea typeface="+mn-ea"/>
                <a:cs typeface="+mn-cs"/>
              </a:rPr>
              <a:t>NATIONELLA PROGRAMOMRÅDEN (NPO)</a:t>
            </a:r>
            <a:br>
              <a:rPr kumimoji="0" lang="sv-SE" sz="2000" b="0" i="0" u="none" strike="noStrike" kern="1200" cap="none" spc="0" normalizeH="0" baseline="0" noProof="0" dirty="0">
                <a:ln>
                  <a:noFill/>
                </a:ln>
                <a:solidFill>
                  <a:srgbClr val="FFFFFF"/>
                </a:solidFill>
                <a:effectLst/>
                <a:uLnTx/>
                <a:uFillTx/>
                <a:latin typeface="Calibri" panose="020F0502020204030204"/>
                <a:ea typeface="+mn-ea"/>
                <a:cs typeface="+mn-cs"/>
              </a:rPr>
            </a:br>
            <a:endParaRPr kumimoji="0" lang="sv-SE"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1" name="Rektangel 110">
            <a:extLst>
              <a:ext uri="{FF2B5EF4-FFF2-40B4-BE49-F238E27FC236}">
                <a16:creationId xmlns:a16="http://schemas.microsoft.com/office/drawing/2014/main" id="{098EA5BC-3FAB-BB44-89C2-57DB4FFBD9BC}"/>
              </a:ext>
            </a:extLst>
          </p:cNvPr>
          <p:cNvSpPr/>
          <p:nvPr/>
        </p:nvSpPr>
        <p:spPr>
          <a:xfrm>
            <a:off x="8793317" y="4747365"/>
            <a:ext cx="24969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Nationella primärvårdsrådet</a:t>
            </a:r>
          </a:p>
        </p:txBody>
      </p:sp>
      <p:sp>
        <p:nvSpPr>
          <p:cNvPr id="114" name="textruta 113">
            <a:extLst>
              <a:ext uri="{FF2B5EF4-FFF2-40B4-BE49-F238E27FC236}">
                <a16:creationId xmlns:a16="http://schemas.microsoft.com/office/drawing/2014/main" id="{DD27EAE4-33BA-B342-ABF0-6609323A2186}"/>
              </a:ext>
            </a:extLst>
          </p:cNvPr>
          <p:cNvSpPr txBox="1"/>
          <p:nvPr/>
        </p:nvSpPr>
        <p:spPr>
          <a:xfrm>
            <a:off x="8793317" y="1954203"/>
            <a:ext cx="2672881" cy="31450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Rehabilitering, habilitering och försäkringsmedicin</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Reumatiska sjukdomar</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Rörelseorganens sjukdomar</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Sällsynta sjukdomar</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Tandvård</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Äldres hälsa och palliativ vård</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Ögonsjukdomar</a:t>
            </a:r>
          </a:p>
          <a:p>
            <a:pPr marL="0" marR="0" lvl="0" indent="0" algn="l" defTabSz="914400" rtl="0" eaLnBrk="1" fontAlgn="auto" latinLnBrk="0" hangingPunct="1">
              <a:lnSpc>
                <a:spcPts val="25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Öron-, näsa- och halssjukdomar</a:t>
            </a:r>
          </a:p>
          <a:p>
            <a:pPr marL="0" marR="0" lvl="0" indent="0" algn="l" defTabSz="914400" rtl="0" eaLnBrk="1" fontAlgn="auto" latinLnBrk="0" hangingPunct="1">
              <a:lnSpc>
                <a:spcPts val="2480"/>
              </a:lnSpc>
              <a:spcBef>
                <a:spcPts val="0"/>
              </a:spcBef>
              <a:spcAft>
                <a:spcPts val="0"/>
              </a:spcAft>
              <a:buClrTx/>
              <a:buSzTx/>
              <a:buFontTx/>
              <a:buNone/>
              <a:tabLst/>
              <a:defRPr/>
            </a:pPr>
            <a:endPar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5" name="textruta 114">
            <a:extLst>
              <a:ext uri="{FF2B5EF4-FFF2-40B4-BE49-F238E27FC236}">
                <a16:creationId xmlns:a16="http://schemas.microsoft.com/office/drawing/2014/main" id="{608E2FA2-1697-5D44-A4D1-819B8D539250}"/>
              </a:ext>
            </a:extLst>
          </p:cNvPr>
          <p:cNvSpPr txBox="1"/>
          <p:nvPr/>
        </p:nvSpPr>
        <p:spPr>
          <a:xfrm>
            <a:off x="864894" y="1881051"/>
            <a:ext cx="3587313" cy="3485570"/>
          </a:xfrm>
          <a:prstGeom prst="rect">
            <a:avLst/>
          </a:prstGeom>
          <a:noFill/>
        </p:spPr>
        <p:txBody>
          <a:bodyPr wrap="square" rtlCol="0">
            <a:spAutoFit/>
          </a:bodyPr>
          <a:lstStyle/>
          <a:p>
            <a:pPr marL="0" marR="0" lvl="0" indent="0" algn="l" defTabSz="914400" rtl="0" eaLnBrk="1" fontAlgn="b"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Akut vård</a:t>
            </a:r>
          </a:p>
          <a:p>
            <a:pPr marL="0" marR="0" lvl="0" indent="0" algn="l" defTabSz="914400" rtl="0" eaLnBrk="1" fontAlgn="auto" latinLnBrk="0" hangingPunct="1">
              <a:lnSpc>
                <a:spcPts val="2480"/>
              </a:lnSpc>
              <a:spcBef>
                <a:spcPts val="0"/>
              </a:spcBef>
              <a:spcAft>
                <a:spcPts val="60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Barns och ungdomars hälsa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Cancersjukdomar </a:t>
            </a:r>
            <a:r>
              <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rPr>
              <a:t>(utgörs av RCC i samverkan)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Vilande värdskap Norra</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Endokrina 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Hjärt- och kärlsjukdomar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Hud- och könssjukdomar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Infektionssjukdomar</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Kvinnosjukdomar och förlossning</a:t>
            </a:r>
          </a:p>
          <a:p>
            <a:pPr marL="0" marR="0" lvl="0" indent="0" algn="l" defTabSz="914400" rtl="0" eaLnBrk="1" fontAlgn="auto" latinLnBrk="0" hangingPunct="1">
              <a:lnSpc>
                <a:spcPts val="248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alibri" panose="020F0502020204030204"/>
                <a:ea typeface="+mn-ea"/>
                <a:cs typeface="+mn-cs"/>
              </a:rPr>
              <a:t>Kirurgi och plastikkirurgi</a:t>
            </a:r>
          </a:p>
          <a:p>
            <a:pPr marL="0" marR="0" lvl="0" indent="0" algn="l" defTabSz="914400" rtl="0" eaLnBrk="1" fontAlgn="auto" latinLnBrk="0" hangingPunct="1">
              <a:lnSpc>
                <a:spcPts val="2480"/>
              </a:lnSpc>
              <a:spcBef>
                <a:spcPts val="0"/>
              </a:spcBef>
              <a:spcAft>
                <a:spcPts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6" name="Triangel 115">
            <a:extLst>
              <a:ext uri="{FF2B5EF4-FFF2-40B4-BE49-F238E27FC236}">
                <a16:creationId xmlns:a16="http://schemas.microsoft.com/office/drawing/2014/main" id="{2C515A83-3731-DA48-BE56-C7DF531EBBAD}"/>
              </a:ext>
            </a:extLst>
          </p:cNvPr>
          <p:cNvSpPr/>
          <p:nvPr/>
        </p:nvSpPr>
        <p:spPr>
          <a:xfrm rot="5400000">
            <a:off x="713009" y="2015283"/>
            <a:ext cx="180033" cy="1552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7" name="Triangel 116">
            <a:extLst>
              <a:ext uri="{FF2B5EF4-FFF2-40B4-BE49-F238E27FC236}">
                <a16:creationId xmlns:a16="http://schemas.microsoft.com/office/drawing/2014/main" id="{9ADE7C7D-21D3-F74D-83A4-FC7E6ECA09E9}"/>
              </a:ext>
            </a:extLst>
          </p:cNvPr>
          <p:cNvSpPr/>
          <p:nvPr/>
        </p:nvSpPr>
        <p:spPr>
          <a:xfrm rot="5400000">
            <a:off x="713009" y="2357569"/>
            <a:ext cx="180033" cy="1552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8" name="Triangel 117">
            <a:extLst>
              <a:ext uri="{FF2B5EF4-FFF2-40B4-BE49-F238E27FC236}">
                <a16:creationId xmlns:a16="http://schemas.microsoft.com/office/drawing/2014/main" id="{DD28A3CA-BAA6-D541-8153-EF6BF4C56E1C}"/>
              </a:ext>
            </a:extLst>
          </p:cNvPr>
          <p:cNvSpPr/>
          <p:nvPr/>
        </p:nvSpPr>
        <p:spPr>
          <a:xfrm rot="5400000">
            <a:off x="713009" y="2688969"/>
            <a:ext cx="180033" cy="155201"/>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9" name="Triangel 118">
            <a:extLst>
              <a:ext uri="{FF2B5EF4-FFF2-40B4-BE49-F238E27FC236}">
                <a16:creationId xmlns:a16="http://schemas.microsoft.com/office/drawing/2014/main" id="{48415E9D-AAB2-CE40-8990-B796E74CCBE8}"/>
              </a:ext>
            </a:extLst>
          </p:cNvPr>
          <p:cNvSpPr/>
          <p:nvPr/>
        </p:nvSpPr>
        <p:spPr>
          <a:xfrm rot="5400000">
            <a:off x="713009" y="3161887"/>
            <a:ext cx="180033" cy="155201"/>
          </a:xfrm>
          <a:prstGeom prst="triangle">
            <a:avLst/>
          </a:prstGeom>
          <a:solidFill>
            <a:srgbClr val="264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0" name="Triangel 119">
            <a:extLst>
              <a:ext uri="{FF2B5EF4-FFF2-40B4-BE49-F238E27FC236}">
                <a16:creationId xmlns:a16="http://schemas.microsoft.com/office/drawing/2014/main" id="{C10D25F8-8F70-0147-8B1A-5F9A78750F62}"/>
              </a:ext>
            </a:extLst>
          </p:cNvPr>
          <p:cNvSpPr/>
          <p:nvPr/>
        </p:nvSpPr>
        <p:spPr>
          <a:xfrm rot="5400000">
            <a:off x="713009" y="3482401"/>
            <a:ext cx="180033" cy="1552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1" name="Triangel 120">
            <a:extLst>
              <a:ext uri="{FF2B5EF4-FFF2-40B4-BE49-F238E27FC236}">
                <a16:creationId xmlns:a16="http://schemas.microsoft.com/office/drawing/2014/main" id="{2E30D6E4-E279-A143-8972-AFE40949C4EB}"/>
              </a:ext>
            </a:extLst>
          </p:cNvPr>
          <p:cNvSpPr/>
          <p:nvPr/>
        </p:nvSpPr>
        <p:spPr>
          <a:xfrm rot="5400000">
            <a:off x="713009" y="3802915"/>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2" name="Triangel 121">
            <a:extLst>
              <a:ext uri="{FF2B5EF4-FFF2-40B4-BE49-F238E27FC236}">
                <a16:creationId xmlns:a16="http://schemas.microsoft.com/office/drawing/2014/main" id="{DDCE6FC2-C563-F34C-8602-5D7A221BBD7F}"/>
              </a:ext>
            </a:extLst>
          </p:cNvPr>
          <p:cNvSpPr/>
          <p:nvPr/>
        </p:nvSpPr>
        <p:spPr>
          <a:xfrm rot="5400000">
            <a:off x="713009" y="4123429"/>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3" name="Triangel 122">
            <a:extLst>
              <a:ext uri="{FF2B5EF4-FFF2-40B4-BE49-F238E27FC236}">
                <a16:creationId xmlns:a16="http://schemas.microsoft.com/office/drawing/2014/main" id="{DE71F957-2B11-2647-942B-1E96D81A024B}"/>
              </a:ext>
            </a:extLst>
          </p:cNvPr>
          <p:cNvSpPr/>
          <p:nvPr/>
        </p:nvSpPr>
        <p:spPr>
          <a:xfrm rot="5400000">
            <a:off x="713009" y="4443944"/>
            <a:ext cx="180033" cy="1552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5" name="Triangel 124">
            <a:extLst>
              <a:ext uri="{FF2B5EF4-FFF2-40B4-BE49-F238E27FC236}">
                <a16:creationId xmlns:a16="http://schemas.microsoft.com/office/drawing/2014/main" id="{17771540-C64E-CE4D-B546-DF5949D1C764}"/>
              </a:ext>
            </a:extLst>
          </p:cNvPr>
          <p:cNvSpPr/>
          <p:nvPr/>
        </p:nvSpPr>
        <p:spPr>
          <a:xfrm rot="5400000">
            <a:off x="4387334" y="2015283"/>
            <a:ext cx="180033" cy="155201"/>
          </a:xfrm>
          <a:prstGeom prst="triangle">
            <a:avLst/>
          </a:prstGeom>
          <a:solidFill>
            <a:srgbClr val="264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6" name="Triangel 125">
            <a:extLst>
              <a:ext uri="{FF2B5EF4-FFF2-40B4-BE49-F238E27FC236}">
                <a16:creationId xmlns:a16="http://schemas.microsoft.com/office/drawing/2014/main" id="{CFF2EEBF-13FC-D142-8954-91AC88D02A32}"/>
              </a:ext>
            </a:extLst>
          </p:cNvPr>
          <p:cNvSpPr/>
          <p:nvPr/>
        </p:nvSpPr>
        <p:spPr>
          <a:xfrm rot="5400000">
            <a:off x="4387334" y="2335797"/>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7" name="Triangel 126">
            <a:extLst>
              <a:ext uri="{FF2B5EF4-FFF2-40B4-BE49-F238E27FC236}">
                <a16:creationId xmlns:a16="http://schemas.microsoft.com/office/drawing/2014/main" id="{F011A9A2-CC6E-964D-9C4F-6B76C41800B9}"/>
              </a:ext>
            </a:extLst>
          </p:cNvPr>
          <p:cNvSpPr/>
          <p:nvPr/>
        </p:nvSpPr>
        <p:spPr>
          <a:xfrm rot="5400000">
            <a:off x="4387334" y="2656311"/>
            <a:ext cx="180033" cy="1552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8" name="Triangel 127">
            <a:extLst>
              <a:ext uri="{FF2B5EF4-FFF2-40B4-BE49-F238E27FC236}">
                <a16:creationId xmlns:a16="http://schemas.microsoft.com/office/drawing/2014/main" id="{98F80365-C462-C148-A37A-E070CAAD2D61}"/>
              </a:ext>
            </a:extLst>
          </p:cNvPr>
          <p:cNvSpPr/>
          <p:nvPr/>
        </p:nvSpPr>
        <p:spPr>
          <a:xfrm rot="5400000">
            <a:off x="4387334" y="2976825"/>
            <a:ext cx="180033" cy="1552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9" name="Triangel 128">
            <a:extLst>
              <a:ext uri="{FF2B5EF4-FFF2-40B4-BE49-F238E27FC236}">
                <a16:creationId xmlns:a16="http://schemas.microsoft.com/office/drawing/2014/main" id="{CCB349D0-1659-F542-B389-672CF2F43EAC}"/>
              </a:ext>
            </a:extLst>
          </p:cNvPr>
          <p:cNvSpPr/>
          <p:nvPr/>
        </p:nvSpPr>
        <p:spPr>
          <a:xfrm rot="5400000">
            <a:off x="4387334" y="3297339"/>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0" name="Triangel 129">
            <a:extLst>
              <a:ext uri="{FF2B5EF4-FFF2-40B4-BE49-F238E27FC236}">
                <a16:creationId xmlns:a16="http://schemas.microsoft.com/office/drawing/2014/main" id="{6B332B48-CEE6-FD47-BC15-CB974C4C53E8}"/>
              </a:ext>
            </a:extLst>
          </p:cNvPr>
          <p:cNvSpPr/>
          <p:nvPr/>
        </p:nvSpPr>
        <p:spPr>
          <a:xfrm rot="5400000">
            <a:off x="4387334" y="3617853"/>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1" name="Triangel 130">
            <a:extLst>
              <a:ext uri="{FF2B5EF4-FFF2-40B4-BE49-F238E27FC236}">
                <a16:creationId xmlns:a16="http://schemas.microsoft.com/office/drawing/2014/main" id="{116184B3-398A-2240-B8C7-C7A809E21B2F}"/>
              </a:ext>
            </a:extLst>
          </p:cNvPr>
          <p:cNvSpPr/>
          <p:nvPr/>
        </p:nvSpPr>
        <p:spPr>
          <a:xfrm rot="5400000">
            <a:off x="4387334" y="3938367"/>
            <a:ext cx="180033" cy="155201"/>
          </a:xfrm>
          <a:prstGeom prst="triangle">
            <a:avLst/>
          </a:prstGeom>
          <a:solidFill>
            <a:srgbClr val="264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3" name="Triangel 132">
            <a:extLst>
              <a:ext uri="{FF2B5EF4-FFF2-40B4-BE49-F238E27FC236}">
                <a16:creationId xmlns:a16="http://schemas.microsoft.com/office/drawing/2014/main" id="{86C28E39-1DDE-E54A-A4F3-B6B2B9267EBE}"/>
              </a:ext>
            </a:extLst>
          </p:cNvPr>
          <p:cNvSpPr/>
          <p:nvPr/>
        </p:nvSpPr>
        <p:spPr>
          <a:xfrm rot="5400000">
            <a:off x="8589511" y="2055039"/>
            <a:ext cx="180033" cy="1552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4" name="Triangel 133">
            <a:extLst>
              <a:ext uri="{FF2B5EF4-FFF2-40B4-BE49-F238E27FC236}">
                <a16:creationId xmlns:a16="http://schemas.microsoft.com/office/drawing/2014/main" id="{A6B4E87E-EFD2-BE42-9455-BBC4FA885D22}"/>
              </a:ext>
            </a:extLst>
          </p:cNvPr>
          <p:cNvSpPr/>
          <p:nvPr/>
        </p:nvSpPr>
        <p:spPr>
          <a:xfrm rot="5400000">
            <a:off x="8589511" y="2530869"/>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5" name="Triangel 134">
            <a:extLst>
              <a:ext uri="{FF2B5EF4-FFF2-40B4-BE49-F238E27FC236}">
                <a16:creationId xmlns:a16="http://schemas.microsoft.com/office/drawing/2014/main" id="{271A1FC3-25B3-A944-B5AE-2F056709549D}"/>
              </a:ext>
            </a:extLst>
          </p:cNvPr>
          <p:cNvSpPr/>
          <p:nvPr/>
        </p:nvSpPr>
        <p:spPr>
          <a:xfrm rot="5400000">
            <a:off x="8589511" y="2863575"/>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6" name="Triangel 135">
            <a:extLst>
              <a:ext uri="{FF2B5EF4-FFF2-40B4-BE49-F238E27FC236}">
                <a16:creationId xmlns:a16="http://schemas.microsoft.com/office/drawing/2014/main" id="{0E416B48-3261-2844-B6C4-BB6FEF01ADDF}"/>
              </a:ext>
            </a:extLst>
          </p:cNvPr>
          <p:cNvSpPr/>
          <p:nvPr/>
        </p:nvSpPr>
        <p:spPr>
          <a:xfrm rot="5400000">
            <a:off x="8589511" y="3196281"/>
            <a:ext cx="180033" cy="155201"/>
          </a:xfrm>
          <a:prstGeom prst="triangle">
            <a:avLst/>
          </a:prstGeom>
          <a:solidFill>
            <a:srgbClr val="377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7" name="Triangel 136">
            <a:extLst>
              <a:ext uri="{FF2B5EF4-FFF2-40B4-BE49-F238E27FC236}">
                <a16:creationId xmlns:a16="http://schemas.microsoft.com/office/drawing/2014/main" id="{7C0A42AD-B539-A541-97B2-00F0049439E1}"/>
              </a:ext>
            </a:extLst>
          </p:cNvPr>
          <p:cNvSpPr/>
          <p:nvPr/>
        </p:nvSpPr>
        <p:spPr>
          <a:xfrm rot="5400000">
            <a:off x="8589511" y="3528987"/>
            <a:ext cx="180033" cy="1552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8" name="Triangel 137">
            <a:extLst>
              <a:ext uri="{FF2B5EF4-FFF2-40B4-BE49-F238E27FC236}">
                <a16:creationId xmlns:a16="http://schemas.microsoft.com/office/drawing/2014/main" id="{A8A6238A-447C-7F48-BA42-3CC253DBABDB}"/>
              </a:ext>
            </a:extLst>
          </p:cNvPr>
          <p:cNvSpPr/>
          <p:nvPr/>
        </p:nvSpPr>
        <p:spPr>
          <a:xfrm rot="5400000">
            <a:off x="8589511" y="3861693"/>
            <a:ext cx="180033" cy="1552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9" name="Triangel 138">
            <a:extLst>
              <a:ext uri="{FF2B5EF4-FFF2-40B4-BE49-F238E27FC236}">
                <a16:creationId xmlns:a16="http://schemas.microsoft.com/office/drawing/2014/main" id="{157EA9EE-176E-3D45-90CF-8E2836DA23C6}"/>
              </a:ext>
            </a:extLst>
          </p:cNvPr>
          <p:cNvSpPr/>
          <p:nvPr/>
        </p:nvSpPr>
        <p:spPr>
          <a:xfrm rot="5400000">
            <a:off x="8589511" y="4194399"/>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0" name="Triangel 139">
            <a:extLst>
              <a:ext uri="{FF2B5EF4-FFF2-40B4-BE49-F238E27FC236}">
                <a16:creationId xmlns:a16="http://schemas.microsoft.com/office/drawing/2014/main" id="{03510D56-2408-E542-BC0B-863AE56FD99E}"/>
              </a:ext>
            </a:extLst>
          </p:cNvPr>
          <p:cNvSpPr/>
          <p:nvPr/>
        </p:nvSpPr>
        <p:spPr>
          <a:xfrm rot="5400000">
            <a:off x="8589511" y="4527106"/>
            <a:ext cx="180033" cy="1552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2" name="textruta 141">
            <a:extLst>
              <a:ext uri="{FF2B5EF4-FFF2-40B4-BE49-F238E27FC236}">
                <a16:creationId xmlns:a16="http://schemas.microsoft.com/office/drawing/2014/main" id="{33FF78C0-CEC2-F84B-88CA-D25A391703F0}"/>
              </a:ext>
            </a:extLst>
          </p:cNvPr>
          <p:cNvSpPr txBox="1"/>
          <p:nvPr/>
        </p:nvSpPr>
        <p:spPr>
          <a:xfrm>
            <a:off x="735363" y="5802597"/>
            <a:ext cx="5499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Norra</a:t>
            </a:r>
          </a:p>
        </p:txBody>
      </p:sp>
      <p:sp>
        <p:nvSpPr>
          <p:cNvPr id="143" name="Triangel 142">
            <a:extLst>
              <a:ext uri="{FF2B5EF4-FFF2-40B4-BE49-F238E27FC236}">
                <a16:creationId xmlns:a16="http://schemas.microsoft.com/office/drawing/2014/main" id="{A907F3C4-A16C-F842-BABA-E821048FE900}"/>
              </a:ext>
            </a:extLst>
          </p:cNvPr>
          <p:cNvSpPr/>
          <p:nvPr/>
        </p:nvSpPr>
        <p:spPr>
          <a:xfrm rot="5400000">
            <a:off x="604825" y="5867444"/>
            <a:ext cx="180033" cy="155201"/>
          </a:xfrm>
          <a:prstGeom prst="triangle">
            <a:avLst/>
          </a:prstGeom>
          <a:solidFill>
            <a:srgbClr val="264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5" name="textruta 144">
            <a:extLst>
              <a:ext uri="{FF2B5EF4-FFF2-40B4-BE49-F238E27FC236}">
                <a16:creationId xmlns:a16="http://schemas.microsoft.com/office/drawing/2014/main" id="{9A9A1E26-09F0-4B41-8E76-EDFFD5B3B6A8}"/>
              </a:ext>
            </a:extLst>
          </p:cNvPr>
          <p:cNvSpPr txBox="1"/>
          <p:nvPr/>
        </p:nvSpPr>
        <p:spPr>
          <a:xfrm>
            <a:off x="1521566" y="5802597"/>
            <a:ext cx="13902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Stockholm-Gotland</a:t>
            </a:r>
          </a:p>
        </p:txBody>
      </p:sp>
      <p:sp>
        <p:nvSpPr>
          <p:cNvPr id="146" name="Triangel 145">
            <a:extLst>
              <a:ext uri="{FF2B5EF4-FFF2-40B4-BE49-F238E27FC236}">
                <a16:creationId xmlns:a16="http://schemas.microsoft.com/office/drawing/2014/main" id="{AFCF30A0-EBD5-DE4E-B0D3-62408F9B0E72}"/>
              </a:ext>
            </a:extLst>
          </p:cNvPr>
          <p:cNvSpPr/>
          <p:nvPr/>
        </p:nvSpPr>
        <p:spPr>
          <a:xfrm rot="5400000">
            <a:off x="1391028" y="5867444"/>
            <a:ext cx="180033" cy="1552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8" name="textruta 147">
            <a:extLst>
              <a:ext uri="{FF2B5EF4-FFF2-40B4-BE49-F238E27FC236}">
                <a16:creationId xmlns:a16="http://schemas.microsoft.com/office/drawing/2014/main" id="{406F1288-F996-9F40-8CD6-40577FB3ADA1}"/>
              </a:ext>
            </a:extLst>
          </p:cNvPr>
          <p:cNvSpPr txBox="1"/>
          <p:nvPr/>
        </p:nvSpPr>
        <p:spPr>
          <a:xfrm>
            <a:off x="3170105" y="5802597"/>
            <a:ext cx="73026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Sydöstra</a:t>
            </a:r>
          </a:p>
        </p:txBody>
      </p:sp>
      <p:sp>
        <p:nvSpPr>
          <p:cNvPr id="149" name="Triangel 148">
            <a:extLst>
              <a:ext uri="{FF2B5EF4-FFF2-40B4-BE49-F238E27FC236}">
                <a16:creationId xmlns:a16="http://schemas.microsoft.com/office/drawing/2014/main" id="{E5F5BFA9-C476-4C4E-B639-42A3AAE7C3A1}"/>
              </a:ext>
            </a:extLst>
          </p:cNvPr>
          <p:cNvSpPr/>
          <p:nvPr/>
        </p:nvSpPr>
        <p:spPr>
          <a:xfrm rot="5400000">
            <a:off x="3039567" y="5867444"/>
            <a:ext cx="180033" cy="15520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1" name="textruta 150">
            <a:extLst>
              <a:ext uri="{FF2B5EF4-FFF2-40B4-BE49-F238E27FC236}">
                <a16:creationId xmlns:a16="http://schemas.microsoft.com/office/drawing/2014/main" id="{9817D101-9C6A-3445-970F-D74D74827C4C}"/>
              </a:ext>
            </a:extLst>
          </p:cNvPr>
          <p:cNvSpPr txBox="1"/>
          <p:nvPr/>
        </p:nvSpPr>
        <p:spPr>
          <a:xfrm>
            <a:off x="4136614" y="5802597"/>
            <a:ext cx="5499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Södra</a:t>
            </a:r>
          </a:p>
        </p:txBody>
      </p:sp>
      <p:sp>
        <p:nvSpPr>
          <p:cNvPr id="152" name="Triangel 151">
            <a:extLst>
              <a:ext uri="{FF2B5EF4-FFF2-40B4-BE49-F238E27FC236}">
                <a16:creationId xmlns:a16="http://schemas.microsoft.com/office/drawing/2014/main" id="{509A0551-C844-E74A-A7A6-ED94EEC549E1}"/>
              </a:ext>
            </a:extLst>
          </p:cNvPr>
          <p:cNvSpPr/>
          <p:nvPr/>
        </p:nvSpPr>
        <p:spPr>
          <a:xfrm rot="5400000">
            <a:off x="4006076" y="5867444"/>
            <a:ext cx="180033" cy="1552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4" name="textruta 153">
            <a:extLst>
              <a:ext uri="{FF2B5EF4-FFF2-40B4-BE49-F238E27FC236}">
                <a16:creationId xmlns:a16="http://schemas.microsoft.com/office/drawing/2014/main" id="{C526D860-E545-C145-8180-E560F6ACD9C0}"/>
              </a:ext>
            </a:extLst>
          </p:cNvPr>
          <p:cNvSpPr txBox="1"/>
          <p:nvPr/>
        </p:nvSpPr>
        <p:spPr>
          <a:xfrm>
            <a:off x="4939321" y="5802597"/>
            <a:ext cx="10564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Mellansverige</a:t>
            </a:r>
          </a:p>
        </p:txBody>
      </p:sp>
      <p:sp>
        <p:nvSpPr>
          <p:cNvPr id="155" name="Triangel 154">
            <a:extLst>
              <a:ext uri="{FF2B5EF4-FFF2-40B4-BE49-F238E27FC236}">
                <a16:creationId xmlns:a16="http://schemas.microsoft.com/office/drawing/2014/main" id="{AA7C548B-676B-6F47-943F-401F276F1C7A}"/>
              </a:ext>
            </a:extLst>
          </p:cNvPr>
          <p:cNvSpPr/>
          <p:nvPr/>
        </p:nvSpPr>
        <p:spPr>
          <a:xfrm rot="5400000">
            <a:off x="4808783" y="5867444"/>
            <a:ext cx="180033" cy="1552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7" name="textruta 156">
            <a:extLst>
              <a:ext uri="{FF2B5EF4-FFF2-40B4-BE49-F238E27FC236}">
                <a16:creationId xmlns:a16="http://schemas.microsoft.com/office/drawing/2014/main" id="{136E6D02-7ED0-0C49-82BB-869AAE445011}"/>
              </a:ext>
            </a:extLst>
          </p:cNvPr>
          <p:cNvSpPr txBox="1"/>
          <p:nvPr/>
        </p:nvSpPr>
        <p:spPr>
          <a:xfrm>
            <a:off x="6334358" y="5802597"/>
            <a:ext cx="58144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Västra</a:t>
            </a:r>
          </a:p>
        </p:txBody>
      </p:sp>
      <p:sp>
        <p:nvSpPr>
          <p:cNvPr id="158" name="Triangel 157">
            <a:extLst>
              <a:ext uri="{FF2B5EF4-FFF2-40B4-BE49-F238E27FC236}">
                <a16:creationId xmlns:a16="http://schemas.microsoft.com/office/drawing/2014/main" id="{54514DC2-08D0-A244-B746-CFCFF52A6170}"/>
              </a:ext>
            </a:extLst>
          </p:cNvPr>
          <p:cNvSpPr/>
          <p:nvPr/>
        </p:nvSpPr>
        <p:spPr>
          <a:xfrm rot="5400000">
            <a:off x="6203820" y="5867444"/>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9" name="textruta 158">
            <a:extLst>
              <a:ext uri="{FF2B5EF4-FFF2-40B4-BE49-F238E27FC236}">
                <a16:creationId xmlns:a16="http://schemas.microsoft.com/office/drawing/2014/main" id="{18811365-B1B2-E046-B02B-881916A7CB22}"/>
              </a:ext>
            </a:extLst>
          </p:cNvPr>
          <p:cNvSpPr txBox="1"/>
          <p:nvPr/>
        </p:nvSpPr>
        <p:spPr>
          <a:xfrm>
            <a:off x="7152043" y="5802597"/>
            <a:ext cx="153542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panose="020F0502020204030204"/>
                <a:ea typeface="+mn-ea"/>
                <a:cs typeface="+mn-cs"/>
              </a:rPr>
              <a:t>SKR/Vilande värdskap</a:t>
            </a:r>
          </a:p>
        </p:txBody>
      </p:sp>
      <p:sp>
        <p:nvSpPr>
          <p:cNvPr id="160" name="Triangel 159">
            <a:extLst>
              <a:ext uri="{FF2B5EF4-FFF2-40B4-BE49-F238E27FC236}">
                <a16:creationId xmlns:a16="http://schemas.microsoft.com/office/drawing/2014/main" id="{0ED24DC6-D29E-1944-9D19-85C5D5F69771}"/>
              </a:ext>
            </a:extLst>
          </p:cNvPr>
          <p:cNvSpPr/>
          <p:nvPr/>
        </p:nvSpPr>
        <p:spPr>
          <a:xfrm rot="5400000">
            <a:off x="7021505" y="5867444"/>
            <a:ext cx="180033" cy="155201"/>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1" name="Rektangel 160">
            <a:extLst>
              <a:ext uri="{FF2B5EF4-FFF2-40B4-BE49-F238E27FC236}">
                <a16:creationId xmlns:a16="http://schemas.microsoft.com/office/drawing/2014/main" id="{E8AEC3F5-3015-EA41-B74D-9712DDF524E3}"/>
              </a:ext>
            </a:extLst>
          </p:cNvPr>
          <p:cNvSpPr/>
          <p:nvPr/>
        </p:nvSpPr>
        <p:spPr>
          <a:xfrm>
            <a:off x="515447" y="5533336"/>
            <a:ext cx="1149170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Regionala värdskap </a:t>
            </a:r>
          </a:p>
        </p:txBody>
      </p:sp>
      <p:sp>
        <p:nvSpPr>
          <p:cNvPr id="56" name="Rubrik 1">
            <a:extLst>
              <a:ext uri="{FF2B5EF4-FFF2-40B4-BE49-F238E27FC236}">
                <a16:creationId xmlns:a16="http://schemas.microsoft.com/office/drawing/2014/main" id="{3D8E41F0-3AF5-EB42-A676-80298D88C3D5}"/>
              </a:ext>
            </a:extLst>
          </p:cNvPr>
          <p:cNvSpPr txBox="1">
            <a:spLocks/>
          </p:cNvSpPr>
          <p:nvPr/>
        </p:nvSpPr>
        <p:spPr>
          <a:xfrm>
            <a:off x="988742" y="580983"/>
            <a:ext cx="10447196" cy="60979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rgbClr val="377D7A"/>
                </a:solidFill>
                <a:effectLst/>
                <a:uLnTx/>
                <a:uFillTx/>
                <a:latin typeface="Calibri" panose="020F0502020204030204"/>
                <a:ea typeface="+mj-ea"/>
                <a:cs typeface="+mj-cs"/>
              </a:rPr>
              <a:t>Sjukvårdsregionalt värdskap för nationella programområden (NPO)</a:t>
            </a:r>
          </a:p>
        </p:txBody>
      </p:sp>
      <p:sp>
        <p:nvSpPr>
          <p:cNvPr id="51" name="Triangel 128">
            <a:extLst>
              <a:ext uri="{FF2B5EF4-FFF2-40B4-BE49-F238E27FC236}">
                <a16:creationId xmlns:a16="http://schemas.microsoft.com/office/drawing/2014/main" id="{CCB349D0-1659-F542-B389-672CF2F43EAC}"/>
              </a:ext>
            </a:extLst>
          </p:cNvPr>
          <p:cNvSpPr/>
          <p:nvPr/>
        </p:nvSpPr>
        <p:spPr>
          <a:xfrm rot="5400000">
            <a:off x="717009" y="4750825"/>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Triangel 128">
            <a:extLst>
              <a:ext uri="{FF2B5EF4-FFF2-40B4-BE49-F238E27FC236}">
                <a16:creationId xmlns:a16="http://schemas.microsoft.com/office/drawing/2014/main" id="{CCB349D0-1659-F542-B389-672CF2F43EAC}"/>
              </a:ext>
            </a:extLst>
          </p:cNvPr>
          <p:cNvSpPr/>
          <p:nvPr/>
        </p:nvSpPr>
        <p:spPr>
          <a:xfrm rot="5400000">
            <a:off x="4385120" y="4258881"/>
            <a:ext cx="180033" cy="155201"/>
          </a:xfrm>
          <a:prstGeom prst="triangle">
            <a:avLst/>
          </a:prstGeom>
          <a:solidFill>
            <a:srgbClr val="18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Triangel 136">
            <a:extLst>
              <a:ext uri="{FF2B5EF4-FFF2-40B4-BE49-F238E27FC236}">
                <a16:creationId xmlns:a16="http://schemas.microsoft.com/office/drawing/2014/main" id="{7C0A42AD-B539-A541-97B2-00F0049439E1}"/>
              </a:ext>
            </a:extLst>
          </p:cNvPr>
          <p:cNvSpPr/>
          <p:nvPr/>
        </p:nvSpPr>
        <p:spPr>
          <a:xfrm rot="5400000">
            <a:off x="8586710" y="4859813"/>
            <a:ext cx="180033" cy="15520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141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81F962-AA05-0346-8919-2F2A380EC661}"/>
              </a:ext>
            </a:extLst>
          </p:cNvPr>
          <p:cNvSpPr>
            <a:spLocks noGrp="1"/>
          </p:cNvSpPr>
          <p:nvPr>
            <p:ph type="ctrTitle"/>
          </p:nvPr>
        </p:nvSpPr>
        <p:spPr>
          <a:xfrm>
            <a:off x="5417322" y="747470"/>
            <a:ext cx="5921509" cy="609793"/>
          </a:xfrm>
        </p:spPr>
        <p:txBody>
          <a:bodyPr>
            <a:normAutofit fontScale="90000"/>
          </a:bodyPr>
          <a:lstStyle/>
          <a:p>
            <a:r>
              <a:rPr lang="sv-SE" dirty="0"/>
              <a:t>Nationella programområden</a:t>
            </a:r>
            <a:br>
              <a:rPr lang="sv-SE" dirty="0"/>
            </a:br>
            <a:r>
              <a:rPr lang="sv-SE" dirty="0"/>
              <a:t> (NPO): uppdrag</a:t>
            </a:r>
          </a:p>
        </p:txBody>
      </p:sp>
      <p:sp>
        <p:nvSpPr>
          <p:cNvPr id="6" name="Platshållare för text 5">
            <a:extLst>
              <a:ext uri="{FF2B5EF4-FFF2-40B4-BE49-F238E27FC236}">
                <a16:creationId xmlns:a16="http://schemas.microsoft.com/office/drawing/2014/main" id="{BDCF3429-2F86-03B4-0FE1-67F11C1B80EB}"/>
              </a:ext>
            </a:extLst>
          </p:cNvPr>
          <p:cNvSpPr>
            <a:spLocks noGrp="1"/>
          </p:cNvSpPr>
          <p:nvPr>
            <p:ph type="body" sz="quarter" idx="10"/>
          </p:nvPr>
        </p:nvSpPr>
        <p:spPr>
          <a:xfrm>
            <a:off x="5417322" y="1753892"/>
            <a:ext cx="5816735" cy="4186238"/>
          </a:xfrm>
        </p:spPr>
        <p:txBody>
          <a:bodyPr/>
          <a:lstStyle/>
          <a:p>
            <a:pPr marL="342900" marR="0" lvl="0" indent="-34290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sv-SE" sz="2400" b="0" i="0" u="none" strike="noStrike" kern="0" cap="none" spc="0" normalizeH="0" baseline="0" noProof="0" dirty="0">
                <a:ln>
                  <a:noFill/>
                </a:ln>
                <a:solidFill>
                  <a:prstClr val="black"/>
                </a:solidFill>
                <a:effectLst/>
                <a:uLnTx/>
                <a:uFillTx/>
                <a:latin typeface="Calibri" panose="020F0502020204030204"/>
                <a:ea typeface="+mn-ea"/>
                <a:cs typeface="+mn-cs"/>
              </a:rPr>
              <a:t>En grupp per </a:t>
            </a:r>
            <a:r>
              <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rPr>
              <a:t>programområde med representanter från samtliga sjukvårdsregioner </a:t>
            </a:r>
          </a:p>
          <a:p>
            <a:pPr marL="342900" marR="0" lvl="0" indent="-34290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sv-SE" sz="2400" dirty="0">
                <a:solidFill>
                  <a:prstClr val="black"/>
                </a:solidFill>
                <a:latin typeface="Calibri" panose="020F0502020204030204"/>
              </a:rPr>
              <a:t>Flera NPO har även ordinarie ledamöter från kommuner</a:t>
            </a:r>
            <a:endParaRPr kumimoji="0" lang="sv-SE" sz="2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sv-SE" sz="2400" b="0" i="0" u="none" strike="noStrike" kern="0" cap="none" spc="0" normalizeH="0" baseline="0" noProof="0" dirty="0">
                <a:ln>
                  <a:noFill/>
                </a:ln>
                <a:solidFill>
                  <a:prstClr val="black"/>
                </a:solidFill>
                <a:effectLst/>
                <a:uLnTx/>
                <a:uFillTx/>
                <a:latin typeface="Calibri" panose="020F0502020204030204"/>
                <a:ea typeface="+mn-ea"/>
                <a:cs typeface="+mn-cs"/>
              </a:rPr>
              <a:t>Sjukvårdsregionalt värdskap för NPO</a:t>
            </a:r>
            <a:endPar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sv-SE" sz="2400" b="0" i="0" u="none" strike="noStrike" kern="0" cap="none" spc="0" normalizeH="0" baseline="0" noProof="0" dirty="0">
                <a:ln>
                  <a:noFill/>
                </a:ln>
                <a:solidFill>
                  <a:prstClr val="black"/>
                </a:solidFill>
                <a:effectLst/>
                <a:uLnTx/>
                <a:uFillTx/>
                <a:latin typeface="Calibri" panose="020F0502020204030204"/>
                <a:ea typeface="+mn-ea"/>
                <a:cs typeface="+mn-cs"/>
              </a:rPr>
              <a:t>Stödresurser: processledare från värdsjukvårdsregion, metodstöd, statistik- och analysstöd, annat</a:t>
            </a:r>
          </a:p>
          <a:p>
            <a:endParaRPr lang="sv-SE" dirty="0"/>
          </a:p>
        </p:txBody>
      </p:sp>
      <p:pic>
        <p:nvPicPr>
          <p:cNvPr id="8" name="Bildobjekt 7" descr="En bild som visar person, inomhus">
            <a:extLst>
              <a:ext uri="{FF2B5EF4-FFF2-40B4-BE49-F238E27FC236}">
                <a16:creationId xmlns:a16="http://schemas.microsoft.com/office/drawing/2014/main" id="{A672ED44-0D90-7AA9-6BF8-DB96D85A9E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4582053" cy="6644640"/>
          </a:xfrm>
          <a:prstGeom prst="rect">
            <a:avLst/>
          </a:prstGeom>
        </p:spPr>
      </p:pic>
    </p:spTree>
    <p:extLst>
      <p:ext uri="{BB962C8B-B14F-4D97-AF65-F5344CB8AC3E}">
        <p14:creationId xmlns:p14="http://schemas.microsoft.com/office/powerpoint/2010/main" val="189463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51D42D-3250-5F4F-CC23-2A61D755348A}"/>
              </a:ext>
            </a:extLst>
          </p:cNvPr>
          <p:cNvSpPr>
            <a:spLocks noGrp="1"/>
          </p:cNvSpPr>
          <p:nvPr>
            <p:ph type="ctrTitle"/>
          </p:nvPr>
        </p:nvSpPr>
        <p:spPr/>
        <p:txBody>
          <a:bodyPr/>
          <a:lstStyle/>
          <a:p>
            <a:r>
              <a:rPr lang="sv-SE" dirty="0"/>
              <a:t>NPO - uppdrag</a:t>
            </a:r>
          </a:p>
        </p:txBody>
      </p:sp>
      <p:sp>
        <p:nvSpPr>
          <p:cNvPr id="4" name="Platshållare för text 2">
            <a:extLst>
              <a:ext uri="{FF2B5EF4-FFF2-40B4-BE49-F238E27FC236}">
                <a16:creationId xmlns:a16="http://schemas.microsoft.com/office/drawing/2014/main" id="{8B1A20BB-EE32-49FA-B345-D35B2CFEDA01}"/>
              </a:ext>
            </a:extLst>
          </p:cNvPr>
          <p:cNvSpPr>
            <a:spLocks noGrp="1"/>
          </p:cNvSpPr>
          <p:nvPr>
            <p:ph type="body" sz="quarter" idx="10"/>
          </p:nvPr>
        </p:nvSpPr>
        <p:spPr>
          <a:xfrm>
            <a:off x="583793" y="1931851"/>
            <a:ext cx="5164183" cy="4186238"/>
          </a:xfrm>
        </p:spPr>
        <p:txBody>
          <a:bodyPr>
            <a:noAutofit/>
          </a:bodyPr>
          <a:lstStyle/>
          <a:p>
            <a:pPr marL="342900" indent="-342900">
              <a:lnSpc>
                <a:spcPct val="100000"/>
              </a:lnSpc>
              <a:buFont typeface="Arial" panose="020B0604020202020204" pitchFamily="34" charset="0"/>
              <a:buChar char="•"/>
            </a:pPr>
            <a:r>
              <a:rPr lang="sv-SE" dirty="0"/>
              <a:t>Hur ser det ut idag? </a:t>
            </a:r>
          </a:p>
          <a:p>
            <a:pPr marL="342900" indent="-342900">
              <a:lnSpc>
                <a:spcPct val="100000"/>
              </a:lnSpc>
              <a:buFont typeface="Arial" panose="020B0604020202020204" pitchFamily="34" charset="0"/>
              <a:buChar char="•"/>
            </a:pPr>
            <a:r>
              <a:rPr lang="sv-SE" dirty="0"/>
              <a:t>Ta fram behovs- och gapanalys analys i samskapande med patientföreningar</a:t>
            </a:r>
          </a:p>
          <a:p>
            <a:pPr marL="342900" indent="-342900">
              <a:lnSpc>
                <a:spcPct val="100000"/>
              </a:lnSpc>
              <a:buFont typeface="Arial" panose="020B0604020202020204" pitchFamily="34" charset="0"/>
              <a:buChar char="•"/>
            </a:pPr>
            <a:r>
              <a:rPr lang="sv-SE" dirty="0"/>
              <a:t>Utse nationella arbetsgrupper (NAG)</a:t>
            </a:r>
          </a:p>
          <a:p>
            <a:pPr marL="342900" indent="-342900">
              <a:lnSpc>
                <a:spcPct val="100000"/>
              </a:lnSpc>
              <a:buFont typeface="Arial" panose="020B0604020202020204" pitchFamily="34" charset="0"/>
              <a:buChar char="•"/>
            </a:pPr>
            <a:r>
              <a:rPr lang="sv-SE" dirty="0"/>
              <a:t>Omvärldsbevakning</a:t>
            </a:r>
          </a:p>
          <a:p>
            <a:pPr marL="342900" indent="-342900">
              <a:lnSpc>
                <a:spcPct val="100000"/>
              </a:lnSpc>
              <a:buFont typeface="Arial" panose="020B0604020202020204" pitchFamily="34" charset="0"/>
              <a:buChar char="•"/>
            </a:pPr>
            <a:r>
              <a:rPr lang="sv-SE" dirty="0"/>
              <a:t>Kunskapsstöd för jämlik hälsa och vård- behandlingsrekommendationer</a:t>
            </a:r>
          </a:p>
        </p:txBody>
      </p:sp>
      <p:sp>
        <p:nvSpPr>
          <p:cNvPr id="5" name="textruta 4">
            <a:extLst>
              <a:ext uri="{FF2B5EF4-FFF2-40B4-BE49-F238E27FC236}">
                <a16:creationId xmlns:a16="http://schemas.microsoft.com/office/drawing/2014/main" id="{4C218AD1-C4C8-C8F7-99E3-DF403A97DBE8}"/>
              </a:ext>
            </a:extLst>
          </p:cNvPr>
          <p:cNvSpPr txBox="1"/>
          <p:nvPr/>
        </p:nvSpPr>
        <p:spPr>
          <a:xfrm>
            <a:off x="6622869" y="1931851"/>
            <a:ext cx="5164183" cy="4078039"/>
          </a:xfrm>
          <a:prstGeom prst="rect">
            <a:avLst/>
          </a:prstGeom>
          <a:noFill/>
        </p:spPr>
        <p:txBody>
          <a:bodyPr wrap="square" rtlCol="0">
            <a:spAutoFit/>
          </a:bodyPr>
          <a:lstStyle/>
          <a:p>
            <a:pPr marL="342900" indent="-342900">
              <a:lnSpc>
                <a:spcPct val="100000"/>
              </a:lnSpc>
              <a:spcAft>
                <a:spcPts val="500"/>
              </a:spcAft>
              <a:buFont typeface="Arial" panose="020B0604020202020204" pitchFamily="34" charset="0"/>
              <a:buChar char="•"/>
            </a:pPr>
            <a:r>
              <a:rPr lang="sv-SE" sz="2400" dirty="0"/>
              <a:t>Kvalitetsregister</a:t>
            </a:r>
          </a:p>
          <a:p>
            <a:pPr marL="342900" indent="-342900">
              <a:lnSpc>
                <a:spcPct val="100000"/>
              </a:lnSpc>
              <a:spcAft>
                <a:spcPts val="500"/>
              </a:spcAft>
              <a:buFont typeface="Arial" panose="020B0604020202020204" pitchFamily="34" charset="0"/>
              <a:buChar char="•"/>
            </a:pPr>
            <a:r>
              <a:rPr lang="sv-SE" sz="2400" dirty="0"/>
              <a:t>Ordnat införande/ordnad utfasning</a:t>
            </a:r>
          </a:p>
          <a:p>
            <a:pPr marL="342900" indent="-342900">
              <a:lnSpc>
                <a:spcPct val="100000"/>
              </a:lnSpc>
              <a:spcAft>
                <a:spcPts val="500"/>
              </a:spcAft>
              <a:buFont typeface="Arial" panose="020B0604020202020204" pitchFamily="34" charset="0"/>
              <a:buChar char="•"/>
            </a:pPr>
            <a:r>
              <a:rPr lang="sv-SE" sz="2400" dirty="0"/>
              <a:t>Nivåstrukturering</a:t>
            </a:r>
          </a:p>
          <a:p>
            <a:pPr marL="342900" indent="-342900">
              <a:lnSpc>
                <a:spcPct val="100000"/>
              </a:lnSpc>
              <a:spcAft>
                <a:spcPts val="500"/>
              </a:spcAft>
              <a:buFont typeface="Arial" panose="020B0604020202020204" pitchFamily="34" charset="0"/>
              <a:buChar char="•"/>
            </a:pPr>
            <a:r>
              <a:rPr lang="sv-SE" sz="2400" dirty="0"/>
              <a:t>Bidra i arbete med eventuella statliga satsningar</a:t>
            </a:r>
          </a:p>
          <a:p>
            <a:pPr marL="342900" indent="-342900">
              <a:lnSpc>
                <a:spcPct val="100000"/>
              </a:lnSpc>
              <a:spcAft>
                <a:spcPts val="500"/>
              </a:spcAft>
              <a:buFont typeface="Arial" panose="020B0604020202020204" pitchFamily="34" charset="0"/>
              <a:buChar char="•"/>
            </a:pPr>
            <a:r>
              <a:rPr lang="sv-SE" sz="2400" dirty="0"/>
              <a:t>Samverka med myndigheter inom aktuellt område</a:t>
            </a:r>
          </a:p>
          <a:p>
            <a:pPr marL="342900" indent="-342900">
              <a:lnSpc>
                <a:spcPct val="100000"/>
              </a:lnSpc>
              <a:spcAft>
                <a:spcPts val="500"/>
              </a:spcAft>
              <a:buFont typeface="Arial" panose="020B0604020202020204" pitchFamily="34" charset="0"/>
              <a:buChar char="•"/>
            </a:pPr>
            <a:r>
              <a:rPr lang="sv-SE" sz="2400" dirty="0"/>
              <a:t>Annat, till exempel e-hälsa, kompetensutveckling</a:t>
            </a:r>
          </a:p>
          <a:p>
            <a:endParaRPr lang="sv-SE" dirty="0"/>
          </a:p>
        </p:txBody>
      </p:sp>
    </p:spTree>
    <p:extLst>
      <p:ext uri="{BB962C8B-B14F-4D97-AF65-F5344CB8AC3E}">
        <p14:creationId xmlns:p14="http://schemas.microsoft.com/office/powerpoint/2010/main" val="4146065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81F962-AA05-0346-8919-2F2A380EC661}"/>
              </a:ext>
            </a:extLst>
          </p:cNvPr>
          <p:cNvSpPr>
            <a:spLocks noGrp="1"/>
          </p:cNvSpPr>
          <p:nvPr>
            <p:ph type="ctrTitle"/>
          </p:nvPr>
        </p:nvSpPr>
        <p:spPr/>
        <p:txBody>
          <a:bodyPr/>
          <a:lstStyle/>
          <a:p>
            <a:r>
              <a:rPr lang="sv-SE" dirty="0"/>
              <a:t>Regionala programområden (RPO): uppdrag </a:t>
            </a:r>
          </a:p>
        </p:txBody>
      </p:sp>
      <p:sp>
        <p:nvSpPr>
          <p:cNvPr id="3" name="Platshållare för text 2">
            <a:extLst>
              <a:ext uri="{FF2B5EF4-FFF2-40B4-BE49-F238E27FC236}">
                <a16:creationId xmlns:a16="http://schemas.microsoft.com/office/drawing/2014/main" id="{46E4C7F0-3F8D-2041-8873-E382B630443D}"/>
              </a:ext>
            </a:extLst>
          </p:cNvPr>
          <p:cNvSpPr>
            <a:spLocks noGrp="1"/>
          </p:cNvSpPr>
          <p:nvPr>
            <p:ph type="body" sz="quarter" idx="10"/>
          </p:nvPr>
        </p:nvSpPr>
        <p:spPr>
          <a:xfrm>
            <a:off x="988742" y="2020405"/>
            <a:ext cx="10010184" cy="4186238"/>
          </a:xfrm>
        </p:spPr>
        <p:txBody>
          <a:bodyPr>
            <a:normAutofit/>
          </a:bodyPr>
          <a:lstStyle/>
          <a:p>
            <a:pPr marL="369745" indent="-342900" defTabSz="813816">
              <a:buFont typeface="Arial" panose="020B0604020202020204" pitchFamily="34" charset="0"/>
              <a:buChar char="•"/>
              <a:defRPr sz="2136"/>
            </a:pPr>
            <a:r>
              <a:rPr lang="sv-SE" sz="2800" dirty="0"/>
              <a:t>Genomföra behovsinventering och bidra till det nationella programområdets behovsanalys och omvärldsbevakning</a:t>
            </a:r>
          </a:p>
          <a:p>
            <a:pPr marL="433753" indent="-406908" defTabSz="813816">
              <a:buFont typeface="Arial" panose="020B0604020202020204" pitchFamily="34" charset="0"/>
              <a:buChar char="•"/>
              <a:defRPr sz="2136"/>
            </a:pPr>
            <a:r>
              <a:rPr lang="sv-SE" sz="2800" dirty="0"/>
              <a:t>Initiera frågor för nationell samverkan</a:t>
            </a:r>
          </a:p>
          <a:p>
            <a:pPr marL="433753" indent="-406908" defTabSz="813816">
              <a:buFont typeface="Arial" panose="020B0604020202020204" pitchFamily="34" charset="0"/>
              <a:buChar char="•"/>
              <a:defRPr sz="2136"/>
            </a:pPr>
            <a:r>
              <a:rPr lang="sv-SE" sz="2800" dirty="0"/>
              <a:t>Skapa regionala tillämpningar av nationella kunskapsunderlag och beslutsstöd</a:t>
            </a:r>
          </a:p>
          <a:p>
            <a:pPr marL="433753" indent="-406908" defTabSz="813816">
              <a:buFont typeface="Arial" panose="020B0604020202020204" pitchFamily="34" charset="0"/>
              <a:buChar char="•"/>
              <a:defRPr sz="2136"/>
            </a:pPr>
            <a:r>
              <a:rPr lang="sv-SE" sz="2800" dirty="0"/>
              <a:t>Ta emot, anpassa och omsätta nationell kunskap för att det ska nå ut till patientmötet</a:t>
            </a:r>
          </a:p>
        </p:txBody>
      </p:sp>
      <p:sp>
        <p:nvSpPr>
          <p:cNvPr id="4" name="Pil: höger 3">
            <a:extLst>
              <a:ext uri="{FF2B5EF4-FFF2-40B4-BE49-F238E27FC236}">
                <a16:creationId xmlns:a16="http://schemas.microsoft.com/office/drawing/2014/main" id="{53E74C95-1CF6-F968-B0F8-D74850E0292C}"/>
              </a:ext>
            </a:extLst>
          </p:cNvPr>
          <p:cNvSpPr/>
          <p:nvPr/>
        </p:nvSpPr>
        <p:spPr>
          <a:xfrm>
            <a:off x="8830491" y="5251269"/>
            <a:ext cx="1188720" cy="235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9C23A588-4CF7-93D5-ADE4-C03532047D3E}"/>
              </a:ext>
            </a:extLst>
          </p:cNvPr>
          <p:cNvSpPr txBox="1"/>
          <p:nvPr/>
        </p:nvSpPr>
        <p:spPr>
          <a:xfrm>
            <a:off x="7405742" y="5184168"/>
            <a:ext cx="1424749" cy="369332"/>
          </a:xfrm>
          <a:prstGeom prst="rect">
            <a:avLst/>
          </a:prstGeom>
          <a:noFill/>
        </p:spPr>
        <p:txBody>
          <a:bodyPr wrap="none" rtlCol="0">
            <a:spAutoFit/>
          </a:bodyPr>
          <a:lstStyle/>
          <a:p>
            <a:r>
              <a:rPr lang="sv-SE" dirty="0"/>
              <a:t>(fortsättning)</a:t>
            </a:r>
          </a:p>
        </p:txBody>
      </p:sp>
    </p:spTree>
    <p:extLst>
      <p:ext uri="{BB962C8B-B14F-4D97-AF65-F5344CB8AC3E}">
        <p14:creationId xmlns:p14="http://schemas.microsoft.com/office/powerpoint/2010/main" val="429439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8B66-A5E0-44F7-8A80-9F237849E39D}"/>
              </a:ext>
            </a:extLst>
          </p:cNvPr>
          <p:cNvSpPr>
            <a:spLocks noGrp="1"/>
          </p:cNvSpPr>
          <p:nvPr>
            <p:ph type="ctrTitle"/>
          </p:nvPr>
        </p:nvSpPr>
        <p:spPr>
          <a:xfrm>
            <a:off x="661646" y="239669"/>
            <a:ext cx="10236679" cy="911965"/>
          </a:xfrm>
        </p:spPr>
        <p:txBody>
          <a:bodyPr vert="horz" lIns="91440" tIns="45720" rIns="91440" bIns="45720" rtlCol="0" anchor="b">
            <a:noAutofit/>
          </a:bodyPr>
          <a:lstStyle/>
          <a:p>
            <a:r>
              <a:rPr lang="sv-SE" dirty="0">
                <a:cs typeface="Calibri"/>
              </a:rPr>
              <a:t>Introduktion för patient- och närståendeföreträdare</a:t>
            </a:r>
            <a:endParaRPr lang="sv-SE" dirty="0"/>
          </a:p>
        </p:txBody>
      </p:sp>
      <p:sp>
        <p:nvSpPr>
          <p:cNvPr id="3" name="Text Placeholder 2">
            <a:extLst>
              <a:ext uri="{FF2B5EF4-FFF2-40B4-BE49-F238E27FC236}">
                <a16:creationId xmlns:a16="http://schemas.microsoft.com/office/drawing/2014/main" id="{480CDC88-4B17-4D43-B159-A420A28FF5FF}"/>
              </a:ext>
            </a:extLst>
          </p:cNvPr>
          <p:cNvSpPr>
            <a:spLocks noGrp="1"/>
          </p:cNvSpPr>
          <p:nvPr>
            <p:ph type="body" sz="quarter" idx="10"/>
          </p:nvPr>
        </p:nvSpPr>
        <p:spPr>
          <a:xfrm>
            <a:off x="919756" y="1566239"/>
            <a:ext cx="10150415" cy="4054859"/>
          </a:xfrm>
        </p:spPr>
        <p:txBody>
          <a:bodyPr vert="horz" lIns="91440" tIns="45720" rIns="91440" bIns="45720" rtlCol="0" anchor="t">
            <a:normAutofit fontScale="62500" lnSpcReduction="20000"/>
          </a:bodyPr>
          <a:lstStyle/>
          <a:p>
            <a:r>
              <a:rPr lang="en-US" sz="4400" u="sng" dirty="0">
                <a:cs typeface="Calibri"/>
              </a:rPr>
              <a:t>Innehåll:</a:t>
            </a:r>
          </a:p>
          <a:p>
            <a:pPr marL="285750" indent="-285750">
              <a:buFont typeface="Arial"/>
              <a:buChar char="•"/>
            </a:pPr>
            <a:r>
              <a:rPr lang="sv-SE" sz="4400" dirty="0">
                <a:ea typeface="+mn-lt"/>
                <a:cs typeface="+mn-lt"/>
              </a:rPr>
              <a:t>Nationellt system för kunskapsstyrning hälso- och sjukvård</a:t>
            </a:r>
            <a:endParaRPr lang="en-US" sz="4400" dirty="0">
              <a:ea typeface="+mn-lt"/>
              <a:cs typeface="+mn-lt"/>
            </a:endParaRPr>
          </a:p>
          <a:p>
            <a:pPr marL="285750" indent="-285750">
              <a:buFont typeface="Arial"/>
              <a:buChar char="•"/>
            </a:pPr>
            <a:r>
              <a:rPr lang="sv-SE" sz="4400" dirty="0">
                <a:ea typeface="+mn-lt"/>
                <a:cs typeface="+mn-lt"/>
              </a:rPr>
              <a:t>Patientmedverkan</a:t>
            </a:r>
          </a:p>
          <a:p>
            <a:pPr marL="971550" lvl="1" indent="-285750">
              <a:buFont typeface="Arial,Sans-Serif"/>
              <a:buChar char="•"/>
            </a:pPr>
            <a:r>
              <a:rPr lang="sv-SE" sz="3600" dirty="0">
                <a:ea typeface="+mn-lt"/>
                <a:cs typeface="+mn-lt"/>
              </a:rPr>
              <a:t>Rutin för patientmedverkan</a:t>
            </a:r>
            <a:endParaRPr lang="en-US" sz="3600" dirty="0">
              <a:ea typeface="+mn-lt"/>
              <a:cs typeface="+mn-lt"/>
            </a:endParaRPr>
          </a:p>
          <a:p>
            <a:pPr marL="971550" lvl="1" indent="-285750">
              <a:buFont typeface="Arial,Sans-Serif"/>
              <a:buChar char="•"/>
            </a:pPr>
            <a:r>
              <a:rPr lang="sv-SE" sz="3600" dirty="0">
                <a:ea typeface="+mn-lt"/>
                <a:cs typeface="+mn-lt"/>
              </a:rPr>
              <a:t>Att vara patientföreträdare</a:t>
            </a:r>
          </a:p>
          <a:p>
            <a:pPr lvl="1" indent="0">
              <a:buNone/>
            </a:pPr>
            <a:endParaRPr lang="sv-SE" sz="3600" dirty="0">
              <a:cs typeface="Calibri"/>
            </a:endParaRPr>
          </a:p>
          <a:p>
            <a:pPr marL="285750" lvl="1" indent="-285750">
              <a:buFont typeface="Arial"/>
              <a:buChar char="•"/>
            </a:pPr>
            <a:r>
              <a:rPr lang="sv-SE" sz="4400" dirty="0">
                <a:ea typeface="+mn-lt"/>
                <a:cs typeface="+mn-lt"/>
              </a:rPr>
              <a:t>Erfarenhetsutbyte</a:t>
            </a:r>
            <a:endParaRPr lang="en-US" sz="4400" dirty="0">
              <a:ea typeface="+mn-lt"/>
              <a:cs typeface="+mn-lt"/>
            </a:endParaRPr>
          </a:p>
          <a:p>
            <a:pPr marL="285750" lvl="1" indent="-285750">
              <a:buFont typeface="Arial"/>
              <a:buChar char="•"/>
            </a:pPr>
            <a:r>
              <a:rPr lang="sv-SE" sz="4400" dirty="0">
                <a:ea typeface="+mn-lt"/>
                <a:cs typeface="+mn-lt"/>
              </a:rPr>
              <a:t>Inspiration</a:t>
            </a:r>
            <a:endParaRPr lang="en-US" sz="4400" dirty="0">
              <a:ea typeface="+mn-lt"/>
              <a:cs typeface="+mn-lt"/>
            </a:endParaRPr>
          </a:p>
          <a:p>
            <a:pPr marL="285750" lvl="1" indent="-285750">
              <a:buFont typeface="Arial"/>
              <a:buChar char="•"/>
            </a:pPr>
            <a:r>
              <a:rPr lang="sv-SE" sz="4400" dirty="0">
                <a:ea typeface="+mn-lt"/>
                <a:cs typeface="+mn-lt"/>
              </a:rPr>
              <a:t>Ordlista</a:t>
            </a:r>
            <a:endParaRPr lang="sv-SE" sz="4400" dirty="0">
              <a:cs typeface="Calibri"/>
            </a:endParaRPr>
          </a:p>
          <a:p>
            <a:pPr marL="971550" lvl="1" indent="-285750">
              <a:buFont typeface="Arial"/>
              <a:buChar char="•"/>
            </a:pPr>
            <a:endParaRPr lang="sv-SE" dirty="0">
              <a:ea typeface="+mn-lt"/>
              <a:cs typeface="+mn-lt"/>
            </a:endParaRPr>
          </a:p>
          <a:p>
            <a:pPr lvl="1" indent="0" algn="ctr">
              <a:buNone/>
            </a:pPr>
            <a:endParaRPr lang="sv-SE" dirty="0">
              <a:ea typeface="+mn-lt"/>
              <a:cs typeface="+mn-lt"/>
            </a:endParaRPr>
          </a:p>
          <a:p>
            <a:pPr lvl="1" indent="0" algn="ctr">
              <a:buNone/>
            </a:pPr>
            <a:r>
              <a:rPr lang="sv-SE" dirty="0">
                <a:ea typeface="+mn-lt"/>
                <a:cs typeface="+mn-lt"/>
                <a:hlinkClick r:id="rId3"/>
              </a:rPr>
              <a:t>Webbsida för patientmedverkan</a:t>
            </a:r>
            <a:endParaRPr lang="sv-SE" dirty="0">
              <a:ea typeface="+mn-lt"/>
              <a:cs typeface="+mn-lt"/>
            </a:endParaRPr>
          </a:p>
          <a:p>
            <a:pPr lvl="1" indent="0">
              <a:buNone/>
            </a:pPr>
            <a:endParaRPr lang="sv-SE" dirty="0">
              <a:cs typeface="Calibri"/>
            </a:endParaRPr>
          </a:p>
          <a:p>
            <a:pPr marL="971550" lvl="1" indent="-285750">
              <a:buFont typeface="Arial"/>
              <a:buChar char="•"/>
            </a:pPr>
            <a:endParaRPr lang="sv-SE" dirty="0">
              <a:cs typeface="Calibri"/>
            </a:endParaRPr>
          </a:p>
          <a:p>
            <a:pPr marL="685800" indent="-228600">
              <a:buFont typeface="Arial"/>
              <a:buChar char="•"/>
            </a:pPr>
            <a:endParaRPr lang="sv-SE" dirty="0">
              <a:ea typeface="+mn-lt"/>
              <a:cs typeface="+mn-lt"/>
            </a:endParaRPr>
          </a:p>
          <a:p>
            <a:pPr marL="971550" lvl="1" indent="-285750">
              <a:buFont typeface="Arial"/>
              <a:buChar char="•"/>
            </a:pPr>
            <a:endParaRPr lang="sv-SE" dirty="0">
              <a:cs typeface="Calibri"/>
            </a:endParaRPr>
          </a:p>
          <a:p>
            <a:endParaRPr lang="en-US" dirty="0"/>
          </a:p>
          <a:p>
            <a:endParaRPr lang="en-US" dirty="0">
              <a:cs typeface="Calibri"/>
            </a:endParaRPr>
          </a:p>
        </p:txBody>
      </p:sp>
    </p:spTree>
    <p:extLst>
      <p:ext uri="{BB962C8B-B14F-4D97-AF65-F5344CB8AC3E}">
        <p14:creationId xmlns:p14="http://schemas.microsoft.com/office/powerpoint/2010/main" val="3661109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FBAA276-7A39-603D-A024-258279039BF2}"/>
              </a:ext>
            </a:extLst>
          </p:cNvPr>
          <p:cNvSpPr>
            <a:spLocks noGrp="1"/>
          </p:cNvSpPr>
          <p:nvPr>
            <p:ph type="body" sz="quarter" idx="10"/>
          </p:nvPr>
        </p:nvSpPr>
        <p:spPr>
          <a:xfrm>
            <a:off x="1093515" y="1905726"/>
            <a:ext cx="9144000" cy="4186238"/>
          </a:xfrm>
        </p:spPr>
        <p:txBody>
          <a:bodyPr/>
          <a:lstStyle/>
          <a:p>
            <a:pPr marL="433753" indent="-406908" defTabSz="813816">
              <a:buFont typeface="Arial" panose="020B0604020202020204" pitchFamily="34" charset="0"/>
              <a:buChar char="•"/>
              <a:defRPr sz="2136"/>
            </a:pPr>
            <a:r>
              <a:rPr lang="sv-SE" sz="2800" dirty="0"/>
              <a:t>Stödja spridning och implementering av bästa möjliga tillgängliga kunskap</a:t>
            </a:r>
          </a:p>
          <a:p>
            <a:pPr marL="433753" indent="-406908" defTabSz="813816">
              <a:buFont typeface="Arial" panose="020B0604020202020204" pitchFamily="34" charset="0"/>
              <a:buChar char="•"/>
              <a:defRPr sz="2136"/>
            </a:pPr>
            <a:r>
              <a:rPr lang="sv-SE" sz="2800" dirty="0"/>
              <a:t>Integrera och skapa förutsättningar för de nationella kvalitetsregistren som en del av kunskapsstyrning i hälso- och sjukvården</a:t>
            </a:r>
          </a:p>
          <a:p>
            <a:pPr marL="433753" indent="-406908" defTabSz="813816">
              <a:buFont typeface="Arial" panose="020B0604020202020204" pitchFamily="34" charset="0"/>
              <a:buChar char="•"/>
              <a:defRPr sz="2136"/>
            </a:pPr>
            <a:r>
              <a:rPr lang="sv-SE" sz="2800" dirty="0"/>
              <a:t>Samverka med regional registercentrumorganisation</a:t>
            </a:r>
          </a:p>
          <a:p>
            <a:pPr marL="433753" indent="-406908" defTabSz="813816">
              <a:buFont typeface="Arial" panose="020B0604020202020204" pitchFamily="34" charset="0"/>
              <a:buChar char="•"/>
              <a:defRPr sz="2136"/>
            </a:pPr>
            <a:r>
              <a:rPr lang="sv-SE" sz="2800" dirty="0"/>
              <a:t>Specifika regionala uppdrag</a:t>
            </a:r>
          </a:p>
          <a:p>
            <a:endParaRPr lang="sv-SE" dirty="0"/>
          </a:p>
        </p:txBody>
      </p:sp>
      <p:sp>
        <p:nvSpPr>
          <p:cNvPr id="4" name="Rubrik 1">
            <a:extLst>
              <a:ext uri="{FF2B5EF4-FFF2-40B4-BE49-F238E27FC236}">
                <a16:creationId xmlns:a16="http://schemas.microsoft.com/office/drawing/2014/main" id="{171835DD-96FC-341D-B2BC-E945CBFF10A7}"/>
              </a:ext>
            </a:extLst>
          </p:cNvPr>
          <p:cNvSpPr>
            <a:spLocks noGrp="1"/>
          </p:cNvSpPr>
          <p:nvPr>
            <p:ph type="ctrTitle"/>
          </p:nvPr>
        </p:nvSpPr>
        <p:spPr>
          <a:xfrm>
            <a:off x="988742" y="616841"/>
            <a:ext cx="9144000" cy="609793"/>
          </a:xfrm>
        </p:spPr>
        <p:txBody>
          <a:bodyPr/>
          <a:lstStyle/>
          <a:p>
            <a:r>
              <a:rPr lang="sv-SE" dirty="0"/>
              <a:t>Regionala programområden (RPO): uppdrag </a:t>
            </a:r>
          </a:p>
        </p:txBody>
      </p:sp>
    </p:spTree>
    <p:extLst>
      <p:ext uri="{BB962C8B-B14F-4D97-AF65-F5344CB8AC3E}">
        <p14:creationId xmlns:p14="http://schemas.microsoft.com/office/powerpoint/2010/main" val="3815978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81F962-AA05-0346-8919-2F2A380EC661}"/>
              </a:ext>
            </a:extLst>
          </p:cNvPr>
          <p:cNvSpPr>
            <a:spLocks noGrp="1"/>
          </p:cNvSpPr>
          <p:nvPr>
            <p:ph type="ctrTitle"/>
          </p:nvPr>
        </p:nvSpPr>
        <p:spPr>
          <a:xfrm>
            <a:off x="486877" y="133515"/>
            <a:ext cx="9144000" cy="609793"/>
          </a:xfrm>
        </p:spPr>
        <p:txBody>
          <a:bodyPr/>
          <a:lstStyle/>
          <a:p>
            <a:r>
              <a:rPr lang="sv-SE" dirty="0"/>
              <a:t>Organisation i systemet för kunskapsstyrning</a:t>
            </a:r>
          </a:p>
        </p:txBody>
      </p:sp>
      <p:pic>
        <p:nvPicPr>
          <p:cNvPr id="7" name="Bildobjekt 6" descr="Bild av organisationen i systemet för kunskapsstyrning.&#10;Längst till vänster: Politisk styrning på alla nivåer.&#10;Längst till höger: Samverkan med patient- och anhörigföreningar, professionsföreningar, kommuner, akademi, näringsliv med flera&#10;samt partnerskap med myndigheter.&#10;&#10;I mitten, överst till nederst:&#10;Strukturer regionalt, regionala programområden och struktur sjukvårdsregionalt, nationella programområden och samverkansgrupper, beredningsgrupp och styrgrupp.">
            <a:extLst>
              <a:ext uri="{FF2B5EF4-FFF2-40B4-BE49-F238E27FC236}">
                <a16:creationId xmlns:a16="http://schemas.microsoft.com/office/drawing/2014/main" id="{A4BCA684-6641-4F7A-81E7-21E6D318D6E8}"/>
              </a:ext>
            </a:extLst>
          </p:cNvPr>
          <p:cNvPicPr>
            <a:picLocks noChangeAspect="1"/>
          </p:cNvPicPr>
          <p:nvPr/>
        </p:nvPicPr>
        <p:blipFill>
          <a:blip r:embed="rId3"/>
          <a:stretch>
            <a:fillRect/>
          </a:stretch>
        </p:blipFill>
        <p:spPr>
          <a:xfrm>
            <a:off x="673591" y="1220986"/>
            <a:ext cx="10844817" cy="5012174"/>
          </a:xfrm>
          <a:prstGeom prst="rect">
            <a:avLst/>
          </a:prstGeom>
        </p:spPr>
      </p:pic>
      <p:sp>
        <p:nvSpPr>
          <p:cNvPr id="3" name="Rektangel 2">
            <a:extLst>
              <a:ext uri="{FF2B5EF4-FFF2-40B4-BE49-F238E27FC236}">
                <a16:creationId xmlns:a16="http://schemas.microsoft.com/office/drawing/2014/main" id="{E3342DB8-CB64-B65C-42E2-D6071C6FFFA6}"/>
              </a:ext>
            </a:extLst>
          </p:cNvPr>
          <p:cNvSpPr/>
          <p:nvPr/>
        </p:nvSpPr>
        <p:spPr>
          <a:xfrm>
            <a:off x="10256520" y="5379720"/>
            <a:ext cx="1935480" cy="126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07551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ECF3D1A-D2EB-3155-7502-B98C20ED2678}"/>
              </a:ext>
            </a:extLst>
          </p:cNvPr>
          <p:cNvSpPr/>
          <p:nvPr/>
        </p:nvSpPr>
        <p:spPr>
          <a:xfrm>
            <a:off x="10515600" y="5471160"/>
            <a:ext cx="1676400" cy="112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781F962-AA05-0346-8919-2F2A380EC661}"/>
              </a:ext>
            </a:extLst>
          </p:cNvPr>
          <p:cNvSpPr>
            <a:spLocks noGrp="1"/>
          </p:cNvSpPr>
          <p:nvPr>
            <p:ph type="ctrTitle"/>
          </p:nvPr>
        </p:nvSpPr>
        <p:spPr>
          <a:xfrm>
            <a:off x="988742" y="711478"/>
            <a:ext cx="10034858" cy="609793"/>
          </a:xfrm>
        </p:spPr>
        <p:txBody>
          <a:bodyPr>
            <a:normAutofit fontScale="90000"/>
          </a:bodyPr>
          <a:lstStyle/>
          <a:p>
            <a:r>
              <a:rPr lang="sv-SE" dirty="0"/>
              <a:t>Sammansättning nationella programområden (NPO) </a:t>
            </a:r>
            <a:br>
              <a:rPr lang="sv-SE" dirty="0"/>
            </a:br>
            <a:r>
              <a:rPr lang="sv-SE" dirty="0"/>
              <a:t>och nationella arbetsgrupper (NAG)</a:t>
            </a:r>
          </a:p>
        </p:txBody>
      </p:sp>
      <p:graphicFrame>
        <p:nvGraphicFramePr>
          <p:cNvPr id="5" name="Diagram 4">
            <a:extLst>
              <a:ext uri="{FF2B5EF4-FFF2-40B4-BE49-F238E27FC236}">
                <a16:creationId xmlns:a16="http://schemas.microsoft.com/office/drawing/2014/main" id="{5B5A434E-58FD-CC47-880B-350D4B91677E}"/>
              </a:ext>
            </a:extLst>
          </p:cNvPr>
          <p:cNvGraphicFramePr/>
          <p:nvPr>
            <p:extLst>
              <p:ext uri="{D42A27DB-BD31-4B8C-83A1-F6EECF244321}">
                <p14:modId xmlns:p14="http://schemas.microsoft.com/office/powerpoint/2010/main" val="2833751913"/>
              </p:ext>
            </p:extLst>
          </p:nvPr>
        </p:nvGraphicFramePr>
        <p:xfrm>
          <a:off x="2267621" y="1016375"/>
          <a:ext cx="4066940" cy="2763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0ABB100C-DCE9-A24F-BB23-7D51E1F8A7A7}"/>
              </a:ext>
            </a:extLst>
          </p:cNvPr>
          <p:cNvGraphicFramePr/>
          <p:nvPr>
            <p:extLst>
              <p:ext uri="{D42A27DB-BD31-4B8C-83A1-F6EECF244321}">
                <p14:modId xmlns:p14="http://schemas.microsoft.com/office/powerpoint/2010/main" val="320717477"/>
              </p:ext>
            </p:extLst>
          </p:nvPr>
        </p:nvGraphicFramePr>
        <p:xfrm>
          <a:off x="5143767" y="1016375"/>
          <a:ext cx="4066940" cy="27630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Platshållare för innehåll 2">
            <a:extLst>
              <a:ext uri="{FF2B5EF4-FFF2-40B4-BE49-F238E27FC236}">
                <a16:creationId xmlns:a16="http://schemas.microsoft.com/office/drawing/2014/main" id="{F72489F5-1A04-DF47-B301-0823CB87F829}"/>
              </a:ext>
            </a:extLst>
          </p:cNvPr>
          <p:cNvSpPr txBox="1">
            <a:spLocks/>
          </p:cNvSpPr>
          <p:nvPr/>
        </p:nvSpPr>
        <p:spPr>
          <a:xfrm>
            <a:off x="988742" y="3569173"/>
            <a:ext cx="4367237" cy="2601898"/>
          </a:xfrm>
          <a:prstGeom prst="rect">
            <a:avLst/>
          </a:prstGeom>
          <a:solidFill>
            <a:schemeClr val="tx2">
              <a:lumMod val="20000"/>
              <a:lumOff val="80000"/>
              <a:alpha val="40000"/>
            </a:schemeClr>
          </a:solidFill>
        </p:spPr>
        <p:txBody>
          <a:bodyPr>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2000" b="1" dirty="0"/>
              <a:t>Sammansättning NPO</a:t>
            </a:r>
          </a:p>
          <a:p>
            <a:r>
              <a:rPr lang="sv-SE" sz="1800" dirty="0"/>
              <a:t>Processledare och sjukvårdsregionala ledamöter </a:t>
            </a:r>
          </a:p>
          <a:p>
            <a:r>
              <a:rPr lang="sv-SE" sz="1800" dirty="0"/>
              <a:t>I flera NPO finns även ledamöter från kommuner</a:t>
            </a:r>
          </a:p>
          <a:p>
            <a:r>
              <a:rPr lang="sv-SE" sz="1800" dirty="0"/>
              <a:t>Bred professionell kompetens inom kunskapsområdet</a:t>
            </a:r>
          </a:p>
        </p:txBody>
      </p:sp>
      <p:sp>
        <p:nvSpPr>
          <p:cNvPr id="10" name="Platshållare för innehåll 2">
            <a:extLst>
              <a:ext uri="{FF2B5EF4-FFF2-40B4-BE49-F238E27FC236}">
                <a16:creationId xmlns:a16="http://schemas.microsoft.com/office/drawing/2014/main" id="{FBAED56C-AE54-D34F-911A-8B3D30DF04BC}"/>
              </a:ext>
            </a:extLst>
          </p:cNvPr>
          <p:cNvSpPr txBox="1">
            <a:spLocks/>
          </p:cNvSpPr>
          <p:nvPr/>
        </p:nvSpPr>
        <p:spPr>
          <a:xfrm>
            <a:off x="6334561" y="3569173"/>
            <a:ext cx="5019239" cy="2671985"/>
          </a:xfrm>
          <a:prstGeom prst="rect">
            <a:avLst/>
          </a:prstGeom>
          <a:solidFill>
            <a:schemeClr val="tx2">
              <a:lumMod val="20000"/>
              <a:lumOff val="80000"/>
              <a:alpha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Sammansättning NAG</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Experter (primär- och specialistvård)</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Kvalitetsregister</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Patientföreträdare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Vårdprogram</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sv-SE" sz="1800" dirty="0">
                <a:solidFill>
                  <a:prstClr val="black"/>
                </a:solidFill>
                <a:latin typeface="Calibri" panose="020F0502020204030204"/>
              </a:rPr>
              <a:t>Där</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relevant: kommunrepresentant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336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BFC365-EB0D-40AD-9469-DA09D6D5A713}"/>
              </a:ext>
            </a:extLst>
          </p:cNvPr>
          <p:cNvSpPr>
            <a:spLocks noGrp="1"/>
          </p:cNvSpPr>
          <p:nvPr>
            <p:ph type="ctrTitle"/>
          </p:nvPr>
        </p:nvSpPr>
        <p:spPr>
          <a:xfrm>
            <a:off x="5597434" y="719892"/>
            <a:ext cx="6100354" cy="805559"/>
          </a:xfrm>
        </p:spPr>
        <p:txBody>
          <a:bodyPr/>
          <a:lstStyle/>
          <a:p>
            <a:r>
              <a:rPr lang="sv-SE" sz="3600" dirty="0"/>
              <a:t>Nationella arbetsgruppen (NAG): uppdrag</a:t>
            </a:r>
          </a:p>
        </p:txBody>
      </p:sp>
      <p:sp>
        <p:nvSpPr>
          <p:cNvPr id="5" name="Platshållare för text 4">
            <a:extLst>
              <a:ext uri="{FF2B5EF4-FFF2-40B4-BE49-F238E27FC236}">
                <a16:creationId xmlns:a16="http://schemas.microsoft.com/office/drawing/2014/main" id="{C971AEB1-5759-4245-B205-B70899A48B99}"/>
              </a:ext>
            </a:extLst>
          </p:cNvPr>
          <p:cNvSpPr>
            <a:spLocks noGrp="1"/>
          </p:cNvSpPr>
          <p:nvPr>
            <p:ph type="body" sz="quarter" idx="10"/>
          </p:nvPr>
        </p:nvSpPr>
        <p:spPr>
          <a:xfrm>
            <a:off x="5434149" y="1573349"/>
            <a:ext cx="6422571" cy="4564759"/>
          </a:xfrm>
        </p:spPr>
        <p:txBody>
          <a:bodyPr>
            <a:normAutofit/>
          </a:bodyPr>
          <a:lstStyle/>
          <a:p>
            <a:pPr marL="0" indent="0">
              <a:buNone/>
            </a:pPr>
            <a:endParaRPr lang="sv-SE" dirty="0"/>
          </a:p>
          <a:p>
            <a:r>
              <a:rPr lang="sv-SE" dirty="0"/>
              <a:t>Nationella programområden (NPO) och nationella samverkansgrupper (NSG) tillsätter NAG inom olika områden och vid behov för specifika frågor</a:t>
            </a:r>
          </a:p>
          <a:p>
            <a:r>
              <a:rPr lang="sv-SE" dirty="0"/>
              <a:t>Alla sjukvårdsregioner representerade</a:t>
            </a:r>
          </a:p>
          <a:p>
            <a:r>
              <a:rPr lang="sv-SE" dirty="0"/>
              <a:t>Jämn könsfördelning eftersträvas </a:t>
            </a:r>
          </a:p>
          <a:p>
            <a:r>
              <a:rPr lang="sv-SE" dirty="0"/>
              <a:t>Representanter från både primärvård och specialistvård</a:t>
            </a:r>
          </a:p>
        </p:txBody>
      </p:sp>
      <p:pic>
        <p:nvPicPr>
          <p:cNvPr id="3" name="Picture 5">
            <a:extLst>
              <a:ext uri="{FF2B5EF4-FFF2-40B4-BE49-F238E27FC236}">
                <a16:creationId xmlns:a16="http://schemas.microsoft.com/office/drawing/2014/main" id="{D8479A21-D89B-DECA-46FA-B7DED8EA5A12}"/>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0" y="-9658"/>
            <a:ext cx="5025733" cy="6669538"/>
          </a:xfrm>
        </p:spPr>
      </p:pic>
    </p:spTree>
    <p:extLst>
      <p:ext uri="{BB962C8B-B14F-4D97-AF65-F5344CB8AC3E}">
        <p14:creationId xmlns:p14="http://schemas.microsoft.com/office/powerpoint/2010/main" val="1180702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B380DF-8AA2-D91C-10CC-0D1B74BD8846}"/>
              </a:ext>
            </a:extLst>
          </p:cNvPr>
          <p:cNvSpPr>
            <a:spLocks noGrp="1"/>
          </p:cNvSpPr>
          <p:nvPr>
            <p:ph type="ctrTitle"/>
          </p:nvPr>
        </p:nvSpPr>
        <p:spPr>
          <a:xfrm>
            <a:off x="5342708" y="857475"/>
            <a:ext cx="9144000" cy="609793"/>
          </a:xfrm>
        </p:spPr>
        <p:txBody>
          <a:bodyPr>
            <a:normAutofit fontScale="90000"/>
          </a:bodyPr>
          <a:lstStyle/>
          <a:p>
            <a:r>
              <a:rPr lang="sv-SE" dirty="0"/>
              <a:t>Nationell arbetsgrupp</a:t>
            </a:r>
            <a:br>
              <a:rPr lang="sv-SE" dirty="0"/>
            </a:br>
            <a:r>
              <a:rPr lang="sv-SE" dirty="0"/>
              <a:t> - sammansättningen viktig</a:t>
            </a:r>
          </a:p>
        </p:txBody>
      </p:sp>
      <p:sp>
        <p:nvSpPr>
          <p:cNvPr id="3" name="Platshållare för text 2">
            <a:extLst>
              <a:ext uri="{FF2B5EF4-FFF2-40B4-BE49-F238E27FC236}">
                <a16:creationId xmlns:a16="http://schemas.microsoft.com/office/drawing/2014/main" id="{79E627BA-A924-33B9-097F-A54ADEE5CCAC}"/>
              </a:ext>
            </a:extLst>
          </p:cNvPr>
          <p:cNvSpPr>
            <a:spLocks noGrp="1"/>
          </p:cNvSpPr>
          <p:nvPr>
            <p:ph type="body" sz="quarter" idx="10"/>
          </p:nvPr>
        </p:nvSpPr>
        <p:spPr>
          <a:xfrm>
            <a:off x="5342708" y="2088607"/>
            <a:ext cx="6031276" cy="4186238"/>
          </a:xfrm>
        </p:spPr>
        <p:txBody>
          <a:bodyPr/>
          <a:lstStyle/>
          <a:p>
            <a:pPr marL="342900" indent="-342900">
              <a:buFont typeface="Arial" panose="020B0604020202020204" pitchFamily="34" charset="0"/>
              <a:buChar char="•"/>
            </a:pPr>
            <a:r>
              <a:rPr lang="sv-SE" sz="2800" dirty="0"/>
              <a:t>Representanter för kvalitetsregister och vårdprogram, patientföreträdare och eventuell kommunrepresentant ska finnas med.</a:t>
            </a:r>
          </a:p>
          <a:p>
            <a:pPr marL="342900" indent="-342900">
              <a:buFont typeface="Arial" panose="020B0604020202020204" pitchFamily="34" charset="0"/>
              <a:buChar char="•"/>
            </a:pPr>
            <a:r>
              <a:rPr lang="sv-SE" sz="2800" dirty="0"/>
              <a:t>Sammansättningen viktig -  patientens perspektiv och vårdkedjan ska speglas i arbetssätt och prioriteringar.</a:t>
            </a:r>
          </a:p>
          <a:p>
            <a:endParaRPr lang="sv-SE" dirty="0"/>
          </a:p>
        </p:txBody>
      </p:sp>
      <p:pic>
        <p:nvPicPr>
          <p:cNvPr id="5" name="Bildobjekt 4">
            <a:extLst>
              <a:ext uri="{FF2B5EF4-FFF2-40B4-BE49-F238E27FC236}">
                <a16:creationId xmlns:a16="http://schemas.microsoft.com/office/drawing/2014/main" id="{3A0274B8-DCF6-B072-5A65-264D2D0A8B7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581"/>
            <a:ext cx="4519749" cy="6680638"/>
          </a:xfrm>
          <a:prstGeom prst="rect">
            <a:avLst/>
          </a:prstGeom>
        </p:spPr>
      </p:pic>
    </p:spTree>
    <p:extLst>
      <p:ext uri="{BB962C8B-B14F-4D97-AF65-F5344CB8AC3E}">
        <p14:creationId xmlns:p14="http://schemas.microsoft.com/office/powerpoint/2010/main" val="3450470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81F962-AA05-0346-8919-2F2A380EC661}"/>
              </a:ext>
            </a:extLst>
          </p:cNvPr>
          <p:cNvSpPr>
            <a:spLocks noGrp="1"/>
          </p:cNvSpPr>
          <p:nvPr>
            <p:ph type="ctrTitle"/>
          </p:nvPr>
        </p:nvSpPr>
        <p:spPr/>
        <p:txBody>
          <a:bodyPr/>
          <a:lstStyle/>
          <a:p>
            <a:r>
              <a:rPr lang="sv-SE" dirty="0"/>
              <a:t>Styrgrupp SKS</a:t>
            </a:r>
          </a:p>
        </p:txBody>
      </p:sp>
      <p:sp>
        <p:nvSpPr>
          <p:cNvPr id="3" name="Platshållare för text 2">
            <a:extLst>
              <a:ext uri="{FF2B5EF4-FFF2-40B4-BE49-F238E27FC236}">
                <a16:creationId xmlns:a16="http://schemas.microsoft.com/office/drawing/2014/main" id="{46E4C7F0-3F8D-2041-8873-E382B630443D}"/>
              </a:ext>
            </a:extLst>
          </p:cNvPr>
          <p:cNvSpPr>
            <a:spLocks noGrp="1"/>
          </p:cNvSpPr>
          <p:nvPr>
            <p:ph type="body" sz="quarter" idx="10"/>
          </p:nvPr>
        </p:nvSpPr>
        <p:spPr>
          <a:xfrm>
            <a:off x="988742" y="1608006"/>
            <a:ext cx="10558553" cy="4186238"/>
          </a:xfrm>
        </p:spPr>
        <p:txBody>
          <a:bodyPr>
            <a:normAutofit/>
          </a:bodyPr>
          <a:lstStyle/>
          <a:p>
            <a:pPr marL="342900" indent="-342900">
              <a:buFont typeface="Arial" panose="020B0604020202020204" pitchFamily="34" charset="0"/>
              <a:buChar char="•"/>
            </a:pPr>
            <a:r>
              <a:rPr lang="sv-SE" sz="2800" dirty="0"/>
              <a:t>Verka för att kunskapsstyrningen blir ett stöd för huvudmännen och professionen</a:t>
            </a:r>
          </a:p>
          <a:p>
            <a:pPr marL="342900" indent="-342900">
              <a:buFont typeface="Arial" panose="020B0604020202020204" pitchFamily="34" charset="0"/>
              <a:buChar char="•"/>
            </a:pPr>
            <a:r>
              <a:rPr lang="sv-SE" sz="2800" dirty="0"/>
              <a:t>Vara ett stöd och en arena för dialog mellan huvudmännen och staten i kunskapsstyrningsfrågor på tjänstemannanivå</a:t>
            </a:r>
          </a:p>
          <a:p>
            <a:pPr marL="342900" indent="-342900">
              <a:buFont typeface="Arial" panose="020B0604020202020204" pitchFamily="34" charset="0"/>
              <a:buChar char="•"/>
            </a:pPr>
            <a:r>
              <a:rPr lang="sv-SE" sz="2800" dirty="0"/>
              <a:t>Godkänna verksamhetsplaner, fördela gemensamma medel, viss prioritering</a:t>
            </a:r>
          </a:p>
          <a:p>
            <a:pPr marL="342900" indent="-342900">
              <a:buFont typeface="Arial" panose="020B0604020202020204" pitchFamily="34" charset="0"/>
              <a:buChar char="•"/>
            </a:pPr>
            <a:r>
              <a:rPr lang="sv-SE" sz="2800" dirty="0"/>
              <a:t>Ordförande Mats Bojestig, Hälso- och sjukvårdsdirektör Region Jönköpings län</a:t>
            </a:r>
          </a:p>
          <a:p>
            <a:pPr marL="433753" indent="-406908" defTabSz="813816">
              <a:buFont typeface="Arial" panose="020B0604020202020204" pitchFamily="34" charset="0"/>
              <a:buChar char="•"/>
              <a:defRPr sz="2136"/>
            </a:pPr>
            <a:endParaRPr lang="sv-SE" dirty="0"/>
          </a:p>
        </p:txBody>
      </p:sp>
      <p:sp>
        <p:nvSpPr>
          <p:cNvPr id="5" name="textruta 4"/>
          <p:cNvSpPr txBox="1"/>
          <p:nvPr/>
        </p:nvSpPr>
        <p:spPr>
          <a:xfrm>
            <a:off x="1074947" y="5794244"/>
            <a:ext cx="2200859" cy="369332"/>
          </a:xfrm>
          <a:prstGeom prst="rect">
            <a:avLst/>
          </a:prstGeom>
          <a:noFill/>
        </p:spPr>
        <p:txBody>
          <a:bodyPr wrap="none" rtlCol="0">
            <a:spAutoFit/>
          </a:bodyPr>
          <a:lstStyle/>
          <a:p>
            <a:r>
              <a:rPr lang="sv-SE" dirty="0">
                <a:hlinkClick r:id="rId3"/>
              </a:rPr>
              <a:t>Styrgrupp på webben</a:t>
            </a:r>
            <a:endParaRPr lang="sv-SE" dirty="0"/>
          </a:p>
        </p:txBody>
      </p:sp>
    </p:spTree>
    <p:extLst>
      <p:ext uri="{BB962C8B-B14F-4D97-AF65-F5344CB8AC3E}">
        <p14:creationId xmlns:p14="http://schemas.microsoft.com/office/powerpoint/2010/main" val="2168090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8F3EA0-14B0-9D5E-16B7-BE68E73844B4}"/>
              </a:ext>
            </a:extLst>
          </p:cNvPr>
          <p:cNvSpPr>
            <a:spLocks noGrp="1"/>
          </p:cNvSpPr>
          <p:nvPr>
            <p:ph type="ctrTitle"/>
          </p:nvPr>
        </p:nvSpPr>
        <p:spPr>
          <a:xfrm>
            <a:off x="989013" y="630956"/>
            <a:ext cx="9144000" cy="609793"/>
          </a:xfrm>
        </p:spPr>
        <p:txBody>
          <a:bodyPr>
            <a:normAutofit fontScale="90000"/>
          </a:bodyPr>
          <a:lstStyle/>
          <a:p>
            <a:br>
              <a:rPr lang="sv-SE" sz="3600" dirty="0"/>
            </a:br>
            <a:r>
              <a:rPr lang="sv-SE" sz="3600" dirty="0"/>
              <a:t>Beredningsgrupp</a:t>
            </a:r>
            <a:endParaRPr lang="sv-SE" dirty="0"/>
          </a:p>
        </p:txBody>
      </p:sp>
      <p:sp>
        <p:nvSpPr>
          <p:cNvPr id="4" name="Platshållare för text 2">
            <a:extLst>
              <a:ext uri="{FF2B5EF4-FFF2-40B4-BE49-F238E27FC236}">
                <a16:creationId xmlns:a16="http://schemas.microsoft.com/office/drawing/2014/main" id="{1C67954E-0663-4593-4676-00AA43F5E9F3}"/>
              </a:ext>
            </a:extLst>
          </p:cNvPr>
          <p:cNvSpPr txBox="1">
            <a:spLocks noGrp="1"/>
          </p:cNvSpPr>
          <p:nvPr>
            <p:ph type="body" sz="quarter" idx="10"/>
          </p:nvPr>
        </p:nvSpPr>
        <p:spPr>
          <a:xfrm>
            <a:off x="989013" y="1735909"/>
            <a:ext cx="9853158" cy="41862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500"/>
              </a:spcAft>
              <a:buFont typeface="Arial" panose="020B0604020202020204" pitchFamily="34" charset="0"/>
              <a:buChar char="•"/>
            </a:pPr>
            <a:r>
              <a:rPr lang="sv-SE" sz="2800" dirty="0"/>
              <a:t>Tillsätts av styrgruppen </a:t>
            </a:r>
          </a:p>
          <a:p>
            <a:pPr marL="342900" indent="-342900">
              <a:spcAft>
                <a:spcPts val="500"/>
              </a:spcAft>
              <a:buFont typeface="Arial" panose="020B0604020202020204" pitchFamily="34" charset="0"/>
              <a:buChar char="•"/>
            </a:pPr>
            <a:r>
              <a:rPr lang="sv-SE" sz="2800" dirty="0"/>
              <a:t>Bereder underlag från nationella programområden (NPO) och nationella samverkansgrupper (NSG)</a:t>
            </a:r>
          </a:p>
          <a:p>
            <a:pPr marL="342900" indent="-342900">
              <a:spcAft>
                <a:spcPts val="500"/>
              </a:spcAft>
              <a:buFont typeface="Arial" panose="020B0604020202020204" pitchFamily="34" charset="0"/>
              <a:buChar char="•"/>
            </a:pPr>
            <a:r>
              <a:rPr lang="sv-SE" sz="2800" dirty="0"/>
              <a:t>Beredningen sker i samspel med den nationella stödfunktionen</a:t>
            </a:r>
          </a:p>
          <a:p>
            <a:pPr marL="342900" indent="-342900">
              <a:spcAft>
                <a:spcPts val="500"/>
              </a:spcAft>
              <a:buFont typeface="Arial" panose="020B0604020202020204" pitchFamily="34" charset="0"/>
              <a:buChar char="•"/>
            </a:pPr>
            <a:r>
              <a:rPr lang="sv-SE" sz="2800" dirty="0"/>
              <a:t>Bidrar till att säkra och stödja samordning mellan NPO och NSG</a:t>
            </a:r>
          </a:p>
          <a:p>
            <a:pPr marL="342900" indent="-342900">
              <a:spcAft>
                <a:spcPts val="500"/>
              </a:spcAft>
              <a:buFont typeface="Arial" panose="020B0604020202020204" pitchFamily="34" charset="0"/>
              <a:buChar char="•"/>
            </a:pPr>
            <a:r>
              <a:rPr lang="sv-SE" sz="2800" dirty="0"/>
              <a:t>Ordförande Marie Lawrence, nationell stödfunktion vid SKR</a:t>
            </a:r>
          </a:p>
          <a:p>
            <a:pPr marL="26845" defTabSz="813816">
              <a:defRPr sz="2136"/>
            </a:pPr>
            <a:endParaRPr lang="sv-SE" sz="2136" dirty="0"/>
          </a:p>
          <a:p>
            <a:pPr marL="26845" defTabSz="813816">
              <a:defRPr sz="2136"/>
            </a:pPr>
            <a:endParaRPr lang="sv-SE" sz="2136" dirty="0"/>
          </a:p>
        </p:txBody>
      </p:sp>
      <p:sp>
        <p:nvSpPr>
          <p:cNvPr id="5" name="textruta 4">
            <a:extLst>
              <a:ext uri="{FF2B5EF4-FFF2-40B4-BE49-F238E27FC236}">
                <a16:creationId xmlns:a16="http://schemas.microsoft.com/office/drawing/2014/main" id="{1A56FFBC-5E37-E1CB-A5A8-08F8D3473347}"/>
              </a:ext>
            </a:extLst>
          </p:cNvPr>
          <p:cNvSpPr txBox="1"/>
          <p:nvPr/>
        </p:nvSpPr>
        <p:spPr>
          <a:xfrm>
            <a:off x="1349829" y="5448312"/>
            <a:ext cx="2887072" cy="369332"/>
          </a:xfrm>
          <a:prstGeom prst="rect">
            <a:avLst/>
          </a:prstGeom>
          <a:noFill/>
        </p:spPr>
        <p:txBody>
          <a:bodyPr wrap="none" rtlCol="0">
            <a:spAutoFit/>
          </a:bodyPr>
          <a:lstStyle/>
          <a:p>
            <a:r>
              <a:rPr lang="sv-SE" dirty="0">
                <a:hlinkClick r:id="rId2"/>
              </a:rPr>
              <a:t>Beredningsgrupp på webben</a:t>
            </a:r>
            <a:endParaRPr lang="sv-SE" dirty="0"/>
          </a:p>
        </p:txBody>
      </p:sp>
    </p:spTree>
    <p:extLst>
      <p:ext uri="{BB962C8B-B14F-4D97-AF65-F5344CB8AC3E}">
        <p14:creationId xmlns:p14="http://schemas.microsoft.com/office/powerpoint/2010/main" val="422663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81F962-AA05-0346-8919-2F2A380EC661}"/>
              </a:ext>
            </a:extLst>
          </p:cNvPr>
          <p:cNvSpPr>
            <a:spLocks noGrp="1"/>
          </p:cNvSpPr>
          <p:nvPr>
            <p:ph type="ctrTitle"/>
          </p:nvPr>
        </p:nvSpPr>
        <p:spPr/>
        <p:txBody>
          <a:bodyPr/>
          <a:lstStyle/>
          <a:p>
            <a:r>
              <a:rPr lang="sv-SE" dirty="0"/>
              <a:t>Nationell stödfunktion vid SKR -  uppdrag</a:t>
            </a:r>
          </a:p>
        </p:txBody>
      </p:sp>
      <p:sp>
        <p:nvSpPr>
          <p:cNvPr id="3" name="Platshållare för text 2">
            <a:extLst>
              <a:ext uri="{FF2B5EF4-FFF2-40B4-BE49-F238E27FC236}">
                <a16:creationId xmlns:a16="http://schemas.microsoft.com/office/drawing/2014/main" id="{46E4C7F0-3F8D-2041-8873-E382B630443D}"/>
              </a:ext>
            </a:extLst>
          </p:cNvPr>
          <p:cNvSpPr>
            <a:spLocks noGrp="1"/>
          </p:cNvSpPr>
          <p:nvPr>
            <p:ph type="body" sz="quarter" idx="10"/>
          </p:nvPr>
        </p:nvSpPr>
        <p:spPr>
          <a:xfrm>
            <a:off x="988742" y="1671132"/>
            <a:ext cx="9850622" cy="4570027"/>
          </a:xfrm>
        </p:spPr>
        <p:txBody>
          <a:bodyPr>
            <a:normAutofit/>
          </a:bodyPr>
          <a:lstStyle/>
          <a:p>
            <a:pPr marL="342900" indent="-342900">
              <a:buFont typeface="Arial" panose="020B0604020202020204" pitchFamily="34" charset="0"/>
              <a:buChar char="•"/>
            </a:pPr>
            <a:r>
              <a:rPr lang="sv-SE" sz="2800" dirty="0"/>
              <a:t>Bidra till ett likartat arbetssätt i systemet för kunskapsstyrning</a:t>
            </a:r>
          </a:p>
          <a:p>
            <a:pPr marL="342900" indent="-342900">
              <a:buFont typeface="Arial" panose="020B0604020202020204" pitchFamily="34" charset="0"/>
              <a:buChar char="•"/>
            </a:pPr>
            <a:r>
              <a:rPr lang="sv-SE" sz="2800" dirty="0"/>
              <a:t>Säkra strukturens inre samverkan</a:t>
            </a:r>
          </a:p>
          <a:p>
            <a:pPr marL="342900" indent="-342900">
              <a:buFont typeface="Arial" panose="020B0604020202020204" pitchFamily="34" charset="0"/>
              <a:buChar char="•"/>
            </a:pPr>
            <a:r>
              <a:rPr lang="sv-SE" sz="2800" dirty="0"/>
              <a:t>Stödja samverkansgrupperna och beredningsgruppen</a:t>
            </a:r>
          </a:p>
          <a:p>
            <a:pPr marL="342900" indent="-342900">
              <a:buFont typeface="Arial" panose="020B0604020202020204" pitchFamily="34" charset="0"/>
              <a:buChar char="•"/>
            </a:pPr>
            <a:r>
              <a:rPr lang="sv-SE" sz="2800" dirty="0"/>
              <a:t>Skapa mötesplatser och tillhandahålla en plattform för spridning av information</a:t>
            </a:r>
          </a:p>
          <a:p>
            <a:pPr marL="342900" indent="-342900">
              <a:buFont typeface="Arial" panose="020B0604020202020204" pitchFamily="34" charset="0"/>
              <a:buChar char="•"/>
            </a:pPr>
            <a:r>
              <a:rPr lang="sv-SE" sz="2800" dirty="0"/>
              <a:t>Vara ett administrativt stöd till styrgruppen, inklusive en sekreterarfunktion</a:t>
            </a:r>
          </a:p>
          <a:p>
            <a:pPr marL="433753" indent="-406908" defTabSz="813816">
              <a:buFont typeface="Arial" panose="020B0604020202020204" pitchFamily="34" charset="0"/>
              <a:buChar char="•"/>
              <a:defRPr sz="2136"/>
            </a:pPr>
            <a:endParaRPr lang="sv-SE" dirty="0"/>
          </a:p>
        </p:txBody>
      </p:sp>
      <p:sp>
        <p:nvSpPr>
          <p:cNvPr id="4" name="Pil: höger 3">
            <a:extLst>
              <a:ext uri="{FF2B5EF4-FFF2-40B4-BE49-F238E27FC236}">
                <a16:creationId xmlns:a16="http://schemas.microsoft.com/office/drawing/2014/main" id="{8717D9B9-173F-04BC-13BD-F2F99A418258}"/>
              </a:ext>
            </a:extLst>
          </p:cNvPr>
          <p:cNvSpPr/>
          <p:nvPr/>
        </p:nvSpPr>
        <p:spPr>
          <a:xfrm>
            <a:off x="9731829" y="5264331"/>
            <a:ext cx="574765"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98482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6F2F0E-B959-A085-DD9B-442A1296450E}"/>
              </a:ext>
            </a:extLst>
          </p:cNvPr>
          <p:cNvSpPr>
            <a:spLocks noGrp="1"/>
          </p:cNvSpPr>
          <p:nvPr>
            <p:ph type="ctrTitle"/>
          </p:nvPr>
        </p:nvSpPr>
        <p:spPr/>
        <p:txBody>
          <a:bodyPr/>
          <a:lstStyle/>
          <a:p>
            <a:r>
              <a:rPr lang="sv-SE" dirty="0"/>
              <a:t>Nationell stödfunktion vid SKR -  uppdrag</a:t>
            </a:r>
          </a:p>
        </p:txBody>
      </p:sp>
      <p:sp>
        <p:nvSpPr>
          <p:cNvPr id="3" name="Platshållare för text 2">
            <a:extLst>
              <a:ext uri="{FF2B5EF4-FFF2-40B4-BE49-F238E27FC236}">
                <a16:creationId xmlns:a16="http://schemas.microsoft.com/office/drawing/2014/main" id="{C830BD58-C295-DDAB-5D22-BA94E46447F5}"/>
              </a:ext>
            </a:extLst>
          </p:cNvPr>
          <p:cNvSpPr>
            <a:spLocks noGrp="1"/>
          </p:cNvSpPr>
          <p:nvPr>
            <p:ph type="body" sz="quarter" idx="10"/>
          </p:nvPr>
        </p:nvSpPr>
        <p:spPr>
          <a:xfrm>
            <a:off x="988742" y="1918789"/>
            <a:ext cx="9144000" cy="4186238"/>
          </a:xfrm>
        </p:spPr>
        <p:txBody>
          <a:bodyPr/>
          <a:lstStyle/>
          <a:p>
            <a:pPr marL="342900" indent="-342900">
              <a:buFont typeface="Arial" panose="020B0604020202020204" pitchFamily="34" charset="0"/>
              <a:buChar char="•"/>
            </a:pPr>
            <a:r>
              <a:rPr lang="sv-SE" sz="2800" dirty="0"/>
              <a:t>Hantera processen för verksamhetsplan och budget</a:t>
            </a:r>
          </a:p>
          <a:p>
            <a:pPr marL="342900" indent="-342900">
              <a:buFont typeface="Arial" panose="020B0604020202020204" pitchFamily="34" charset="0"/>
              <a:buChar char="•"/>
            </a:pPr>
            <a:r>
              <a:rPr lang="sv-SE" sz="2800" dirty="0"/>
              <a:t>Säkra SKR-representation där det bör/ska finnas</a:t>
            </a:r>
          </a:p>
          <a:p>
            <a:pPr marL="342900" indent="-342900">
              <a:buFont typeface="Arial" panose="020B0604020202020204" pitchFamily="34" charset="0"/>
              <a:buChar char="•"/>
            </a:pPr>
            <a:r>
              <a:rPr lang="sv-SE" sz="2800" dirty="0"/>
              <a:t>Bidra med kompetens i drift, förvaltning och utveckling inom de olika program- och samverkansområdena</a:t>
            </a:r>
          </a:p>
          <a:p>
            <a:pPr marL="342900" indent="-342900">
              <a:buFont typeface="Arial" panose="020B0604020202020204" pitchFamily="34" charset="0"/>
              <a:buChar char="•"/>
            </a:pPr>
            <a:r>
              <a:rPr lang="sv-SE" sz="2800" dirty="0"/>
              <a:t>Strategiskt och operativt kommunikationsstöd</a:t>
            </a:r>
          </a:p>
          <a:p>
            <a:endParaRPr lang="sv-SE" sz="2800" dirty="0"/>
          </a:p>
          <a:p>
            <a:pPr algn="ctr"/>
            <a:r>
              <a:rPr lang="sv-SE" sz="2800" dirty="0"/>
              <a:t>Kontakt: </a:t>
            </a:r>
            <a:r>
              <a:rPr lang="sv-SE" sz="2800" dirty="0">
                <a:hlinkClick r:id="rId2"/>
              </a:rPr>
              <a:t>kunskapsstyrning-vard@skr.se</a:t>
            </a:r>
            <a:endParaRPr lang="sv-SE" sz="2800" dirty="0"/>
          </a:p>
          <a:p>
            <a:endParaRPr lang="sv-SE" dirty="0"/>
          </a:p>
        </p:txBody>
      </p:sp>
    </p:spTree>
    <p:extLst>
      <p:ext uri="{BB962C8B-B14F-4D97-AF65-F5344CB8AC3E}">
        <p14:creationId xmlns:p14="http://schemas.microsoft.com/office/powerpoint/2010/main" val="1457978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81F962-AA05-0346-8919-2F2A380EC661}"/>
              </a:ext>
            </a:extLst>
          </p:cNvPr>
          <p:cNvSpPr>
            <a:spLocks noGrp="1"/>
          </p:cNvSpPr>
          <p:nvPr>
            <p:ph type="ctrTitle"/>
          </p:nvPr>
        </p:nvSpPr>
        <p:spPr>
          <a:xfrm>
            <a:off x="914695" y="526531"/>
            <a:ext cx="10362610" cy="609793"/>
          </a:xfrm>
        </p:spPr>
        <p:txBody>
          <a:bodyPr>
            <a:normAutofit fontScale="90000"/>
          </a:bodyPr>
          <a:lstStyle/>
          <a:p>
            <a:r>
              <a:rPr lang="sv-SE" dirty="0"/>
              <a:t>Syfte med personcentrerade sammanhållna vårdförlopp</a:t>
            </a:r>
          </a:p>
        </p:txBody>
      </p:sp>
      <p:sp>
        <p:nvSpPr>
          <p:cNvPr id="3" name="Platshållare för text 2">
            <a:extLst>
              <a:ext uri="{FF2B5EF4-FFF2-40B4-BE49-F238E27FC236}">
                <a16:creationId xmlns:a16="http://schemas.microsoft.com/office/drawing/2014/main" id="{46E4C7F0-3F8D-2041-8873-E382B630443D}"/>
              </a:ext>
            </a:extLst>
          </p:cNvPr>
          <p:cNvSpPr>
            <a:spLocks noGrp="1"/>
          </p:cNvSpPr>
          <p:nvPr>
            <p:ph type="body" sz="quarter" idx="10"/>
          </p:nvPr>
        </p:nvSpPr>
        <p:spPr>
          <a:xfrm>
            <a:off x="914695" y="1422399"/>
            <a:ext cx="5553830" cy="4909070"/>
          </a:xfrm>
        </p:spPr>
        <p:txBody>
          <a:bodyPr>
            <a:normAutofit fontScale="70000" lnSpcReduction="20000"/>
          </a:bodyPr>
          <a:lstStyle/>
          <a:p>
            <a:pPr marL="342900" indent="-342900">
              <a:lnSpc>
                <a:spcPct val="120000"/>
              </a:lnSpc>
              <a:buFont typeface="Arial" panose="020B0604020202020204" pitchFamily="34" charset="0"/>
              <a:buChar char="•"/>
            </a:pPr>
            <a:endParaRPr lang="sv-SE" sz="2000" dirty="0"/>
          </a:p>
          <a:p>
            <a:pPr marL="342900" indent="-342900">
              <a:lnSpc>
                <a:spcPct val="120000"/>
              </a:lnSpc>
              <a:buFont typeface="Arial" panose="020B0604020202020204" pitchFamily="34" charset="0"/>
              <a:buChar char="•"/>
            </a:pPr>
            <a:r>
              <a:rPr lang="sv-SE" dirty="0"/>
              <a:t>Att öka jämlikhet, effektivitet och kvalitet i vården utan att medföra onödig administrativ börda för hälso- och sjukvårdspersonal.</a:t>
            </a:r>
          </a:p>
          <a:p>
            <a:pPr>
              <a:lnSpc>
                <a:spcPct val="120000"/>
              </a:lnSpc>
            </a:pPr>
            <a:endParaRPr lang="sv-SE" dirty="0"/>
          </a:p>
          <a:p>
            <a:pPr marL="342900" indent="-342900">
              <a:lnSpc>
                <a:spcPct val="120000"/>
              </a:lnSpc>
              <a:buFont typeface="Arial" panose="020B0604020202020204" pitchFamily="34" charset="0"/>
              <a:buChar char="•"/>
            </a:pPr>
            <a:r>
              <a:rPr lang="sv-SE" dirty="0"/>
              <a:t>Att patienter ska uppleva en mer välorganiserad och helhetsorienterad process utan onödig väntetid i samband med utredning och behandling.</a:t>
            </a:r>
          </a:p>
          <a:p>
            <a:pPr>
              <a:lnSpc>
                <a:spcPct val="120000"/>
              </a:lnSpc>
            </a:pPr>
            <a:endParaRPr lang="sv-SE" dirty="0"/>
          </a:p>
          <a:p>
            <a:pPr marL="342900" indent="-342900">
              <a:lnSpc>
                <a:spcPct val="120000"/>
              </a:lnSpc>
              <a:buFont typeface="Arial" panose="020B0604020202020204" pitchFamily="34" charset="0"/>
              <a:buChar char="•"/>
            </a:pPr>
            <a:r>
              <a:rPr lang="sv-SE" dirty="0"/>
              <a:t>Att patienternas livskvalitet och nöjdhet med vården ska förbättras och vården bli mer jämlik och jämställd.</a:t>
            </a:r>
          </a:p>
          <a:p>
            <a:endParaRPr lang="sv-SE" sz="2000" dirty="0"/>
          </a:p>
          <a:p>
            <a:endParaRPr lang="sv-SE" sz="2000" dirty="0"/>
          </a:p>
          <a:p>
            <a:r>
              <a:rPr lang="sv-SE" sz="2000" i="1" dirty="0"/>
              <a:t>”Patienter, brukare och hälso- och sjukvårdens medarbetare ska vara trygga i att bästa tillgängliga kunskap används i varje möte”</a:t>
            </a:r>
          </a:p>
          <a:p>
            <a:pPr marL="433753" indent="-406908" defTabSz="813816">
              <a:buFont typeface="Arial" panose="020B0604020202020204" pitchFamily="34" charset="0"/>
              <a:buChar char="•"/>
              <a:defRPr sz="2136"/>
            </a:pPr>
            <a:endParaRPr lang="sv-SE" dirty="0"/>
          </a:p>
        </p:txBody>
      </p:sp>
      <p:pic>
        <p:nvPicPr>
          <p:cNvPr id="5" name="Bildobjekt 4" descr="Äldre kvinna, ansikte">
            <a:extLst>
              <a:ext uri="{FF2B5EF4-FFF2-40B4-BE49-F238E27FC236}">
                <a16:creationId xmlns:a16="http://schemas.microsoft.com/office/drawing/2014/main" id="{9C5350D0-8713-F3D7-30E1-A7A814C30E1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628281" y="1661160"/>
            <a:ext cx="5563719" cy="3706319"/>
          </a:xfrm>
          <a:prstGeom prst="rect">
            <a:avLst/>
          </a:prstGeom>
        </p:spPr>
      </p:pic>
    </p:spTree>
    <p:extLst>
      <p:ext uri="{BB962C8B-B14F-4D97-AF65-F5344CB8AC3E}">
        <p14:creationId xmlns:p14="http://schemas.microsoft.com/office/powerpoint/2010/main" val="415987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B2AB-8C2F-4FDA-9F23-DF0A5756F712}"/>
              </a:ext>
            </a:extLst>
          </p:cNvPr>
          <p:cNvSpPr>
            <a:spLocks noGrp="1"/>
          </p:cNvSpPr>
          <p:nvPr>
            <p:ph type="title"/>
          </p:nvPr>
        </p:nvSpPr>
        <p:spPr bwMode="gray">
          <a:xfrm>
            <a:off x="838200" y="-4743"/>
            <a:ext cx="10455865" cy="1325563"/>
          </a:xfrm>
        </p:spPr>
        <p:txBody>
          <a:bodyPr>
            <a:normAutofit/>
          </a:bodyPr>
          <a:lstStyle/>
          <a:p>
            <a:r>
              <a:rPr lang="sv-SE" dirty="0"/>
              <a:t>Vision och målbild för systemet för kunskapsstyrning</a:t>
            </a:r>
          </a:p>
        </p:txBody>
      </p:sp>
      <p:sp>
        <p:nvSpPr>
          <p:cNvPr id="4" name="Slide Number Placeholder 3">
            <a:extLst>
              <a:ext uri="{FF2B5EF4-FFF2-40B4-BE49-F238E27FC236}">
                <a16:creationId xmlns:a16="http://schemas.microsoft.com/office/drawing/2014/main" id="{9D10A22B-F3AA-45D1-A096-134346F50258}"/>
              </a:ext>
            </a:extLst>
          </p:cNvPr>
          <p:cNvSpPr>
            <a:spLocks noGrp="1"/>
          </p:cNvSpPr>
          <p:nvPr>
            <p:ph type="sldNum" sz="quarter" idx="12"/>
          </p:nvPr>
        </p:nvSpPr>
        <p:spPr bwMode="gray">
          <a:xfrm>
            <a:off x="4713297" y="6553743"/>
            <a:ext cx="2743200" cy="365125"/>
          </a:xfr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30D80BF-074B-4E55-B5AC-841B5F35CA8C}" type="slidenum">
              <a:rPr lang="sv-SE" sz="1200" smtClean="0">
                <a:solidFill>
                  <a:prstClr val="white"/>
                </a:solidFill>
                <a:latin typeface="Calibri" panose="020F0502020204030204"/>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sv-SE"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Bildobjekt 7">
            <a:extLst>
              <a:ext uri="{FF2B5EF4-FFF2-40B4-BE49-F238E27FC236}">
                <a16:creationId xmlns:a16="http://schemas.microsoft.com/office/drawing/2014/main" id="{2628A0D9-2687-4F31-BA9D-D5F9541EFD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7722" y="1619652"/>
            <a:ext cx="2743200" cy="4114800"/>
          </a:xfrm>
          <a:prstGeom prst="rect">
            <a:avLst/>
          </a:prstGeom>
        </p:spPr>
      </p:pic>
      <p:sp>
        <p:nvSpPr>
          <p:cNvPr id="6" name="Rubrik 1">
            <a:extLst>
              <a:ext uri="{FF2B5EF4-FFF2-40B4-BE49-F238E27FC236}">
                <a16:creationId xmlns:a16="http://schemas.microsoft.com/office/drawing/2014/main" id="{A15DCF69-12FA-4551-9BDB-1880A53B6DE7}"/>
              </a:ext>
            </a:extLst>
          </p:cNvPr>
          <p:cNvSpPr txBox="1">
            <a:spLocks/>
          </p:cNvSpPr>
          <p:nvPr/>
        </p:nvSpPr>
        <p:spPr bwMode="gray">
          <a:xfrm>
            <a:off x="940941" y="1481464"/>
            <a:ext cx="2401212" cy="1686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377D7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000" b="1" i="0" u="none" strike="noStrike" kern="1200" cap="none" spc="0" normalizeH="0" baseline="0" noProof="0" dirty="0">
                <a:ln>
                  <a:noFill/>
                </a:ln>
                <a:solidFill>
                  <a:srgbClr val="404040"/>
                </a:solidFill>
                <a:effectLst/>
                <a:uLnTx/>
                <a:uFillTx/>
                <a:latin typeface="Calibri" panose="020F0502020204030204"/>
                <a:ea typeface="+mj-ea"/>
                <a:cs typeface="+mj-cs"/>
              </a:rPr>
              <a:t>Vår framgång räknas i liv och jämlik hälsa </a:t>
            </a:r>
            <a:br>
              <a:rPr kumimoji="0" lang="sv-SE" sz="1800" b="1" i="0" u="none" strike="noStrike" kern="1200" cap="none" spc="0" normalizeH="0" baseline="0" noProof="0" dirty="0">
                <a:ln>
                  <a:noFill/>
                </a:ln>
                <a:solidFill>
                  <a:srgbClr val="377D7A"/>
                </a:solidFill>
                <a:effectLst/>
                <a:uLnTx/>
                <a:uFillTx/>
                <a:latin typeface="Calibri" panose="020F0502020204030204"/>
                <a:ea typeface="+mj-ea"/>
                <a:cs typeface="+mj-cs"/>
              </a:rPr>
            </a:br>
            <a:endParaRPr kumimoji="0" lang="sv-SE" sz="1800" b="1" i="0" u="none" strike="noStrike" kern="1200" cap="none" spc="0" normalizeH="0" baseline="0" noProof="0" dirty="0">
              <a:ln>
                <a:noFill/>
              </a:ln>
              <a:solidFill>
                <a:srgbClr val="377D7A"/>
              </a:solidFill>
              <a:effectLst/>
              <a:uLnTx/>
              <a:uFillTx/>
              <a:latin typeface="Calibri" panose="020F0502020204030204"/>
              <a:ea typeface="+mj-ea"/>
              <a:cs typeface="+mj-cs"/>
            </a:endParaRPr>
          </a:p>
        </p:txBody>
      </p:sp>
      <p:sp>
        <p:nvSpPr>
          <p:cNvPr id="7" name="Underrubrik 2">
            <a:extLst>
              <a:ext uri="{FF2B5EF4-FFF2-40B4-BE49-F238E27FC236}">
                <a16:creationId xmlns:a16="http://schemas.microsoft.com/office/drawing/2014/main" id="{5BE0A730-5A4E-4FA5-9B3F-B033A1C75B6B}"/>
              </a:ext>
            </a:extLst>
          </p:cNvPr>
          <p:cNvSpPr txBox="1">
            <a:spLocks/>
          </p:cNvSpPr>
          <p:nvPr/>
        </p:nvSpPr>
        <p:spPr bwMode="gray">
          <a:xfrm>
            <a:off x="1000674" y="3715513"/>
            <a:ext cx="9084266" cy="1655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Calibri" panose="020F0502020204030204"/>
                <a:ea typeface="+mn-ea"/>
                <a:cs typeface="+mn-cs"/>
              </a:rPr>
              <a:t>Tillsammans gör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Calibri" panose="020F0502020204030204"/>
                <a:ea typeface="+mn-ea"/>
                <a:cs typeface="+mn-cs"/>
              </a:rPr>
              <a:t>vi varandra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Calibri" panose="020F0502020204030204"/>
                <a:ea typeface="+mn-ea"/>
                <a:cs typeface="+mn-cs"/>
              </a:rPr>
              <a:t>framgångsrika!</a:t>
            </a:r>
            <a:br>
              <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rPr>
            </a:b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Platshållare för innehåll 4">
            <a:extLst>
              <a:ext uri="{FF2B5EF4-FFF2-40B4-BE49-F238E27FC236}">
                <a16:creationId xmlns:a16="http://schemas.microsoft.com/office/drawing/2014/main" id="{4F0DA7F9-D912-43FC-A371-67AB86A4E64E}"/>
              </a:ext>
            </a:extLst>
          </p:cNvPr>
          <p:cNvSpPr>
            <a:spLocks noGrp="1"/>
          </p:cNvSpPr>
          <p:nvPr>
            <p:ph idx="1"/>
          </p:nvPr>
        </p:nvSpPr>
        <p:spPr bwMode="gray">
          <a:xfrm>
            <a:off x="6351888" y="2965319"/>
            <a:ext cx="3992789" cy="4112838"/>
          </a:xfrm>
        </p:spPr>
        <p:txBody>
          <a:bodyPr>
            <a:normAutofit/>
          </a:bodyPr>
          <a:lstStyle/>
          <a:p>
            <a:pPr marL="342900" indent="-342900">
              <a:buFont typeface="Arial" panose="020B0604020202020204" pitchFamily="34" charset="0"/>
              <a:buChar char="•"/>
            </a:pPr>
            <a:r>
              <a:rPr lang="sv-SE" sz="2000" dirty="0"/>
              <a:t>Alla invånare ska få en god, jämlik och kunskapsbaserad vård oavsett var de bor </a:t>
            </a:r>
          </a:p>
          <a:p>
            <a:pPr marL="342900" indent="-342900">
              <a:buFont typeface="Arial" panose="020B0604020202020204" pitchFamily="34" charset="0"/>
              <a:buChar char="•"/>
            </a:pPr>
            <a:r>
              <a:rPr lang="sv-SE" sz="2000" dirty="0"/>
              <a:t>Patienter, brukare och hälso- och sjukvårdens medarbetare ska vara trygga i att bästa tillgängliga kunskap används i varje </a:t>
            </a:r>
            <a:r>
              <a:rPr lang="sv-SE" sz="2000" dirty="0" err="1"/>
              <a:t>vårdmöte</a:t>
            </a:r>
            <a:r>
              <a:rPr lang="sv-SE" sz="2000" dirty="0"/>
              <a:t>. </a:t>
            </a:r>
          </a:p>
        </p:txBody>
      </p:sp>
      <p:sp>
        <p:nvSpPr>
          <p:cNvPr id="12" name="Rectangle 11">
            <a:extLst>
              <a:ext uri="{FF2B5EF4-FFF2-40B4-BE49-F238E27FC236}">
                <a16:creationId xmlns:a16="http://schemas.microsoft.com/office/drawing/2014/main" id="{4AF89189-1669-4BC0-801B-22CB72CB65A4}"/>
              </a:ext>
            </a:extLst>
          </p:cNvPr>
          <p:cNvSpPr/>
          <p:nvPr/>
        </p:nvSpPr>
        <p:spPr bwMode="gray">
          <a:xfrm>
            <a:off x="6241662" y="1123548"/>
            <a:ext cx="5123713" cy="502721"/>
          </a:xfrm>
          <a:prstGeom prst="rect">
            <a:avLst/>
          </a:prstGeom>
          <a:solidFill>
            <a:srgbClr val="377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FFFFFF"/>
                </a:solidFill>
                <a:effectLst/>
                <a:uLnTx/>
                <a:uFillTx/>
                <a:latin typeface="Calibri" panose="020F0502020204030204"/>
                <a:ea typeface="+mn-ea"/>
                <a:cs typeface="+mn-cs"/>
              </a:rPr>
              <a:t>Målbild</a:t>
            </a:r>
          </a:p>
        </p:txBody>
      </p:sp>
      <p:sp>
        <p:nvSpPr>
          <p:cNvPr id="13" name="Rubrik 1">
            <a:extLst>
              <a:ext uri="{FF2B5EF4-FFF2-40B4-BE49-F238E27FC236}">
                <a16:creationId xmlns:a16="http://schemas.microsoft.com/office/drawing/2014/main" id="{3E1DF1E9-E82E-4B78-A2C8-5460A09B4FD2}"/>
              </a:ext>
            </a:extLst>
          </p:cNvPr>
          <p:cNvSpPr txBox="1">
            <a:spLocks/>
          </p:cNvSpPr>
          <p:nvPr/>
        </p:nvSpPr>
        <p:spPr bwMode="gray">
          <a:xfrm>
            <a:off x="6351890" y="1302542"/>
            <a:ext cx="3730473" cy="16868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377D7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000" b="1" i="0" u="none" strike="noStrike" kern="1200" cap="none" spc="0" normalizeH="0" baseline="0" noProof="0" dirty="0">
                <a:ln>
                  <a:noFill/>
                </a:ln>
                <a:solidFill>
                  <a:srgbClr val="404040"/>
                </a:solidFill>
                <a:effectLst/>
                <a:uLnTx/>
                <a:uFillTx/>
                <a:latin typeface="Calibri" panose="020F0502020204030204"/>
                <a:ea typeface="+mj-ea"/>
                <a:cs typeface="+mj-cs"/>
              </a:rPr>
              <a:t>Tillsammans minskar vi skillnader i kvalitet och resultat!</a:t>
            </a:r>
          </a:p>
        </p:txBody>
      </p:sp>
      <p:sp>
        <p:nvSpPr>
          <p:cNvPr id="15" name="Rectangle 14">
            <a:extLst>
              <a:ext uri="{FF2B5EF4-FFF2-40B4-BE49-F238E27FC236}">
                <a16:creationId xmlns:a16="http://schemas.microsoft.com/office/drawing/2014/main" id="{B9CCE72A-D83F-4791-A043-14947E6B38D2}"/>
              </a:ext>
            </a:extLst>
          </p:cNvPr>
          <p:cNvSpPr/>
          <p:nvPr/>
        </p:nvSpPr>
        <p:spPr bwMode="gray">
          <a:xfrm>
            <a:off x="6253237" y="1256241"/>
            <a:ext cx="5089264" cy="4478211"/>
          </a:xfrm>
          <a:prstGeom prst="rect">
            <a:avLst/>
          </a:prstGeom>
          <a:no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11">
            <a:extLst>
              <a:ext uri="{FF2B5EF4-FFF2-40B4-BE49-F238E27FC236}">
                <a16:creationId xmlns:a16="http://schemas.microsoft.com/office/drawing/2014/main" id="{F4C998B3-4A9B-9CD7-551A-5663A4F3030F}"/>
              </a:ext>
            </a:extLst>
          </p:cNvPr>
          <p:cNvSpPr/>
          <p:nvPr/>
        </p:nvSpPr>
        <p:spPr bwMode="gray">
          <a:xfrm>
            <a:off x="897935" y="1116931"/>
            <a:ext cx="5123713" cy="502721"/>
          </a:xfrm>
          <a:prstGeom prst="rect">
            <a:avLst/>
          </a:prstGeom>
          <a:solidFill>
            <a:srgbClr val="377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FFFFFF"/>
                </a:solidFill>
                <a:effectLst/>
                <a:uLnTx/>
                <a:uFillTx/>
                <a:latin typeface="Calibri" panose="020F0502020204030204"/>
                <a:ea typeface="+mn-ea"/>
                <a:cs typeface="+mn-cs"/>
              </a:rPr>
              <a:t>Vision</a:t>
            </a:r>
          </a:p>
        </p:txBody>
      </p:sp>
      <p:sp>
        <p:nvSpPr>
          <p:cNvPr id="16" name="Rectangle 14">
            <a:extLst>
              <a:ext uri="{FF2B5EF4-FFF2-40B4-BE49-F238E27FC236}">
                <a16:creationId xmlns:a16="http://schemas.microsoft.com/office/drawing/2014/main" id="{8302EAAA-39A8-5951-1F16-B5D19DBB2D1B}"/>
              </a:ext>
            </a:extLst>
          </p:cNvPr>
          <p:cNvSpPr/>
          <p:nvPr/>
        </p:nvSpPr>
        <p:spPr bwMode="gray">
          <a:xfrm>
            <a:off x="909510" y="1249624"/>
            <a:ext cx="5089264" cy="4478211"/>
          </a:xfrm>
          <a:prstGeom prst="rect">
            <a:avLst/>
          </a:prstGeom>
          <a:no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430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CDD881B-0131-480B-A116-E69E0EE3C93E}"/>
              </a:ext>
            </a:extLst>
          </p:cNvPr>
          <p:cNvSpPr>
            <a:spLocks noGrp="1"/>
          </p:cNvSpPr>
          <p:nvPr>
            <p:ph type="body" sz="quarter" idx="10"/>
          </p:nvPr>
        </p:nvSpPr>
        <p:spPr>
          <a:xfrm>
            <a:off x="0" y="2685143"/>
            <a:ext cx="12192000" cy="1207589"/>
          </a:xfrm>
        </p:spPr>
        <p:txBody>
          <a:bodyPr vert="horz" lIns="91440" tIns="45720" rIns="91440" bIns="45720" rtlCol="0" anchor="t">
            <a:normAutofit fontScale="47500" lnSpcReduction="20000"/>
          </a:bodyPr>
          <a:lstStyle/>
          <a:p>
            <a:pPr algn="ctr"/>
            <a:r>
              <a:rPr lang="sv-SE" sz="10900" b="1" dirty="0"/>
              <a:t>Frågor och reflektioner? </a:t>
            </a:r>
          </a:p>
          <a:p>
            <a:pPr algn="ctr"/>
            <a:r>
              <a:rPr lang="sv-SE" sz="6600" dirty="0"/>
              <a:t>					</a:t>
            </a:r>
          </a:p>
          <a:p>
            <a:pPr algn="ctr"/>
            <a:endParaRPr lang="sv-SE" dirty="0"/>
          </a:p>
        </p:txBody>
      </p:sp>
    </p:spTree>
    <p:extLst>
      <p:ext uri="{BB962C8B-B14F-4D97-AF65-F5344CB8AC3E}">
        <p14:creationId xmlns:p14="http://schemas.microsoft.com/office/powerpoint/2010/main" val="2959137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0F5986-CBF4-4E1C-B28D-154047E68E28}"/>
              </a:ext>
            </a:extLst>
          </p:cNvPr>
          <p:cNvSpPr>
            <a:spLocks noGrp="1"/>
          </p:cNvSpPr>
          <p:nvPr>
            <p:ph type="ctrTitle"/>
          </p:nvPr>
        </p:nvSpPr>
        <p:spPr>
          <a:xfrm>
            <a:off x="5121572" y="770474"/>
            <a:ext cx="5995963" cy="805559"/>
          </a:xfrm>
        </p:spPr>
        <p:txBody>
          <a:bodyPr/>
          <a:lstStyle/>
          <a:p>
            <a:br>
              <a:rPr lang="sv-SE" sz="3600" dirty="0">
                <a:cs typeface="Calibri Light"/>
              </a:rPr>
            </a:br>
            <a:r>
              <a:rPr lang="sv-SE" sz="3200" dirty="0">
                <a:cs typeface="Calibri Light"/>
              </a:rPr>
              <a:t>Innehåll:</a:t>
            </a:r>
            <a:endParaRPr lang="sv-SE" sz="3200" dirty="0"/>
          </a:p>
        </p:txBody>
      </p:sp>
      <p:sp>
        <p:nvSpPr>
          <p:cNvPr id="3" name="Platshållare för text 2">
            <a:extLst>
              <a:ext uri="{FF2B5EF4-FFF2-40B4-BE49-F238E27FC236}">
                <a16:creationId xmlns:a16="http://schemas.microsoft.com/office/drawing/2014/main" id="{84FCDAB8-7FFC-43AB-B346-A5FFF54D6959}"/>
              </a:ext>
            </a:extLst>
          </p:cNvPr>
          <p:cNvSpPr>
            <a:spLocks noGrp="1"/>
          </p:cNvSpPr>
          <p:nvPr>
            <p:ph type="body" sz="quarter" idx="10"/>
          </p:nvPr>
        </p:nvSpPr>
        <p:spPr>
          <a:xfrm>
            <a:off x="7137647" y="1713149"/>
            <a:ext cx="4923510" cy="4427496"/>
          </a:xfrm>
        </p:spPr>
        <p:txBody>
          <a:bodyPr vert="horz" lIns="91440" tIns="45720" rIns="91440" bIns="45720" rtlCol="0" anchor="t">
            <a:normAutofit/>
          </a:bodyPr>
          <a:lstStyle/>
          <a:p>
            <a:pPr marL="285750" indent="-285750">
              <a:buFont typeface="Arial,Sans-Serif" panose="020B0604020202020204" pitchFamily="34" charset="0"/>
            </a:pPr>
            <a:r>
              <a:rPr lang="sv-SE" sz="2800" dirty="0">
                <a:cs typeface="Calibri"/>
              </a:rPr>
              <a:t>Nationellt system för kunskapsstyrning</a:t>
            </a:r>
            <a:br>
              <a:rPr lang="sv-SE" sz="2800" dirty="0">
                <a:cs typeface="Calibri"/>
              </a:rPr>
            </a:br>
            <a:r>
              <a:rPr lang="sv-SE" sz="2800" dirty="0">
                <a:cs typeface="Calibri"/>
              </a:rPr>
              <a:t>hälso- och sjukvård</a:t>
            </a:r>
            <a:endParaRPr lang="en-US" sz="2800" dirty="0">
              <a:ea typeface="+mn-lt"/>
              <a:cs typeface="+mn-lt"/>
            </a:endParaRPr>
          </a:p>
          <a:p>
            <a:pPr marL="285750" indent="-285750">
              <a:buFont typeface="Arial,Sans-Serif" panose="020B0604020202020204" pitchFamily="34" charset="0"/>
            </a:pPr>
            <a:r>
              <a:rPr lang="sv-SE" sz="2800" dirty="0">
                <a:cs typeface="Calibri"/>
              </a:rPr>
              <a:t>Patientmedverkan</a:t>
            </a:r>
            <a:endParaRPr lang="en-US" sz="2800" dirty="0">
              <a:ea typeface="+mn-lt"/>
              <a:cs typeface="+mn-lt"/>
            </a:endParaRPr>
          </a:p>
          <a:p>
            <a:pPr marL="971550" lvl="1" indent="-285750">
              <a:buFont typeface="Arial,Sans-Serif" panose="020B0604020202020204" pitchFamily="34" charset="0"/>
            </a:pPr>
            <a:r>
              <a:rPr lang="sv-SE" dirty="0">
                <a:cs typeface="Calibri"/>
              </a:rPr>
              <a:t>Rutin för patientmedverkan</a:t>
            </a:r>
            <a:endParaRPr lang="en-US" dirty="0">
              <a:ea typeface="+mn-lt"/>
              <a:cs typeface="+mn-lt"/>
            </a:endParaRPr>
          </a:p>
          <a:p>
            <a:pPr marL="971550" lvl="1" indent="-285750">
              <a:buFont typeface="Arial,Sans-Serif" panose="020B0604020202020204" pitchFamily="34" charset="0"/>
            </a:pPr>
            <a:r>
              <a:rPr lang="sv-SE" dirty="0">
                <a:cs typeface="Calibri"/>
              </a:rPr>
              <a:t>Att vara patientföreträdare</a:t>
            </a:r>
            <a:endParaRPr lang="sv-SE" dirty="0">
              <a:ea typeface="+mn-lt"/>
              <a:cs typeface="+mn-lt"/>
            </a:endParaRPr>
          </a:p>
          <a:p>
            <a:pPr marL="285750" lvl="1" indent="-285750">
              <a:buFont typeface="Arial,Sans-Serif" panose="020B0604020202020204" pitchFamily="34" charset="0"/>
            </a:pPr>
            <a:r>
              <a:rPr lang="sv-SE" sz="2800" dirty="0">
                <a:cs typeface="Calibri"/>
              </a:rPr>
              <a:t>Erfarenhetsutbyte</a:t>
            </a:r>
            <a:endParaRPr lang="en-US" sz="2800" dirty="0">
              <a:ea typeface="+mn-lt"/>
              <a:cs typeface="+mn-lt"/>
            </a:endParaRPr>
          </a:p>
          <a:p>
            <a:pPr marL="285750" lvl="1" indent="-285750">
              <a:buFont typeface="Arial,Sans-Serif" panose="020B0604020202020204" pitchFamily="34" charset="0"/>
            </a:pPr>
            <a:r>
              <a:rPr lang="sv-SE" sz="2800" dirty="0">
                <a:cs typeface="Calibri"/>
              </a:rPr>
              <a:t>Inspiration</a:t>
            </a:r>
            <a:endParaRPr lang="en-US" sz="2800" dirty="0">
              <a:ea typeface="+mn-lt"/>
              <a:cs typeface="+mn-lt"/>
            </a:endParaRPr>
          </a:p>
          <a:p>
            <a:pPr marL="285750" lvl="1" indent="-285750">
              <a:buFont typeface="Arial,Sans-Serif" panose="020B0604020202020204" pitchFamily="34" charset="0"/>
            </a:pPr>
            <a:r>
              <a:rPr lang="sv-SE" sz="2800" dirty="0">
                <a:cs typeface="Calibri"/>
              </a:rPr>
              <a:t>Ordlista</a:t>
            </a:r>
            <a:endParaRPr lang="sv-SE" dirty="0"/>
          </a:p>
          <a:p>
            <a:endParaRPr lang="sv-SE" dirty="0"/>
          </a:p>
        </p:txBody>
      </p:sp>
      <p:pic>
        <p:nvPicPr>
          <p:cNvPr id="5" name="Bildobjekt 2" descr="En bild som visar sitter, lägger&#10;&#10;Automatiskt genererad beskrivning">
            <a:extLst>
              <a:ext uri="{FF2B5EF4-FFF2-40B4-BE49-F238E27FC236}">
                <a16:creationId xmlns:a16="http://schemas.microsoft.com/office/drawing/2014/main" id="{227DC82B-D394-4599-8A12-5EE2BFF4973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0" y="0"/>
            <a:ext cx="4660777" cy="6658252"/>
          </a:xfrm>
          <a:prstGeom prst="rect">
            <a:avLst/>
          </a:prstGeom>
        </p:spPr>
      </p:pic>
      <p:sp>
        <p:nvSpPr>
          <p:cNvPr id="6" name="Pil: höger 5">
            <a:extLst>
              <a:ext uri="{FF2B5EF4-FFF2-40B4-BE49-F238E27FC236}">
                <a16:creationId xmlns:a16="http://schemas.microsoft.com/office/drawing/2014/main" id="{C301E1EA-AFDA-4FF3-A534-00A0E7F00B62}"/>
              </a:ext>
            </a:extLst>
          </p:cNvPr>
          <p:cNvSpPr/>
          <p:nvPr/>
        </p:nvSpPr>
        <p:spPr>
          <a:xfrm>
            <a:off x="5390375" y="2312207"/>
            <a:ext cx="1017673" cy="2233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485749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BEE488-D241-4715-9B69-FDBCBCB9F86F}"/>
              </a:ext>
            </a:extLst>
          </p:cNvPr>
          <p:cNvSpPr>
            <a:spLocks noGrp="1"/>
          </p:cNvSpPr>
          <p:nvPr>
            <p:ph type="ctrTitle"/>
          </p:nvPr>
        </p:nvSpPr>
        <p:spPr>
          <a:xfrm>
            <a:off x="5829301" y="372862"/>
            <a:ext cx="6134817" cy="1231651"/>
          </a:xfrm>
        </p:spPr>
        <p:txBody>
          <a:bodyPr/>
          <a:lstStyle/>
          <a:p>
            <a:r>
              <a:rPr lang="sv-SE" sz="3600" dirty="0"/>
              <a:t>Rutin för patientmedverkan i systemet för kunskapsstyrning</a:t>
            </a:r>
          </a:p>
        </p:txBody>
      </p:sp>
      <p:sp>
        <p:nvSpPr>
          <p:cNvPr id="3" name="Platshållare för text 2">
            <a:extLst>
              <a:ext uri="{FF2B5EF4-FFF2-40B4-BE49-F238E27FC236}">
                <a16:creationId xmlns:a16="http://schemas.microsoft.com/office/drawing/2014/main" id="{224267F7-CD70-4123-9A8E-520AFCC9CA58}"/>
              </a:ext>
            </a:extLst>
          </p:cNvPr>
          <p:cNvSpPr>
            <a:spLocks noGrp="1"/>
          </p:cNvSpPr>
          <p:nvPr>
            <p:ph type="body" sz="quarter" idx="10"/>
          </p:nvPr>
        </p:nvSpPr>
        <p:spPr>
          <a:xfrm>
            <a:off x="5829301" y="2132107"/>
            <a:ext cx="5257800" cy="3283271"/>
          </a:xfrm>
        </p:spPr>
        <p:txBody>
          <a:bodyPr vert="horz" lIns="91440" tIns="45720" rIns="91440" bIns="45720" rtlCol="0" anchor="t">
            <a:normAutofit/>
          </a:bodyPr>
          <a:lstStyle/>
          <a:p>
            <a:pPr marL="0" indent="0">
              <a:buNone/>
            </a:pPr>
            <a:r>
              <a:rPr lang="sv-SE" dirty="0"/>
              <a:t>Syftet är att stärka det centrala målet om att tillvarata patienters, brukares och närståendes erfarenheter och kunskap för att utveckla och förbättra hälso- och sjukvården.</a:t>
            </a:r>
            <a:endParaRPr lang="sv-SE" dirty="0">
              <a:cs typeface="Calibri"/>
            </a:endParaRPr>
          </a:p>
          <a:p>
            <a:pPr marL="0" indent="0">
              <a:buNone/>
            </a:pPr>
            <a:endParaRPr lang="sv-SE" sz="2000" dirty="0">
              <a:hlinkClick r:id="rId2"/>
            </a:endParaRPr>
          </a:p>
          <a:p>
            <a:pPr marL="0" indent="0">
              <a:buNone/>
            </a:pPr>
            <a:r>
              <a:rPr lang="sv-SE" sz="2000" dirty="0">
                <a:hlinkClick r:id="rId3"/>
              </a:rPr>
              <a:t>Rutin för patientmedverkan</a:t>
            </a:r>
            <a:endParaRPr lang="sv-SE" sz="2000" dirty="0"/>
          </a:p>
        </p:txBody>
      </p:sp>
      <p:pic>
        <p:nvPicPr>
          <p:cNvPr id="20" name="Platshållare för bild 19" descr="En bild som visar text, tak, vägg, inomhus&#10;&#10;Automatiskt genererad beskrivning">
            <a:extLst>
              <a:ext uri="{FF2B5EF4-FFF2-40B4-BE49-F238E27FC236}">
                <a16:creationId xmlns:a16="http://schemas.microsoft.com/office/drawing/2014/main" id="{86C12941-E06B-D8F3-F42A-CFD67181A616}"/>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81189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0F5986-CBF4-4E1C-B28D-154047E68E28}"/>
              </a:ext>
            </a:extLst>
          </p:cNvPr>
          <p:cNvSpPr>
            <a:spLocks noGrp="1"/>
          </p:cNvSpPr>
          <p:nvPr>
            <p:ph type="ctrTitle"/>
          </p:nvPr>
        </p:nvSpPr>
        <p:spPr>
          <a:xfrm>
            <a:off x="5973076" y="686332"/>
            <a:ext cx="5004518" cy="748050"/>
          </a:xfrm>
        </p:spPr>
        <p:txBody>
          <a:bodyPr/>
          <a:lstStyle/>
          <a:p>
            <a:r>
              <a:rPr lang="sv-SE" sz="3200" dirty="0"/>
              <a:t>Rutin för patientmedverkan</a:t>
            </a:r>
          </a:p>
        </p:txBody>
      </p:sp>
      <p:sp>
        <p:nvSpPr>
          <p:cNvPr id="3" name="Platshållare för text 2">
            <a:extLst>
              <a:ext uri="{FF2B5EF4-FFF2-40B4-BE49-F238E27FC236}">
                <a16:creationId xmlns:a16="http://schemas.microsoft.com/office/drawing/2014/main" id="{84FCDAB8-7FFC-43AB-B346-A5FFF54D6959}"/>
              </a:ext>
            </a:extLst>
          </p:cNvPr>
          <p:cNvSpPr>
            <a:spLocks noGrp="1"/>
          </p:cNvSpPr>
          <p:nvPr>
            <p:ph type="body" sz="quarter" idx="10"/>
          </p:nvPr>
        </p:nvSpPr>
        <p:spPr>
          <a:xfrm>
            <a:off x="5806985" y="1723587"/>
            <a:ext cx="5104170" cy="4186238"/>
          </a:xfrm>
        </p:spPr>
        <p:txBody>
          <a:bodyPr vert="horz" lIns="91440" tIns="45720" rIns="91440" bIns="45720" rtlCol="0" anchor="t">
            <a:normAutofit lnSpcReduction="10000"/>
          </a:bodyPr>
          <a:lstStyle/>
          <a:p>
            <a:r>
              <a:rPr lang="sv-SE" dirty="0"/>
              <a:t>Företrädare nomineras av patient-, brukar- eller närståendeförening</a:t>
            </a:r>
          </a:p>
          <a:p>
            <a:r>
              <a:rPr lang="sv-SE" dirty="0"/>
              <a:t>Enskilda patienter kan också nomineras, till exempel då det inte finns någon förening för den aktuella patientgruppen</a:t>
            </a:r>
          </a:p>
          <a:p>
            <a:r>
              <a:rPr lang="sv-SE" dirty="0"/>
              <a:t>1-2 företrädare per arbetsgrupp</a:t>
            </a:r>
            <a:endParaRPr lang="sv-SE" dirty="0">
              <a:cs typeface="Calibri"/>
            </a:endParaRPr>
          </a:p>
          <a:p>
            <a:r>
              <a:rPr lang="sv-SE" dirty="0"/>
              <a:t>Rekrytering, jävsdeklaration och ersättning hanteras av </a:t>
            </a:r>
            <a:r>
              <a:rPr lang="sv-SE" dirty="0" err="1"/>
              <a:t>värdregionen</a:t>
            </a:r>
            <a:endParaRPr lang="sv-SE" dirty="0"/>
          </a:p>
          <a:p>
            <a:r>
              <a:rPr lang="sv-SE" dirty="0"/>
              <a:t>Ersättningsnivåer baseras på prisbasbeloppet</a:t>
            </a:r>
          </a:p>
          <a:p>
            <a:endParaRPr lang="sv-SE" dirty="0">
              <a:cs typeface="Calibri"/>
            </a:endParaRPr>
          </a:p>
          <a:p>
            <a:pPr marL="0" indent="0">
              <a:buNone/>
            </a:pPr>
            <a:endParaRPr lang="sv-SE" dirty="0"/>
          </a:p>
          <a:p>
            <a:endParaRPr lang="sv-SE" dirty="0"/>
          </a:p>
        </p:txBody>
      </p:sp>
      <p:pic>
        <p:nvPicPr>
          <p:cNvPr id="7" name="Platshållare för bild 6" descr="Bild på manlig vårdpersonal som undersöker ett barn genom att känna på barnets hals.">
            <a:extLst>
              <a:ext uri="{FF2B5EF4-FFF2-40B4-BE49-F238E27FC236}">
                <a16:creationId xmlns:a16="http://schemas.microsoft.com/office/drawing/2014/main" id="{A929492C-58F7-4D87-88B3-17C5C18F175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81265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82DC4E-6979-4A5A-9087-07D8DCB81B12}"/>
              </a:ext>
            </a:extLst>
          </p:cNvPr>
          <p:cNvSpPr>
            <a:spLocks noGrp="1"/>
          </p:cNvSpPr>
          <p:nvPr>
            <p:ph type="ctrTitle"/>
          </p:nvPr>
        </p:nvSpPr>
        <p:spPr>
          <a:xfrm>
            <a:off x="5829301" y="306280"/>
            <a:ext cx="4127500" cy="805559"/>
          </a:xfrm>
        </p:spPr>
        <p:txBody>
          <a:bodyPr/>
          <a:lstStyle/>
          <a:p>
            <a:r>
              <a:rPr lang="sv-SE" sz="3200" dirty="0"/>
              <a:t>Överenskommelse</a:t>
            </a:r>
          </a:p>
        </p:txBody>
      </p:sp>
      <p:sp>
        <p:nvSpPr>
          <p:cNvPr id="3" name="Platshållare för text 2">
            <a:extLst>
              <a:ext uri="{FF2B5EF4-FFF2-40B4-BE49-F238E27FC236}">
                <a16:creationId xmlns:a16="http://schemas.microsoft.com/office/drawing/2014/main" id="{6264F05A-5DAA-4D42-ACEF-4467A1E829B2}"/>
              </a:ext>
            </a:extLst>
          </p:cNvPr>
          <p:cNvSpPr>
            <a:spLocks noGrp="1"/>
          </p:cNvSpPr>
          <p:nvPr>
            <p:ph type="body" sz="quarter" idx="10"/>
          </p:nvPr>
        </p:nvSpPr>
        <p:spPr>
          <a:xfrm>
            <a:off x="5829301" y="1274438"/>
            <a:ext cx="5696951" cy="5277282"/>
          </a:xfrm>
        </p:spPr>
        <p:txBody>
          <a:bodyPr vert="horz" lIns="91440" tIns="45720" rIns="91440" bIns="45720" rtlCol="0" anchor="t">
            <a:normAutofit/>
          </a:bodyPr>
          <a:lstStyle/>
          <a:p>
            <a:pPr marL="0" indent="0">
              <a:buNone/>
            </a:pPr>
            <a:r>
              <a:rPr lang="sv-SE" dirty="0">
                <a:hlinkClick r:id="rId2"/>
              </a:rPr>
              <a:t>Överenskommelse</a:t>
            </a:r>
            <a:r>
              <a:rPr lang="sv-SE" dirty="0"/>
              <a:t> om patientmedverkan i arbetsgruppen tas fram tillsammans med ordförande, processledare eller motsvarande.</a:t>
            </a:r>
          </a:p>
          <a:p>
            <a:pPr marL="0" indent="0">
              <a:buNone/>
            </a:pPr>
            <a:r>
              <a:rPr lang="sv-SE" dirty="0"/>
              <a:t> Innehåll:</a:t>
            </a:r>
            <a:endParaRPr lang="sv-SE" dirty="0">
              <a:cs typeface="Calibri"/>
            </a:endParaRPr>
          </a:p>
          <a:p>
            <a:pPr lvl="1"/>
            <a:r>
              <a:rPr lang="sv-SE" dirty="0"/>
              <a:t>uppdraget som patient-, brukar- och närståendeföreträdare: att bidra med ett generellt perspektiv utifrån egna erfarenheter </a:t>
            </a:r>
          </a:p>
          <a:p>
            <a:pPr lvl="1"/>
            <a:r>
              <a:rPr lang="sv-SE" dirty="0">
                <a:ea typeface="+mn-lt"/>
                <a:cs typeface="+mn-lt"/>
              </a:rPr>
              <a:t>ungefärlig tidsåtgång, inklusive förberedelsetid</a:t>
            </a:r>
          </a:p>
          <a:p>
            <a:pPr lvl="1"/>
            <a:r>
              <a:rPr lang="sv-SE" dirty="0">
                <a:cs typeface="Calibri"/>
              </a:rPr>
              <a:t>informationsansvar och förankring </a:t>
            </a:r>
          </a:p>
          <a:p>
            <a:pPr lvl="1"/>
            <a:r>
              <a:rPr lang="sv-SE" dirty="0">
                <a:cs typeface="Calibri"/>
              </a:rPr>
              <a:t>jävsdeklaration</a:t>
            </a:r>
          </a:p>
          <a:p>
            <a:pPr lvl="1"/>
            <a:endParaRPr lang="sv-SE" dirty="0">
              <a:highlight>
                <a:srgbClr val="FFFF00"/>
              </a:highlight>
              <a:cs typeface="Calibri"/>
            </a:endParaRPr>
          </a:p>
        </p:txBody>
      </p:sp>
      <p:sp>
        <p:nvSpPr>
          <p:cNvPr id="4" name="Platshållare för bild 3">
            <a:extLst>
              <a:ext uri="{FF2B5EF4-FFF2-40B4-BE49-F238E27FC236}">
                <a16:creationId xmlns:a16="http://schemas.microsoft.com/office/drawing/2014/main" id="{5E5A6745-5233-4FE2-BCE1-0846A2DEA06E}"/>
              </a:ext>
            </a:extLst>
          </p:cNvPr>
          <p:cNvSpPr>
            <a:spLocks noGrp="1"/>
          </p:cNvSpPr>
          <p:nvPr>
            <p:ph type="pic" sz="quarter" idx="11"/>
          </p:nvPr>
        </p:nvSpPr>
        <p:spPr/>
        <p:txBody>
          <a:bodyPr/>
          <a:lstStyle/>
          <a:p>
            <a:endParaRPr lang="sv-SE"/>
          </a:p>
        </p:txBody>
      </p:sp>
      <p:pic>
        <p:nvPicPr>
          <p:cNvPr id="5" name="Platshållare för bild 5" descr="Bild på manlig vårdpersonal tillsammans med kvinnlig patient.">
            <a:extLst>
              <a:ext uri="{FF2B5EF4-FFF2-40B4-BE49-F238E27FC236}">
                <a16:creationId xmlns:a16="http://schemas.microsoft.com/office/drawing/2014/main" id="{2692A01D-30A3-4236-93DB-C5C263E4F0F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1113"/>
            <a:ext cx="5257800" cy="6642101"/>
          </a:xfrm>
          <a:prstGeom prst="rect">
            <a:avLst/>
          </a:prstGeom>
        </p:spPr>
      </p:pic>
    </p:spTree>
    <p:extLst>
      <p:ext uri="{BB962C8B-B14F-4D97-AF65-F5344CB8AC3E}">
        <p14:creationId xmlns:p14="http://schemas.microsoft.com/office/powerpoint/2010/main" val="2729746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DF1400-B305-4997-A790-C94A894407E9}"/>
              </a:ext>
            </a:extLst>
          </p:cNvPr>
          <p:cNvSpPr>
            <a:spLocks noGrp="1"/>
          </p:cNvSpPr>
          <p:nvPr>
            <p:ph type="ctrTitle"/>
          </p:nvPr>
        </p:nvSpPr>
        <p:spPr>
          <a:xfrm>
            <a:off x="5935984" y="316803"/>
            <a:ext cx="4127500" cy="805559"/>
          </a:xfrm>
        </p:spPr>
        <p:txBody>
          <a:bodyPr/>
          <a:lstStyle/>
          <a:p>
            <a:r>
              <a:rPr lang="sv-SE" sz="3600" dirty="0"/>
              <a:t>Ersättningsnivåer</a:t>
            </a:r>
          </a:p>
        </p:txBody>
      </p:sp>
      <p:sp>
        <p:nvSpPr>
          <p:cNvPr id="3" name="Platshållare för text 2">
            <a:extLst>
              <a:ext uri="{FF2B5EF4-FFF2-40B4-BE49-F238E27FC236}">
                <a16:creationId xmlns:a16="http://schemas.microsoft.com/office/drawing/2014/main" id="{F85942D6-2F2C-40C3-B7F7-CC318A576AD1}"/>
              </a:ext>
            </a:extLst>
          </p:cNvPr>
          <p:cNvSpPr>
            <a:spLocks noGrp="1"/>
          </p:cNvSpPr>
          <p:nvPr>
            <p:ph type="body" sz="quarter" idx="10"/>
          </p:nvPr>
        </p:nvSpPr>
        <p:spPr>
          <a:xfrm>
            <a:off x="5981702" y="1549400"/>
            <a:ext cx="5394958" cy="4363720"/>
          </a:xfrm>
        </p:spPr>
        <p:txBody>
          <a:bodyPr vert="horz" lIns="91440" tIns="45720" rIns="91440" bIns="45720" rtlCol="0" anchor="t">
            <a:normAutofit/>
          </a:bodyPr>
          <a:lstStyle/>
          <a:p>
            <a:r>
              <a:rPr lang="sv-SE" sz="2200" dirty="0"/>
              <a:t>Baseras på prisbasbeloppet</a:t>
            </a:r>
          </a:p>
          <a:p>
            <a:r>
              <a:rPr lang="sv-SE" sz="2200" dirty="0"/>
              <a:t>Uppdateras årligen</a:t>
            </a:r>
            <a:endParaRPr lang="sv-SE" sz="2200" dirty="0">
              <a:cs typeface="Calibri"/>
            </a:endParaRPr>
          </a:p>
          <a:p>
            <a:r>
              <a:rPr lang="sv-SE" sz="2200" dirty="0">
                <a:cs typeface="Calibri"/>
              </a:rPr>
              <a:t>Skattepliktig ersättning </a:t>
            </a:r>
            <a:endParaRPr lang="sv-SE" sz="2200" dirty="0"/>
          </a:p>
          <a:p>
            <a:r>
              <a:rPr lang="sv-SE" sz="2200" dirty="0"/>
              <a:t>Reseersättning tillkommer</a:t>
            </a:r>
            <a:endParaRPr lang="sv-SE" sz="2200" dirty="0">
              <a:cs typeface="Calibri"/>
            </a:endParaRPr>
          </a:p>
          <a:p>
            <a:r>
              <a:rPr lang="sv-SE" sz="2200" dirty="0">
                <a:cs typeface="Calibri"/>
              </a:rPr>
              <a:t>Vid sjukersättning, försörjningsstöd eller liknande: stäm av med handläggare</a:t>
            </a:r>
          </a:p>
          <a:p>
            <a:r>
              <a:rPr lang="sv-SE" sz="2200" dirty="0">
                <a:cs typeface="Calibri"/>
              </a:rPr>
              <a:t>Ersättning endast till företrädare som inte är anställd av förening</a:t>
            </a:r>
          </a:p>
          <a:p>
            <a:pPr marL="0" indent="0">
              <a:buNone/>
            </a:pPr>
            <a:r>
              <a:rPr lang="sv-SE" sz="2200" dirty="0">
                <a:cs typeface="Calibri"/>
              </a:rPr>
              <a:t>För detaljerad information om ersättningar – se Rutin för patientmedverkan.</a:t>
            </a:r>
          </a:p>
          <a:p>
            <a:endParaRPr lang="sv-SE" dirty="0">
              <a:cs typeface="Calibri"/>
            </a:endParaRPr>
          </a:p>
        </p:txBody>
      </p:sp>
      <p:pic>
        <p:nvPicPr>
          <p:cNvPr id="8" name="Platshållare för bild 7" descr="En bild som visar metallköksredskap, inomhus, skruv, basket&#10;&#10;Automatiskt genererad beskrivning">
            <a:extLst>
              <a:ext uri="{FF2B5EF4-FFF2-40B4-BE49-F238E27FC236}">
                <a16:creationId xmlns:a16="http://schemas.microsoft.com/office/drawing/2014/main" id="{24EF6F4A-FB7F-1721-2E08-208036BD33C4}"/>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5630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CDD881B-0131-480B-A116-E69E0EE3C93E}"/>
              </a:ext>
            </a:extLst>
          </p:cNvPr>
          <p:cNvSpPr>
            <a:spLocks noGrp="1"/>
          </p:cNvSpPr>
          <p:nvPr>
            <p:ph type="body" sz="quarter" idx="10"/>
          </p:nvPr>
        </p:nvSpPr>
        <p:spPr>
          <a:xfrm>
            <a:off x="0" y="2748280"/>
            <a:ext cx="12192000" cy="1656080"/>
          </a:xfrm>
        </p:spPr>
        <p:txBody>
          <a:bodyPr vert="horz" lIns="91440" tIns="45720" rIns="91440" bIns="45720" rtlCol="0" anchor="t">
            <a:normAutofit/>
          </a:bodyPr>
          <a:lstStyle/>
          <a:p>
            <a:pPr algn="ctr"/>
            <a:r>
              <a:rPr lang="sv-SE" sz="6600" dirty="0"/>
              <a:t>Frågor och reflektioner? </a:t>
            </a:r>
          </a:p>
        </p:txBody>
      </p:sp>
    </p:spTree>
    <p:extLst>
      <p:ext uri="{BB962C8B-B14F-4D97-AF65-F5344CB8AC3E}">
        <p14:creationId xmlns:p14="http://schemas.microsoft.com/office/powerpoint/2010/main" val="1229817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0F5986-CBF4-4E1C-B28D-154047E68E28}"/>
              </a:ext>
            </a:extLst>
          </p:cNvPr>
          <p:cNvSpPr>
            <a:spLocks noGrp="1"/>
          </p:cNvSpPr>
          <p:nvPr>
            <p:ph type="ctrTitle"/>
          </p:nvPr>
        </p:nvSpPr>
        <p:spPr>
          <a:xfrm>
            <a:off x="5840342" y="622589"/>
            <a:ext cx="5995963" cy="805559"/>
          </a:xfrm>
        </p:spPr>
        <p:txBody>
          <a:bodyPr/>
          <a:lstStyle/>
          <a:p>
            <a:r>
              <a:rPr lang="sv-SE" sz="3200" dirty="0">
                <a:cs typeface="Calibri Light"/>
              </a:rPr>
              <a:t>Innehåll:</a:t>
            </a:r>
            <a:endParaRPr lang="sv-SE" sz="3200" dirty="0"/>
          </a:p>
        </p:txBody>
      </p:sp>
      <p:sp>
        <p:nvSpPr>
          <p:cNvPr id="3" name="Platshållare för text 2">
            <a:extLst>
              <a:ext uri="{FF2B5EF4-FFF2-40B4-BE49-F238E27FC236}">
                <a16:creationId xmlns:a16="http://schemas.microsoft.com/office/drawing/2014/main" id="{84FCDAB8-7FFC-43AB-B346-A5FFF54D6959}"/>
              </a:ext>
            </a:extLst>
          </p:cNvPr>
          <p:cNvSpPr>
            <a:spLocks noGrp="1"/>
          </p:cNvSpPr>
          <p:nvPr>
            <p:ph type="body" sz="quarter" idx="10"/>
          </p:nvPr>
        </p:nvSpPr>
        <p:spPr>
          <a:xfrm>
            <a:off x="6604086" y="1639407"/>
            <a:ext cx="5382121" cy="4196676"/>
          </a:xfrm>
        </p:spPr>
        <p:txBody>
          <a:bodyPr vert="horz" lIns="91440" tIns="45720" rIns="91440" bIns="45720" rtlCol="0" anchor="t">
            <a:normAutofit/>
          </a:bodyPr>
          <a:lstStyle/>
          <a:p>
            <a:pPr marL="285750" indent="-285750">
              <a:buFont typeface="Arial,Sans-Serif" panose="020B0604020202020204" pitchFamily="34" charset="0"/>
            </a:pPr>
            <a:r>
              <a:rPr lang="sv-SE" sz="2800" dirty="0">
                <a:cs typeface="Calibri"/>
              </a:rPr>
              <a:t>Nationellt system för kunskapsstyrning</a:t>
            </a:r>
            <a:br>
              <a:rPr lang="sv-SE" sz="2800" dirty="0">
                <a:cs typeface="Calibri"/>
              </a:rPr>
            </a:br>
            <a:r>
              <a:rPr lang="sv-SE" sz="2800" dirty="0">
                <a:cs typeface="Calibri"/>
              </a:rPr>
              <a:t>hälso- och sjukvård</a:t>
            </a:r>
            <a:endParaRPr lang="en-US" sz="2800" dirty="0">
              <a:ea typeface="+mn-lt"/>
              <a:cs typeface="+mn-lt"/>
            </a:endParaRPr>
          </a:p>
          <a:p>
            <a:pPr marL="285750" indent="-285750">
              <a:buFont typeface="Arial,Sans-Serif" panose="020B0604020202020204" pitchFamily="34" charset="0"/>
            </a:pPr>
            <a:r>
              <a:rPr lang="sv-SE" sz="2800" dirty="0">
                <a:cs typeface="Calibri"/>
              </a:rPr>
              <a:t>Patientmedverkan</a:t>
            </a:r>
            <a:endParaRPr lang="en-US" sz="2800" dirty="0">
              <a:ea typeface="+mn-lt"/>
              <a:cs typeface="+mn-lt"/>
            </a:endParaRPr>
          </a:p>
          <a:p>
            <a:pPr marL="971550" lvl="1" indent="-285750">
              <a:buFont typeface="Arial,Sans-Serif" panose="020B0604020202020204" pitchFamily="34" charset="0"/>
            </a:pPr>
            <a:r>
              <a:rPr lang="sv-SE" dirty="0">
                <a:cs typeface="Calibri"/>
              </a:rPr>
              <a:t>Rutin för patientmedverkan</a:t>
            </a:r>
            <a:endParaRPr lang="en-US" dirty="0">
              <a:ea typeface="+mn-lt"/>
              <a:cs typeface="+mn-lt"/>
            </a:endParaRPr>
          </a:p>
          <a:p>
            <a:pPr marL="971550" lvl="1" indent="-285750">
              <a:buFont typeface="Arial,Sans-Serif" panose="020B0604020202020204" pitchFamily="34" charset="0"/>
            </a:pPr>
            <a:r>
              <a:rPr lang="sv-SE" dirty="0">
                <a:cs typeface="Calibri"/>
              </a:rPr>
              <a:t>Att vara patientföreträdare</a:t>
            </a:r>
            <a:endParaRPr lang="sv-SE" dirty="0">
              <a:ea typeface="+mn-lt"/>
              <a:cs typeface="+mn-lt"/>
            </a:endParaRPr>
          </a:p>
          <a:p>
            <a:pPr marL="285750" lvl="1" indent="-285750">
              <a:buFont typeface="Arial,Sans-Serif" panose="020B0604020202020204" pitchFamily="34" charset="0"/>
            </a:pPr>
            <a:r>
              <a:rPr lang="sv-SE" sz="2800" dirty="0">
                <a:cs typeface="Calibri"/>
              </a:rPr>
              <a:t>Erfarenhetsutbyte</a:t>
            </a:r>
            <a:endParaRPr lang="en-US" sz="2800" dirty="0">
              <a:ea typeface="+mn-lt"/>
              <a:cs typeface="+mn-lt"/>
            </a:endParaRPr>
          </a:p>
          <a:p>
            <a:pPr marL="285750" lvl="1" indent="-285750">
              <a:buFont typeface="Arial,Sans-Serif" panose="020B0604020202020204" pitchFamily="34" charset="0"/>
            </a:pPr>
            <a:r>
              <a:rPr lang="sv-SE" sz="2800" dirty="0">
                <a:cs typeface="Calibri"/>
              </a:rPr>
              <a:t>Inspiration</a:t>
            </a:r>
            <a:endParaRPr lang="en-US" sz="2800" dirty="0">
              <a:ea typeface="+mn-lt"/>
              <a:cs typeface="+mn-lt"/>
            </a:endParaRPr>
          </a:p>
          <a:p>
            <a:pPr marL="285750" lvl="1" indent="-285750">
              <a:buFont typeface="Arial,Sans-Serif" panose="020B0604020202020204" pitchFamily="34" charset="0"/>
            </a:pPr>
            <a:r>
              <a:rPr lang="sv-SE" sz="2800" dirty="0">
                <a:cs typeface="Calibri"/>
              </a:rPr>
              <a:t>Ordlista</a:t>
            </a:r>
            <a:endParaRPr lang="sv-SE" dirty="0"/>
          </a:p>
          <a:p>
            <a:endParaRPr lang="sv-SE" dirty="0"/>
          </a:p>
        </p:txBody>
      </p:sp>
      <p:pic>
        <p:nvPicPr>
          <p:cNvPr id="5" name="Bildobjekt 2" descr="En bild som visar sitter, lägger&#10;&#10;Automatiskt genererad beskrivning">
            <a:extLst>
              <a:ext uri="{FF2B5EF4-FFF2-40B4-BE49-F238E27FC236}">
                <a16:creationId xmlns:a16="http://schemas.microsoft.com/office/drawing/2014/main" id="{227DC82B-D394-4599-8A12-5EE2BFF49735}"/>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0" y="0"/>
            <a:ext cx="4693185" cy="6640497"/>
          </a:xfrm>
          <a:prstGeom prst="rect">
            <a:avLst/>
          </a:prstGeom>
        </p:spPr>
      </p:pic>
      <p:sp>
        <p:nvSpPr>
          <p:cNvPr id="6" name="Pil: höger 5">
            <a:extLst>
              <a:ext uri="{FF2B5EF4-FFF2-40B4-BE49-F238E27FC236}">
                <a16:creationId xmlns:a16="http://schemas.microsoft.com/office/drawing/2014/main" id="{C301E1EA-AFDA-4FF3-A534-00A0E7F00B62}"/>
              </a:ext>
            </a:extLst>
          </p:cNvPr>
          <p:cNvSpPr/>
          <p:nvPr/>
        </p:nvSpPr>
        <p:spPr>
          <a:xfrm>
            <a:off x="4757927" y="2252707"/>
            <a:ext cx="1017673" cy="2352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1561418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0F5986-CBF4-4E1C-B28D-154047E68E28}"/>
              </a:ext>
            </a:extLst>
          </p:cNvPr>
          <p:cNvSpPr>
            <a:spLocks noGrp="1"/>
          </p:cNvSpPr>
          <p:nvPr>
            <p:ph type="ctrTitle"/>
          </p:nvPr>
        </p:nvSpPr>
        <p:spPr>
          <a:xfrm>
            <a:off x="6096000" y="247589"/>
            <a:ext cx="5617752" cy="805559"/>
          </a:xfrm>
        </p:spPr>
        <p:txBody>
          <a:bodyPr/>
          <a:lstStyle/>
          <a:p>
            <a:r>
              <a:rPr lang="sv-SE" sz="3200" dirty="0"/>
              <a:t>Vad är en patientföreträdare?</a:t>
            </a:r>
          </a:p>
        </p:txBody>
      </p:sp>
      <p:sp>
        <p:nvSpPr>
          <p:cNvPr id="3" name="Platshållare för text 2">
            <a:extLst>
              <a:ext uri="{FF2B5EF4-FFF2-40B4-BE49-F238E27FC236}">
                <a16:creationId xmlns:a16="http://schemas.microsoft.com/office/drawing/2014/main" id="{84FCDAB8-7FFC-43AB-B346-A5FFF54D6959}"/>
              </a:ext>
            </a:extLst>
          </p:cNvPr>
          <p:cNvSpPr>
            <a:spLocks noGrp="1"/>
          </p:cNvSpPr>
          <p:nvPr>
            <p:ph type="body" sz="quarter" idx="10"/>
          </p:nvPr>
        </p:nvSpPr>
        <p:spPr>
          <a:xfrm>
            <a:off x="5925171" y="1506343"/>
            <a:ext cx="5578239" cy="4637448"/>
          </a:xfrm>
        </p:spPr>
        <p:txBody>
          <a:bodyPr vert="horz" lIns="91440" tIns="45720" rIns="91440" bIns="45720" rtlCol="0" anchor="t">
            <a:normAutofit/>
          </a:bodyPr>
          <a:lstStyle/>
          <a:p>
            <a:r>
              <a:rPr lang="sv-SE" dirty="0"/>
              <a:t>En företrädare är öppen med sin egen erfarenhet av sin(a) sjukdom(ar) och delar med sig av dessa erfarenheter. </a:t>
            </a:r>
          </a:p>
          <a:p>
            <a:r>
              <a:rPr lang="sv-SE" dirty="0"/>
              <a:t>Företrädare från patientförening förmedlar inte bara sina egna erfarenheter utan har fått mandat från en grupp att representera deras samlade erfarenheter. </a:t>
            </a:r>
            <a:endParaRPr lang="sv-SE" dirty="0">
              <a:cs typeface="Calibri"/>
            </a:endParaRPr>
          </a:p>
          <a:p>
            <a:r>
              <a:rPr lang="sv-SE" dirty="0"/>
              <a:t>Enskilda företrädare är inte med i någon förening och företräder därmed sig själva och sina egna perspektiv.</a:t>
            </a:r>
            <a:endParaRPr lang="sv-SE" dirty="0">
              <a:cs typeface="Calibri"/>
            </a:endParaRPr>
          </a:p>
        </p:txBody>
      </p:sp>
      <p:pic>
        <p:nvPicPr>
          <p:cNvPr id="8" name="Platshållare för bild 7" descr="En bild som visar person, inomhus&#10;&#10;Automatiskt genererad beskrivning">
            <a:extLst>
              <a:ext uri="{FF2B5EF4-FFF2-40B4-BE49-F238E27FC236}">
                <a16:creationId xmlns:a16="http://schemas.microsoft.com/office/drawing/2014/main" id="{50DC95D9-64C4-CF24-6A75-B1405ABBE9FA}"/>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0" y="0"/>
            <a:ext cx="5404576" cy="6598920"/>
          </a:xfrm>
        </p:spPr>
      </p:pic>
    </p:spTree>
    <p:extLst>
      <p:ext uri="{BB962C8B-B14F-4D97-AF65-F5344CB8AC3E}">
        <p14:creationId xmlns:p14="http://schemas.microsoft.com/office/powerpoint/2010/main" val="210605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349390B-E51A-4FA5-85C3-784A0D249554}"/>
              </a:ext>
            </a:extLst>
          </p:cNvPr>
          <p:cNvSpPr>
            <a:spLocks noGrp="1"/>
          </p:cNvSpPr>
          <p:nvPr>
            <p:ph idx="1"/>
          </p:nvPr>
        </p:nvSpPr>
        <p:spPr>
          <a:xfrm>
            <a:off x="842746" y="1523231"/>
            <a:ext cx="9404497" cy="4351338"/>
          </a:xfrm>
        </p:spPr>
        <p:txBody>
          <a:bodyPr vert="horz" lIns="91440" tIns="45720" rIns="91440" bIns="45720" rtlCol="0" anchor="t">
            <a:normAutofit/>
          </a:bodyPr>
          <a:lstStyle/>
          <a:p>
            <a:r>
              <a:rPr lang="sv-SE" b="1" dirty="0"/>
              <a:t>Individnivå</a:t>
            </a:r>
          </a:p>
          <a:p>
            <a:pPr marL="859155" lvl="1" indent="-380365"/>
            <a:r>
              <a:rPr lang="sv-SE" dirty="0"/>
              <a:t>Patienten medskapar sin egen vård och behandling.</a:t>
            </a:r>
            <a:endParaRPr lang="sv-SE" dirty="0">
              <a:cs typeface="Calibri"/>
            </a:endParaRPr>
          </a:p>
          <a:p>
            <a:pPr marL="859155" lvl="1" indent="-380365"/>
            <a:endParaRPr lang="sv-SE" dirty="0">
              <a:cs typeface="Calibri"/>
            </a:endParaRPr>
          </a:p>
          <a:p>
            <a:r>
              <a:rPr lang="sv-SE" b="1" dirty="0"/>
              <a:t>Verksamhetsnivå </a:t>
            </a:r>
            <a:endParaRPr lang="sv-SE" b="1" dirty="0">
              <a:cs typeface="Calibri"/>
            </a:endParaRPr>
          </a:p>
          <a:p>
            <a:pPr marL="859155" lvl="1" indent="-380365"/>
            <a:r>
              <a:rPr lang="sv-SE" dirty="0"/>
              <a:t>Patientföreträdare medverkar i olika former av förbättringsarbeten.</a:t>
            </a:r>
          </a:p>
          <a:p>
            <a:endParaRPr lang="sv-SE" b="1" dirty="0"/>
          </a:p>
          <a:p>
            <a:r>
              <a:rPr lang="sv-SE" b="1" dirty="0"/>
              <a:t>Systemnivå </a:t>
            </a:r>
            <a:endParaRPr lang="sv-SE" b="1" dirty="0">
              <a:cs typeface="Calibri"/>
            </a:endParaRPr>
          </a:p>
          <a:p>
            <a:pPr marL="859155" lvl="1" indent="-380365"/>
            <a:r>
              <a:rPr lang="sv-SE" dirty="0"/>
              <a:t>Patientföreträdare medverkar i styrgrupper, ledningsgrupper, utbildningar, nationella arbetsgrupper (NAG) och skapande av kunskapsstöd.</a:t>
            </a:r>
            <a:endParaRPr lang="sv-SE" dirty="0">
              <a:cs typeface="Calibri"/>
            </a:endParaRPr>
          </a:p>
        </p:txBody>
      </p:sp>
      <p:sp>
        <p:nvSpPr>
          <p:cNvPr id="3" name="Rubrik 2">
            <a:extLst>
              <a:ext uri="{FF2B5EF4-FFF2-40B4-BE49-F238E27FC236}">
                <a16:creationId xmlns:a16="http://schemas.microsoft.com/office/drawing/2014/main" id="{CF171482-8DF3-4AE5-BEBD-D0ED22888971}"/>
              </a:ext>
            </a:extLst>
          </p:cNvPr>
          <p:cNvSpPr>
            <a:spLocks noGrp="1"/>
          </p:cNvSpPr>
          <p:nvPr>
            <p:ph type="title"/>
          </p:nvPr>
        </p:nvSpPr>
        <p:spPr>
          <a:xfrm>
            <a:off x="838200" y="365125"/>
            <a:ext cx="9409043" cy="824483"/>
          </a:xfrm>
        </p:spPr>
        <p:txBody>
          <a:bodyPr/>
          <a:lstStyle/>
          <a:p>
            <a:r>
              <a:rPr lang="sv-SE" dirty="0"/>
              <a:t>Medskapande på olika nivåer</a:t>
            </a:r>
          </a:p>
        </p:txBody>
      </p:sp>
    </p:spTree>
    <p:extLst>
      <p:ext uri="{BB962C8B-B14F-4D97-AF65-F5344CB8AC3E}">
        <p14:creationId xmlns:p14="http://schemas.microsoft.com/office/powerpoint/2010/main" val="1480616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a:xfrm>
            <a:off x="988742" y="616841"/>
            <a:ext cx="9706266" cy="880883"/>
          </a:xfrm>
        </p:spPr>
        <p:txBody>
          <a:bodyPr>
            <a:normAutofit fontScale="90000"/>
          </a:bodyPr>
          <a:lstStyle/>
          <a:p>
            <a:br>
              <a:rPr lang="sv-SE"/>
            </a:br>
            <a:r>
              <a:rPr lang="sv-SE" sz="4000"/>
              <a:t>Med sikte mot ett nationellt gemensamt system </a:t>
            </a:r>
            <a:br>
              <a:rPr lang="sv-SE" sz="4000"/>
            </a:br>
            <a:r>
              <a:rPr lang="sv-SE" sz="4000"/>
              <a:t>för kunskapsstyrning</a:t>
            </a:r>
            <a:endParaRPr lang="sv-SE"/>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989013" y="2148840"/>
            <a:ext cx="8016091" cy="3459798"/>
          </a:xfrm>
        </p:spPr>
        <p:txBody>
          <a:bodyPr/>
          <a:lstStyle/>
          <a:p>
            <a:pPr marL="342900" indent="-342900">
              <a:buFont typeface="Arial" panose="020B0604020202020204" pitchFamily="34" charset="0"/>
              <a:buChar char="•"/>
            </a:pPr>
            <a:r>
              <a:rPr lang="sv-SE" dirty="0"/>
              <a:t>Bakom systemet står regioner i samverkan med stöd av Sveriges Kommuner och Regioner (SKR)</a:t>
            </a:r>
          </a:p>
          <a:p>
            <a:pPr marL="342900" indent="-342900">
              <a:buFont typeface="Arial" panose="020B0604020202020204" pitchFamily="34" charset="0"/>
              <a:buChar char="•"/>
            </a:pPr>
            <a:r>
              <a:rPr lang="sv-SE" dirty="0"/>
              <a:t>Samarbete med kommunerna</a:t>
            </a:r>
          </a:p>
          <a:p>
            <a:pPr marL="342900" indent="-342900">
              <a:buFont typeface="Arial" panose="020B0604020202020204" pitchFamily="34" charset="0"/>
              <a:buChar char="•"/>
            </a:pPr>
            <a:r>
              <a:rPr lang="sv-SE" dirty="0"/>
              <a:t>Samverkan med bland andra patient- och professionsföreningar, staten </a:t>
            </a:r>
          </a:p>
          <a:p>
            <a:endParaRPr lang="sv-SE" dirty="0"/>
          </a:p>
        </p:txBody>
      </p:sp>
    </p:spTree>
    <p:extLst>
      <p:ext uri="{BB962C8B-B14F-4D97-AF65-F5344CB8AC3E}">
        <p14:creationId xmlns:p14="http://schemas.microsoft.com/office/powerpoint/2010/main" val="3167733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349390B-E51A-4FA5-85C3-784A0D249554}"/>
              </a:ext>
            </a:extLst>
          </p:cNvPr>
          <p:cNvSpPr>
            <a:spLocks noGrp="1"/>
          </p:cNvSpPr>
          <p:nvPr>
            <p:ph idx="1"/>
          </p:nvPr>
        </p:nvSpPr>
        <p:spPr>
          <a:xfrm>
            <a:off x="838200" y="1416551"/>
            <a:ext cx="9404497" cy="4351338"/>
          </a:xfrm>
        </p:spPr>
        <p:txBody>
          <a:bodyPr vert="horz" lIns="91440" tIns="45720" rIns="91440" bIns="45720" rtlCol="0" anchor="t">
            <a:normAutofit/>
          </a:bodyPr>
          <a:lstStyle/>
          <a:p>
            <a:r>
              <a:rPr lang="sv-SE" sz="2133" b="1" dirty="0"/>
              <a:t>Rättigheter</a:t>
            </a:r>
          </a:p>
          <a:p>
            <a:pPr marL="859155" lvl="1" indent="-380365"/>
            <a:r>
              <a:rPr lang="sv-SE" sz="2100" dirty="0"/>
              <a:t>Delta aktivt, bli lyssnad på och ha inflytande</a:t>
            </a:r>
            <a:endParaRPr lang="sv-SE" sz="2100" dirty="0">
              <a:cs typeface="Calibri"/>
            </a:endParaRPr>
          </a:p>
          <a:p>
            <a:pPr marL="859155" lvl="1" indent="-380365"/>
            <a:r>
              <a:rPr lang="sv-SE" sz="2100" dirty="0"/>
              <a:t>Ersättning (för företrädare som inte är anställd av sin förening)</a:t>
            </a:r>
            <a:endParaRPr lang="sv-SE" sz="2100" dirty="0">
              <a:cs typeface="Calibri"/>
            </a:endParaRPr>
          </a:p>
          <a:p>
            <a:pPr marL="859155" lvl="1" indent="-380365"/>
            <a:endParaRPr lang="sv-SE" sz="2133" dirty="0">
              <a:cs typeface="Calibri"/>
            </a:endParaRPr>
          </a:p>
          <a:p>
            <a:r>
              <a:rPr lang="sv-SE" sz="2133" b="1" dirty="0"/>
              <a:t>Skyldigheter </a:t>
            </a:r>
            <a:endParaRPr lang="sv-SE" sz="2133" b="1" dirty="0">
              <a:cs typeface="Calibri"/>
            </a:endParaRPr>
          </a:p>
          <a:p>
            <a:pPr marL="859155" lvl="1" indent="-380365"/>
            <a:r>
              <a:rPr lang="sv-SE" sz="2100" dirty="0"/>
              <a:t>Bidra till att förbättra vården, tillsammans med övriga i  arbetsgruppen </a:t>
            </a:r>
            <a:endParaRPr lang="sv-SE" sz="2100" dirty="0">
              <a:cs typeface="Calibri"/>
            </a:endParaRPr>
          </a:p>
          <a:p>
            <a:pPr marL="859155" lvl="1" indent="-380365"/>
            <a:r>
              <a:rPr lang="sv-SE" sz="2100" dirty="0">
                <a:ea typeface="+mn-lt"/>
                <a:cs typeface="+mn-lt"/>
              </a:rPr>
              <a:t>Representera patient-, brukar- och närståendeperspektiv </a:t>
            </a:r>
          </a:p>
          <a:p>
            <a:pPr marL="859155" lvl="1" indent="-380365"/>
            <a:r>
              <a:rPr lang="sv-SE" sz="2100" dirty="0">
                <a:ea typeface="+mn-lt"/>
                <a:cs typeface="+mn-lt"/>
              </a:rPr>
              <a:t>Samla in andra patienters perspektiv så att synpunkter är representativa </a:t>
            </a:r>
            <a:endParaRPr lang="sv-SE" sz="2100" dirty="0">
              <a:cs typeface="Calibri"/>
            </a:endParaRPr>
          </a:p>
          <a:p>
            <a:pPr marL="859155" lvl="1" indent="-380365"/>
            <a:r>
              <a:rPr lang="sv-SE" sz="2100" dirty="0"/>
              <a:t>Aktivt delta i diskussioner, bidra med erfarenheter och ge synpunkter</a:t>
            </a:r>
            <a:endParaRPr lang="sv-SE" sz="2100" dirty="0">
              <a:cs typeface="Calibri"/>
            </a:endParaRPr>
          </a:p>
          <a:p>
            <a:pPr marL="859155" lvl="1" indent="-380365"/>
            <a:r>
              <a:rPr lang="sv-SE" sz="2100" dirty="0">
                <a:cs typeface="Calibri"/>
              </a:rPr>
              <a:t>Förbereda inför möten genom att läsa in material</a:t>
            </a:r>
          </a:p>
          <a:p>
            <a:pPr marL="859155" lvl="1" indent="-380365"/>
            <a:r>
              <a:rPr lang="sv-SE" sz="2100" dirty="0">
                <a:cs typeface="Calibri"/>
              </a:rPr>
              <a:t>Tidrapportering</a:t>
            </a:r>
          </a:p>
          <a:p>
            <a:endParaRPr lang="sv-SE" dirty="0"/>
          </a:p>
        </p:txBody>
      </p:sp>
      <p:sp>
        <p:nvSpPr>
          <p:cNvPr id="3" name="Rubrik 2">
            <a:extLst>
              <a:ext uri="{FF2B5EF4-FFF2-40B4-BE49-F238E27FC236}">
                <a16:creationId xmlns:a16="http://schemas.microsoft.com/office/drawing/2014/main" id="{CF171482-8DF3-4AE5-BEBD-D0ED22888971}"/>
              </a:ext>
            </a:extLst>
          </p:cNvPr>
          <p:cNvSpPr>
            <a:spLocks noGrp="1"/>
          </p:cNvSpPr>
          <p:nvPr>
            <p:ph type="title"/>
          </p:nvPr>
        </p:nvSpPr>
        <p:spPr/>
        <p:txBody>
          <a:bodyPr/>
          <a:lstStyle/>
          <a:p>
            <a:r>
              <a:rPr lang="sv-SE"/>
              <a:t>Patientföreträdare</a:t>
            </a:r>
          </a:p>
        </p:txBody>
      </p:sp>
    </p:spTree>
    <p:extLst>
      <p:ext uri="{BB962C8B-B14F-4D97-AF65-F5344CB8AC3E}">
        <p14:creationId xmlns:p14="http://schemas.microsoft.com/office/powerpoint/2010/main" val="2281371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4" descr="Bild som visar olika kompetenser i en arbetsgrupp:&#10;Ordförande, processledare, sakkunniga inom olika yrkesgrupper och specialiteter, patientföreträdare, NPO-representant, primärvård, ekonom, uppföljning analys och kvalitetsregister, kommunrepresentant samt närliggande NPO.">
            <a:extLst>
              <a:ext uri="{FF2B5EF4-FFF2-40B4-BE49-F238E27FC236}">
                <a16:creationId xmlns:a16="http://schemas.microsoft.com/office/drawing/2014/main" id="{EFB2FEE4-75C3-4603-8EA2-CCC7238253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84006" y="2003461"/>
            <a:ext cx="6658609" cy="4582271"/>
          </a:xfrm>
          <a:prstGeom prst="rect">
            <a:avLst/>
          </a:prstGeom>
        </p:spPr>
      </p:pic>
      <p:sp>
        <p:nvSpPr>
          <p:cNvPr id="4" name="Rektangel: rundade hörn 3">
            <a:extLst>
              <a:ext uri="{FF2B5EF4-FFF2-40B4-BE49-F238E27FC236}">
                <a16:creationId xmlns:a16="http://schemas.microsoft.com/office/drawing/2014/main" id="{3C24554C-C53B-483C-BACB-707030744C48}"/>
              </a:ext>
            </a:extLst>
          </p:cNvPr>
          <p:cNvSpPr/>
          <p:nvPr/>
        </p:nvSpPr>
        <p:spPr>
          <a:xfrm>
            <a:off x="863030" y="585628"/>
            <a:ext cx="9431677" cy="965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dirty="0"/>
              <a:t>Så här kan en arbetsgrupp se ut</a:t>
            </a:r>
          </a:p>
        </p:txBody>
      </p:sp>
    </p:spTree>
    <p:extLst>
      <p:ext uri="{BB962C8B-B14F-4D97-AF65-F5344CB8AC3E}">
        <p14:creationId xmlns:p14="http://schemas.microsoft.com/office/powerpoint/2010/main" val="2366991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CDD881B-0131-480B-A116-E69E0EE3C93E}"/>
              </a:ext>
            </a:extLst>
          </p:cNvPr>
          <p:cNvSpPr>
            <a:spLocks noGrp="1"/>
          </p:cNvSpPr>
          <p:nvPr>
            <p:ph type="body" sz="quarter" idx="10"/>
          </p:nvPr>
        </p:nvSpPr>
        <p:spPr>
          <a:xfrm>
            <a:off x="0" y="2824480"/>
            <a:ext cx="12192000" cy="1854200"/>
          </a:xfrm>
        </p:spPr>
        <p:txBody>
          <a:bodyPr vert="horz" lIns="91440" tIns="45720" rIns="91440" bIns="45720" rtlCol="0" anchor="t">
            <a:normAutofit lnSpcReduction="10000"/>
          </a:bodyPr>
          <a:lstStyle/>
          <a:p>
            <a:pPr algn="ctr"/>
            <a:r>
              <a:rPr lang="sv-SE" sz="6600" dirty="0"/>
              <a:t>Frågor och reflektioner? </a:t>
            </a:r>
          </a:p>
          <a:p>
            <a:pPr algn="ctr"/>
            <a:r>
              <a:rPr lang="sv-SE" sz="6600" dirty="0"/>
              <a:t>	</a:t>
            </a:r>
            <a:endParaRPr lang="sv-SE" dirty="0"/>
          </a:p>
        </p:txBody>
      </p:sp>
    </p:spTree>
    <p:extLst>
      <p:ext uri="{BB962C8B-B14F-4D97-AF65-F5344CB8AC3E}">
        <p14:creationId xmlns:p14="http://schemas.microsoft.com/office/powerpoint/2010/main" val="3466689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0F5986-CBF4-4E1C-B28D-154047E68E28}"/>
              </a:ext>
            </a:extLst>
          </p:cNvPr>
          <p:cNvSpPr>
            <a:spLocks noGrp="1"/>
          </p:cNvSpPr>
          <p:nvPr>
            <p:ph type="ctrTitle"/>
          </p:nvPr>
        </p:nvSpPr>
        <p:spPr>
          <a:xfrm>
            <a:off x="5829302" y="743841"/>
            <a:ext cx="4774677" cy="805559"/>
          </a:xfrm>
        </p:spPr>
        <p:txBody>
          <a:bodyPr/>
          <a:lstStyle/>
          <a:p>
            <a:br>
              <a:rPr lang="sv-SE" sz="3600">
                <a:cs typeface="Calibri Light"/>
              </a:rPr>
            </a:br>
            <a:r>
              <a:rPr lang="sv-SE" sz="3600">
                <a:cs typeface="Calibri Light"/>
              </a:rPr>
              <a:t> Innehåll</a:t>
            </a:r>
            <a:endParaRPr lang="sv-SE" sz="3600"/>
          </a:p>
        </p:txBody>
      </p:sp>
      <p:sp>
        <p:nvSpPr>
          <p:cNvPr id="3" name="Platshållare för text 2">
            <a:extLst>
              <a:ext uri="{FF2B5EF4-FFF2-40B4-BE49-F238E27FC236}">
                <a16:creationId xmlns:a16="http://schemas.microsoft.com/office/drawing/2014/main" id="{84FCDAB8-7FFC-43AB-B346-A5FFF54D6959}"/>
              </a:ext>
            </a:extLst>
          </p:cNvPr>
          <p:cNvSpPr>
            <a:spLocks noGrp="1"/>
          </p:cNvSpPr>
          <p:nvPr>
            <p:ph type="body" sz="quarter" idx="10"/>
          </p:nvPr>
        </p:nvSpPr>
        <p:spPr>
          <a:xfrm>
            <a:off x="6835611" y="1713149"/>
            <a:ext cx="4910376" cy="4697717"/>
          </a:xfrm>
        </p:spPr>
        <p:txBody>
          <a:bodyPr vert="horz" lIns="91440" tIns="45720" rIns="91440" bIns="45720" rtlCol="0" anchor="t">
            <a:normAutofit lnSpcReduction="10000"/>
          </a:bodyPr>
          <a:lstStyle/>
          <a:p>
            <a:pPr marL="285750" indent="-285750"/>
            <a:r>
              <a:rPr lang="sv-SE" sz="2800" dirty="0">
                <a:ea typeface="+mn-lt"/>
                <a:cs typeface="+mn-lt"/>
              </a:rPr>
              <a:t>Nationellt system för kunskapsstyrning</a:t>
            </a:r>
            <a:br>
              <a:rPr lang="sv-SE" sz="2800" dirty="0">
                <a:ea typeface="+mn-lt"/>
                <a:cs typeface="+mn-lt"/>
              </a:rPr>
            </a:br>
            <a:r>
              <a:rPr lang="sv-SE" sz="2800" dirty="0">
                <a:ea typeface="+mn-lt"/>
                <a:cs typeface="+mn-lt"/>
              </a:rPr>
              <a:t>hälso- och sjukvård</a:t>
            </a:r>
            <a:endParaRPr lang="en-US" sz="2800" dirty="0">
              <a:ea typeface="+mn-lt"/>
              <a:cs typeface="+mn-lt"/>
            </a:endParaRPr>
          </a:p>
          <a:p>
            <a:pPr marL="285750" indent="-285750"/>
            <a:r>
              <a:rPr lang="sv-SE" sz="2800" dirty="0">
                <a:ea typeface="+mn-lt"/>
                <a:cs typeface="+mn-lt"/>
              </a:rPr>
              <a:t>Patientmedverkan</a:t>
            </a:r>
            <a:endParaRPr lang="en-US" sz="2800" dirty="0">
              <a:ea typeface="+mn-lt"/>
              <a:cs typeface="+mn-lt"/>
            </a:endParaRPr>
          </a:p>
          <a:p>
            <a:pPr marL="971550" lvl="1" indent="-285750"/>
            <a:r>
              <a:rPr lang="sv-SE" sz="2800" dirty="0">
                <a:ea typeface="+mn-lt"/>
                <a:cs typeface="+mn-lt"/>
              </a:rPr>
              <a:t>Rutin för patientmedverkan</a:t>
            </a:r>
            <a:endParaRPr lang="en-US" sz="2800" dirty="0">
              <a:ea typeface="+mn-lt"/>
              <a:cs typeface="+mn-lt"/>
            </a:endParaRPr>
          </a:p>
          <a:p>
            <a:pPr marL="971550" lvl="1" indent="-285750"/>
            <a:r>
              <a:rPr lang="sv-SE" sz="2800" dirty="0">
                <a:ea typeface="+mn-lt"/>
                <a:cs typeface="+mn-lt"/>
              </a:rPr>
              <a:t>Att vara patientföreträdare</a:t>
            </a:r>
          </a:p>
          <a:p>
            <a:pPr marL="285750" lvl="1" indent="-285750"/>
            <a:r>
              <a:rPr lang="sv-SE" sz="2800" dirty="0">
                <a:ea typeface="+mn-lt"/>
                <a:cs typeface="+mn-lt"/>
              </a:rPr>
              <a:t>Erfarenhetsutbyte</a:t>
            </a:r>
            <a:endParaRPr lang="en-US" sz="2800" dirty="0">
              <a:ea typeface="+mn-lt"/>
              <a:cs typeface="+mn-lt"/>
            </a:endParaRPr>
          </a:p>
          <a:p>
            <a:pPr marL="285750" lvl="1" indent="-285750"/>
            <a:r>
              <a:rPr lang="sv-SE" sz="2800" dirty="0">
                <a:ea typeface="+mn-lt"/>
                <a:cs typeface="+mn-lt"/>
              </a:rPr>
              <a:t>Inspiration</a:t>
            </a:r>
            <a:endParaRPr lang="en-US" sz="2800" dirty="0">
              <a:ea typeface="+mn-lt"/>
              <a:cs typeface="+mn-lt"/>
            </a:endParaRPr>
          </a:p>
          <a:p>
            <a:pPr marL="285750" lvl="1" indent="-285750"/>
            <a:r>
              <a:rPr lang="sv-SE" sz="2800" dirty="0">
                <a:ea typeface="+mn-lt"/>
                <a:cs typeface="+mn-lt"/>
              </a:rPr>
              <a:t>Ordlista</a:t>
            </a:r>
            <a:endParaRPr lang="sv-SE" dirty="0">
              <a:ea typeface="+mn-lt"/>
              <a:cs typeface="+mn-lt"/>
            </a:endParaRPr>
          </a:p>
          <a:p>
            <a:pPr marL="0" indent="0">
              <a:buNone/>
            </a:pPr>
            <a:endParaRPr lang="sv-SE" dirty="0">
              <a:cs typeface="Calibri"/>
            </a:endParaRPr>
          </a:p>
        </p:txBody>
      </p:sp>
      <p:pic>
        <p:nvPicPr>
          <p:cNvPr id="5" name="Bildobjekt 2" descr="En bild som visar sitter, lägger&#10;&#10;Automatiskt genererad beskrivning">
            <a:extLst>
              <a:ext uri="{FF2B5EF4-FFF2-40B4-BE49-F238E27FC236}">
                <a16:creationId xmlns:a16="http://schemas.microsoft.com/office/drawing/2014/main" id="{227DC82B-D394-4599-8A12-5EE2BFF4973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1718" y="2494"/>
            <a:ext cx="4525894" cy="6642101"/>
          </a:xfrm>
          <a:prstGeom prst="rect">
            <a:avLst/>
          </a:prstGeom>
        </p:spPr>
      </p:pic>
      <p:sp>
        <p:nvSpPr>
          <p:cNvPr id="6" name="Pil: höger 5">
            <a:extLst>
              <a:ext uri="{FF2B5EF4-FFF2-40B4-BE49-F238E27FC236}">
                <a16:creationId xmlns:a16="http://schemas.microsoft.com/office/drawing/2014/main" id="{C301E1EA-AFDA-4FF3-A534-00A0E7F00B62}"/>
              </a:ext>
            </a:extLst>
          </p:cNvPr>
          <p:cNvSpPr/>
          <p:nvPr/>
        </p:nvSpPr>
        <p:spPr>
          <a:xfrm>
            <a:off x="5172775" y="4663870"/>
            <a:ext cx="1017673" cy="7012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3374737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053CF09-2C5F-4027-9BF8-3B5C25DCD956}"/>
              </a:ext>
            </a:extLst>
          </p:cNvPr>
          <p:cNvSpPr>
            <a:spLocks noGrp="1"/>
          </p:cNvSpPr>
          <p:nvPr>
            <p:ph idx="1"/>
          </p:nvPr>
        </p:nvSpPr>
        <p:spPr>
          <a:xfrm>
            <a:off x="5577840" y="1369611"/>
            <a:ext cx="6388465" cy="3468719"/>
          </a:xfrm>
        </p:spPr>
        <p:txBody>
          <a:bodyPr vert="horz" lIns="91440" tIns="45720" rIns="91440" bIns="45720" rtlCol="0" anchor="t">
            <a:normAutofit/>
          </a:bodyPr>
          <a:lstStyle/>
          <a:p>
            <a:r>
              <a:rPr lang="sv-SE" dirty="0"/>
              <a:t>Samtliga företrädare i systemet för kunskapsstyrning bjuds in ca 2 gånger per år</a:t>
            </a:r>
          </a:p>
          <a:p>
            <a:endParaRPr lang="sv-SE" dirty="0"/>
          </a:p>
          <a:p>
            <a:r>
              <a:rPr lang="sv-SE" dirty="0"/>
              <a:t>Exempel på innehåll:</a:t>
            </a:r>
            <a:endParaRPr lang="sv-SE" dirty="0">
              <a:cs typeface="Calibri"/>
            </a:endParaRPr>
          </a:p>
          <a:p>
            <a:pPr lvl="1"/>
            <a:r>
              <a:rPr lang="sv-SE" dirty="0"/>
              <a:t>Gemensamma erfarenheter</a:t>
            </a:r>
            <a:endParaRPr lang="sv-SE" dirty="0">
              <a:cs typeface="Calibri"/>
            </a:endParaRPr>
          </a:p>
          <a:p>
            <a:pPr lvl="1"/>
            <a:r>
              <a:rPr lang="sv-SE" dirty="0"/>
              <a:t>Möjligheter som företrädare</a:t>
            </a:r>
            <a:endParaRPr lang="sv-SE" dirty="0">
              <a:cs typeface="Calibri"/>
            </a:endParaRPr>
          </a:p>
          <a:p>
            <a:pPr lvl="1"/>
            <a:r>
              <a:rPr lang="sv-SE" dirty="0"/>
              <a:t>Utmaningar som företrädare</a:t>
            </a:r>
            <a:endParaRPr lang="sv-SE" dirty="0">
              <a:cs typeface="Calibri"/>
            </a:endParaRPr>
          </a:p>
          <a:p>
            <a:pPr lvl="1"/>
            <a:r>
              <a:rPr lang="sv-SE" dirty="0">
                <a:cs typeface="Calibri"/>
              </a:rPr>
              <a:t>Diskussion om utbildningsbehov</a:t>
            </a:r>
          </a:p>
        </p:txBody>
      </p:sp>
      <p:sp>
        <p:nvSpPr>
          <p:cNvPr id="3" name="Rubrik 2">
            <a:extLst>
              <a:ext uri="{FF2B5EF4-FFF2-40B4-BE49-F238E27FC236}">
                <a16:creationId xmlns:a16="http://schemas.microsoft.com/office/drawing/2014/main" id="{F4B66C87-91CE-4A73-BEA3-6FEB485107B2}"/>
              </a:ext>
            </a:extLst>
          </p:cNvPr>
          <p:cNvSpPr>
            <a:spLocks noGrp="1"/>
          </p:cNvSpPr>
          <p:nvPr>
            <p:ph type="title"/>
          </p:nvPr>
        </p:nvSpPr>
        <p:spPr>
          <a:xfrm>
            <a:off x="5652401" y="197673"/>
            <a:ext cx="4326100" cy="601318"/>
          </a:xfrm>
        </p:spPr>
        <p:txBody>
          <a:bodyPr>
            <a:normAutofit/>
          </a:bodyPr>
          <a:lstStyle/>
          <a:p>
            <a:r>
              <a:rPr lang="sv-SE" dirty="0"/>
              <a:t>Erfarenhetsutbyte</a:t>
            </a:r>
          </a:p>
        </p:txBody>
      </p:sp>
      <p:pic>
        <p:nvPicPr>
          <p:cNvPr id="4" name="Picture 4" descr="Bild på en man och en kvinna som tittar på postit-lappar.">
            <a:extLst>
              <a:ext uri="{FF2B5EF4-FFF2-40B4-BE49-F238E27FC236}">
                <a16:creationId xmlns:a16="http://schemas.microsoft.com/office/drawing/2014/main" id="{F496647D-3485-4897-BDD6-56DAAEAFC27A}"/>
              </a:ext>
            </a:extLst>
          </p:cNvPr>
          <p:cNvPicPr>
            <a:picLocks noChangeAspect="1"/>
          </p:cNvPicPr>
          <p:nvPr/>
        </p:nvPicPr>
        <p:blipFill>
          <a:blip r:embed="rId2"/>
          <a:stretch>
            <a:fillRect/>
          </a:stretch>
        </p:blipFill>
        <p:spPr>
          <a:xfrm>
            <a:off x="-11724" y="11004"/>
            <a:ext cx="5416061" cy="6636701"/>
          </a:xfrm>
          <a:prstGeom prst="rect">
            <a:avLst/>
          </a:prstGeom>
        </p:spPr>
      </p:pic>
    </p:spTree>
    <p:extLst>
      <p:ext uri="{BB962C8B-B14F-4D97-AF65-F5344CB8AC3E}">
        <p14:creationId xmlns:p14="http://schemas.microsoft.com/office/powerpoint/2010/main" val="2518796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0F5986-CBF4-4E1C-B28D-154047E68E28}"/>
              </a:ext>
            </a:extLst>
          </p:cNvPr>
          <p:cNvSpPr>
            <a:spLocks noGrp="1"/>
          </p:cNvSpPr>
          <p:nvPr>
            <p:ph type="ctrTitle"/>
          </p:nvPr>
        </p:nvSpPr>
        <p:spPr>
          <a:xfrm>
            <a:off x="5829302" y="743841"/>
            <a:ext cx="5056513" cy="805559"/>
          </a:xfrm>
        </p:spPr>
        <p:txBody>
          <a:bodyPr/>
          <a:lstStyle/>
          <a:p>
            <a:r>
              <a:rPr lang="sv-SE" sz="3200">
                <a:ea typeface="+mj-lt"/>
                <a:cs typeface="Calibri Light"/>
              </a:rPr>
              <a:t> </a:t>
            </a:r>
            <a:br>
              <a:rPr lang="sv-SE" sz="3200">
                <a:ea typeface="+mj-lt"/>
                <a:cs typeface="Calibri Light"/>
              </a:rPr>
            </a:br>
            <a:r>
              <a:rPr lang="sv-SE" sz="3200">
                <a:ea typeface="+mj-lt"/>
                <a:cs typeface="Calibri Light"/>
              </a:rPr>
              <a:t> Innehåll</a:t>
            </a:r>
          </a:p>
        </p:txBody>
      </p:sp>
      <p:sp>
        <p:nvSpPr>
          <p:cNvPr id="3" name="Platshållare för text 2">
            <a:extLst>
              <a:ext uri="{FF2B5EF4-FFF2-40B4-BE49-F238E27FC236}">
                <a16:creationId xmlns:a16="http://schemas.microsoft.com/office/drawing/2014/main" id="{84FCDAB8-7FFC-43AB-B346-A5FFF54D6959}"/>
              </a:ext>
            </a:extLst>
          </p:cNvPr>
          <p:cNvSpPr>
            <a:spLocks noGrp="1"/>
          </p:cNvSpPr>
          <p:nvPr>
            <p:ph type="body" sz="quarter" idx="10"/>
          </p:nvPr>
        </p:nvSpPr>
        <p:spPr>
          <a:xfrm>
            <a:off x="6663175" y="1765341"/>
            <a:ext cx="5132780" cy="4697717"/>
          </a:xfrm>
        </p:spPr>
        <p:txBody>
          <a:bodyPr vert="horz" lIns="91440" tIns="45720" rIns="91440" bIns="45720" rtlCol="0" anchor="t">
            <a:normAutofit/>
          </a:bodyPr>
          <a:lstStyle/>
          <a:p>
            <a:pPr marL="285750" indent="-285750"/>
            <a:r>
              <a:rPr lang="sv-SE" sz="2800" dirty="0">
                <a:ea typeface="+mn-lt"/>
                <a:cs typeface="+mn-lt"/>
              </a:rPr>
              <a:t>Nationellt system för kunskapsstyrning</a:t>
            </a:r>
            <a:br>
              <a:rPr lang="sv-SE" sz="2800" dirty="0">
                <a:ea typeface="+mn-lt"/>
                <a:cs typeface="+mn-lt"/>
              </a:rPr>
            </a:br>
            <a:r>
              <a:rPr lang="sv-SE" sz="2800" dirty="0">
                <a:ea typeface="+mn-lt"/>
                <a:cs typeface="+mn-lt"/>
              </a:rPr>
              <a:t>hälso- och sjukvård</a:t>
            </a:r>
            <a:endParaRPr lang="en-US" sz="2800" dirty="0">
              <a:ea typeface="+mn-lt"/>
              <a:cs typeface="+mn-lt"/>
            </a:endParaRPr>
          </a:p>
          <a:p>
            <a:pPr marL="285750" indent="-285750"/>
            <a:r>
              <a:rPr lang="sv-SE" sz="2800" dirty="0">
                <a:ea typeface="+mn-lt"/>
                <a:cs typeface="+mn-lt"/>
              </a:rPr>
              <a:t>Patientmedverkan</a:t>
            </a:r>
            <a:endParaRPr lang="en-US" sz="2800" dirty="0">
              <a:ea typeface="+mn-lt"/>
              <a:cs typeface="+mn-lt"/>
            </a:endParaRPr>
          </a:p>
          <a:p>
            <a:pPr marL="971550" lvl="1" indent="-285750"/>
            <a:r>
              <a:rPr lang="sv-SE" sz="2800" dirty="0">
                <a:ea typeface="+mn-lt"/>
                <a:cs typeface="+mn-lt"/>
              </a:rPr>
              <a:t>Rutin för patientmedverkan</a:t>
            </a:r>
            <a:endParaRPr lang="en-US" sz="2800" dirty="0">
              <a:ea typeface="+mn-lt"/>
              <a:cs typeface="+mn-lt"/>
            </a:endParaRPr>
          </a:p>
          <a:p>
            <a:pPr marL="971550" lvl="1" indent="-285750"/>
            <a:r>
              <a:rPr lang="sv-SE" sz="2800" dirty="0">
                <a:ea typeface="+mn-lt"/>
                <a:cs typeface="+mn-lt"/>
              </a:rPr>
              <a:t>Att vara patientföreträdare</a:t>
            </a:r>
          </a:p>
          <a:p>
            <a:pPr marL="285750" lvl="1" indent="-285750"/>
            <a:r>
              <a:rPr lang="sv-SE" sz="2800" dirty="0">
                <a:ea typeface="+mn-lt"/>
                <a:cs typeface="+mn-lt"/>
              </a:rPr>
              <a:t>Erfarenhetsutbyte</a:t>
            </a:r>
            <a:endParaRPr lang="en-US" sz="2800" dirty="0">
              <a:ea typeface="+mn-lt"/>
              <a:cs typeface="+mn-lt"/>
            </a:endParaRPr>
          </a:p>
          <a:p>
            <a:pPr marL="285750" lvl="1" indent="-285750"/>
            <a:r>
              <a:rPr lang="sv-SE" sz="2800" dirty="0">
                <a:ea typeface="+mn-lt"/>
                <a:cs typeface="+mn-lt"/>
              </a:rPr>
              <a:t>Inspiration</a:t>
            </a:r>
            <a:endParaRPr lang="en-US" sz="2800" dirty="0">
              <a:ea typeface="+mn-lt"/>
              <a:cs typeface="+mn-lt"/>
            </a:endParaRPr>
          </a:p>
          <a:p>
            <a:pPr marL="285750" lvl="1" indent="-285750"/>
            <a:r>
              <a:rPr lang="sv-SE" sz="2800" dirty="0">
                <a:ea typeface="+mn-lt"/>
                <a:cs typeface="+mn-lt"/>
              </a:rPr>
              <a:t>Ordlista</a:t>
            </a:r>
            <a:endParaRPr lang="sv-SE" dirty="0">
              <a:ea typeface="+mn-lt"/>
              <a:cs typeface="+mn-lt"/>
            </a:endParaRPr>
          </a:p>
          <a:p>
            <a:endParaRPr lang="sv-SE" dirty="0"/>
          </a:p>
        </p:txBody>
      </p:sp>
      <p:pic>
        <p:nvPicPr>
          <p:cNvPr id="5" name="Bildobjekt 2" descr="En bild som visar sitter, lägger&#10;&#10;Automatiskt genererad beskrivning">
            <a:extLst>
              <a:ext uri="{FF2B5EF4-FFF2-40B4-BE49-F238E27FC236}">
                <a16:creationId xmlns:a16="http://schemas.microsoft.com/office/drawing/2014/main" id="{227DC82B-D394-4599-8A12-5EE2BFF4973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121185" y="39365"/>
            <a:ext cx="5257800" cy="6642101"/>
          </a:xfrm>
          <a:prstGeom prst="rect">
            <a:avLst/>
          </a:prstGeom>
        </p:spPr>
      </p:pic>
      <p:sp>
        <p:nvSpPr>
          <p:cNvPr id="6" name="Pil: höger 5">
            <a:extLst>
              <a:ext uri="{FF2B5EF4-FFF2-40B4-BE49-F238E27FC236}">
                <a16:creationId xmlns:a16="http://schemas.microsoft.com/office/drawing/2014/main" id="{C301E1EA-AFDA-4FF3-A534-00A0E7F00B62}"/>
              </a:ext>
            </a:extLst>
          </p:cNvPr>
          <p:cNvSpPr/>
          <p:nvPr/>
        </p:nvSpPr>
        <p:spPr>
          <a:xfrm>
            <a:off x="5587163" y="5096453"/>
            <a:ext cx="1017673" cy="68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557865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5400347" y="-96799"/>
            <a:ext cx="6770914" cy="666000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ctrTitle"/>
          </p:nvPr>
        </p:nvSpPr>
        <p:spPr>
          <a:xfrm>
            <a:off x="399495" y="292964"/>
            <a:ext cx="4734806" cy="1180729"/>
          </a:xfrm>
        </p:spPr>
        <p:txBody>
          <a:bodyPr>
            <a:normAutofit fontScale="90000"/>
          </a:bodyPr>
          <a:lstStyle/>
          <a:p>
            <a:r>
              <a:rPr lang="sv-SE" dirty="0"/>
              <a:t>Filmer om vårdförlopp på kunskapsstyrningvard.se</a:t>
            </a:r>
          </a:p>
        </p:txBody>
      </p:sp>
      <p:sp>
        <p:nvSpPr>
          <p:cNvPr id="5" name="Platshållare för text 4"/>
          <p:cNvSpPr>
            <a:spLocks noGrp="1"/>
          </p:cNvSpPr>
          <p:nvPr>
            <p:ph type="body" sz="quarter" idx="10"/>
          </p:nvPr>
        </p:nvSpPr>
        <p:spPr>
          <a:xfrm>
            <a:off x="7137052" y="255533"/>
            <a:ext cx="1483311" cy="464152"/>
          </a:xfrm>
        </p:spPr>
        <p:txBody>
          <a:bodyPr>
            <a:noAutofit/>
          </a:bodyPr>
          <a:lstStyle/>
          <a:p>
            <a:pPr>
              <a:lnSpc>
                <a:spcPct val="80000"/>
              </a:lnSpc>
              <a:spcBef>
                <a:spcPts val="0"/>
              </a:spcBef>
            </a:pPr>
            <a:r>
              <a:rPr lang="sv-SE" sz="1600" b="1" dirty="0">
                <a:solidFill>
                  <a:schemeClr val="accent1"/>
                </a:solidFill>
              </a:rPr>
              <a:t>Höftledsartros </a:t>
            </a:r>
            <a:br>
              <a:rPr lang="sv-SE" sz="1600" b="1" dirty="0">
                <a:solidFill>
                  <a:schemeClr val="accent1"/>
                </a:solidFill>
              </a:rPr>
            </a:br>
            <a:r>
              <a:rPr lang="sv-SE" sz="1600" b="1" dirty="0">
                <a:solidFill>
                  <a:schemeClr val="accent1"/>
                </a:solidFill>
              </a:rPr>
              <a:t>- primärvård</a:t>
            </a:r>
          </a:p>
        </p:txBody>
      </p:sp>
      <p:pic>
        <p:nvPicPr>
          <p:cNvPr id="3" name="Bildobjekt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03949" y="915887"/>
            <a:ext cx="1036800" cy="1296000"/>
          </a:xfrm>
          <a:prstGeom prst="rect">
            <a:avLst/>
          </a:prstGeom>
        </p:spPr>
      </p:pic>
      <p:pic>
        <p:nvPicPr>
          <p:cNvPr id="7" name="Bildobjekt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5536" y="3242395"/>
            <a:ext cx="1102698" cy="1296000"/>
          </a:xfrm>
          <a:prstGeom prst="rect">
            <a:avLst/>
          </a:prstGeom>
        </p:spPr>
      </p:pic>
      <p:sp>
        <p:nvSpPr>
          <p:cNvPr id="11" name="Platshållare för text 4"/>
          <p:cNvSpPr txBox="1">
            <a:spLocks/>
          </p:cNvSpPr>
          <p:nvPr/>
        </p:nvSpPr>
        <p:spPr>
          <a:xfrm>
            <a:off x="8733042" y="2495065"/>
            <a:ext cx="1207785" cy="4641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377D7A"/>
                </a:solidFill>
                <a:effectLst/>
                <a:uLnTx/>
                <a:uFillTx/>
                <a:latin typeface="Calibri"/>
                <a:ea typeface="+mn-ea"/>
                <a:cs typeface="+mn-cs"/>
              </a:rPr>
              <a:t>Reumatoid artrit</a:t>
            </a:r>
          </a:p>
        </p:txBody>
      </p:sp>
      <p:pic>
        <p:nvPicPr>
          <p:cNvPr id="9" name="Bildobjekt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6508" y="5236304"/>
            <a:ext cx="1023030" cy="1296000"/>
          </a:xfrm>
          <a:prstGeom prst="rect">
            <a:avLst/>
          </a:prstGeom>
        </p:spPr>
      </p:pic>
      <p:sp>
        <p:nvSpPr>
          <p:cNvPr id="10" name="Rektangel 9"/>
          <p:cNvSpPr/>
          <p:nvPr/>
        </p:nvSpPr>
        <p:spPr>
          <a:xfrm>
            <a:off x="6049924" y="6590226"/>
            <a:ext cx="1044000" cy="1692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500" b="0" i="0" u="none" strike="noStrike" kern="1200" cap="none" spc="0" normalizeH="0" baseline="0" noProof="0">
              <a:ln>
                <a:noFill/>
              </a:ln>
              <a:solidFill>
                <a:srgbClr val="000000"/>
              </a:solidFill>
              <a:effectLst/>
              <a:uLnTx/>
              <a:uFillTx/>
              <a:latin typeface="Calibri"/>
              <a:ea typeface="+mn-ea"/>
              <a:cs typeface="+mn-cs"/>
            </a:endParaRPr>
          </a:p>
        </p:txBody>
      </p:sp>
      <p:sp>
        <p:nvSpPr>
          <p:cNvPr id="12" name="Platshållare för text 4"/>
          <p:cNvSpPr txBox="1">
            <a:spLocks/>
          </p:cNvSpPr>
          <p:nvPr/>
        </p:nvSpPr>
        <p:spPr>
          <a:xfrm>
            <a:off x="5646508" y="4635970"/>
            <a:ext cx="1251298" cy="46415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377D7A"/>
                </a:solidFill>
                <a:effectLst/>
                <a:uLnTx/>
                <a:uFillTx/>
                <a:latin typeface="Calibri"/>
                <a:ea typeface="+mn-ea"/>
                <a:cs typeface="+mn-cs"/>
              </a:rPr>
              <a:t>Stroke och </a:t>
            </a:r>
            <a:br>
              <a:rPr kumimoji="0" lang="sv-SE" sz="1600" b="1" i="0" u="none" strike="noStrike" kern="1200" cap="none" spc="0" normalizeH="0" baseline="0" noProof="0" dirty="0">
                <a:ln>
                  <a:noFill/>
                </a:ln>
                <a:solidFill>
                  <a:srgbClr val="377D7A"/>
                </a:solidFill>
                <a:effectLst/>
                <a:uLnTx/>
                <a:uFillTx/>
                <a:latin typeface="Calibri"/>
                <a:ea typeface="+mn-ea"/>
                <a:cs typeface="+mn-cs"/>
              </a:rPr>
            </a:br>
            <a:r>
              <a:rPr kumimoji="0" lang="sv-SE" sz="1600" b="1" i="0" u="none" strike="noStrike" kern="1200" cap="none" spc="0" normalizeH="0" baseline="0" noProof="0" dirty="0">
                <a:ln>
                  <a:noFill/>
                </a:ln>
                <a:solidFill>
                  <a:srgbClr val="377D7A"/>
                </a:solidFill>
                <a:effectLst/>
                <a:uLnTx/>
                <a:uFillTx/>
                <a:latin typeface="Calibri"/>
                <a:ea typeface="+mn-ea"/>
                <a:cs typeface="+mn-cs"/>
              </a:rPr>
              <a:t>TIA</a:t>
            </a:r>
          </a:p>
        </p:txBody>
      </p:sp>
      <p:pic>
        <p:nvPicPr>
          <p:cNvPr id="2" name="Bildobjekt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18454" y="3242395"/>
            <a:ext cx="1051224" cy="1296000"/>
          </a:xfrm>
          <a:prstGeom prst="rect">
            <a:avLst/>
          </a:prstGeom>
        </p:spPr>
      </p:pic>
      <p:pic>
        <p:nvPicPr>
          <p:cNvPr id="14" name="Bildobjekt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52445" y="3303283"/>
            <a:ext cx="1130630" cy="720000"/>
          </a:xfrm>
          <a:prstGeom prst="rect">
            <a:avLst/>
          </a:prstGeom>
        </p:spPr>
      </p:pic>
      <p:pic>
        <p:nvPicPr>
          <p:cNvPr id="15" name="Bildobjekt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85804" y="915887"/>
            <a:ext cx="1009639" cy="1296000"/>
          </a:xfrm>
          <a:prstGeom prst="rect">
            <a:avLst/>
          </a:prstGeom>
        </p:spPr>
      </p:pic>
      <p:sp>
        <p:nvSpPr>
          <p:cNvPr id="16" name="Platshållare för text 4"/>
          <p:cNvSpPr txBox="1">
            <a:spLocks/>
          </p:cNvSpPr>
          <p:nvPr/>
        </p:nvSpPr>
        <p:spPr>
          <a:xfrm>
            <a:off x="8785804" y="284212"/>
            <a:ext cx="1218788" cy="3264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377D7A"/>
                </a:solidFill>
                <a:effectLst/>
                <a:uLnTx/>
                <a:uFillTx/>
                <a:latin typeface="Calibri"/>
                <a:ea typeface="+mn-ea"/>
                <a:cs typeface="+mn-cs"/>
              </a:rPr>
              <a:t>KOL</a:t>
            </a:r>
          </a:p>
        </p:txBody>
      </p:sp>
      <p:sp>
        <p:nvSpPr>
          <p:cNvPr id="17" name="Platshållare för text 4"/>
          <p:cNvSpPr txBox="1">
            <a:spLocks/>
          </p:cNvSpPr>
          <p:nvPr/>
        </p:nvSpPr>
        <p:spPr>
          <a:xfrm>
            <a:off x="5603802" y="2500798"/>
            <a:ext cx="1294004" cy="4641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377D7A"/>
                </a:solidFill>
                <a:effectLst/>
                <a:uLnTx/>
                <a:uFillTx/>
                <a:latin typeface="Calibri"/>
                <a:ea typeface="+mn-ea"/>
                <a:cs typeface="+mn-cs"/>
              </a:rPr>
              <a:t>Kritisk benischemi</a:t>
            </a:r>
          </a:p>
        </p:txBody>
      </p:sp>
      <p:sp>
        <p:nvSpPr>
          <p:cNvPr id="18" name="Platshållare för text 4"/>
          <p:cNvSpPr txBox="1">
            <a:spLocks/>
          </p:cNvSpPr>
          <p:nvPr/>
        </p:nvSpPr>
        <p:spPr>
          <a:xfrm>
            <a:off x="10253895" y="2495390"/>
            <a:ext cx="1728000" cy="6898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377D7A"/>
                </a:solidFill>
                <a:effectLst/>
                <a:uLnTx/>
                <a:uFillTx/>
                <a:latin typeface="Calibri"/>
                <a:ea typeface="+mn-ea"/>
                <a:cs typeface="+mn-cs"/>
              </a:rPr>
              <a:t>Schizofreni – förstagångs-insjuknande</a:t>
            </a:r>
          </a:p>
        </p:txBody>
      </p:sp>
      <p:sp>
        <p:nvSpPr>
          <p:cNvPr id="21" name="textruta 20"/>
          <p:cNvSpPr txBox="1">
            <a:spLocks noChangeAspect="1"/>
          </p:cNvSpPr>
          <p:nvPr/>
        </p:nvSpPr>
        <p:spPr>
          <a:xfrm>
            <a:off x="596557" y="2027888"/>
            <a:ext cx="3600000" cy="320841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a:solidFill>
                  <a:srgbClr val="000000"/>
                </a:solidFill>
                <a:latin typeface="Calibri"/>
              </a:rPr>
              <a:t>Filmerna </a:t>
            </a:r>
            <a:r>
              <a:rPr kumimoji="0" lang="sv-SE" sz="2400" b="0" i="0" u="none" strike="noStrike" kern="1200" cap="none" spc="0" normalizeH="0" baseline="0" noProof="0" dirty="0">
                <a:ln>
                  <a:noFill/>
                </a:ln>
                <a:solidFill>
                  <a:srgbClr val="000000"/>
                </a:solidFill>
                <a:effectLst/>
                <a:uLnTx/>
                <a:uFillTx/>
                <a:latin typeface="Calibri"/>
                <a:ea typeface="+mn-ea"/>
                <a:cs typeface="+mn-cs"/>
              </a:rPr>
              <a:t>hittar du genom att klicka dig fram till respektive vårdförlopp på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400" dirty="0">
              <a:solidFill>
                <a:srgbClr val="00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Calibri"/>
                <a:ea typeface="+mn-ea"/>
                <a:cs typeface="+mn-cs"/>
              </a:rPr>
              <a:t>kunskapsstyrningvard.se → kunskapsstöd → publicerade kunskapsstöd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400" dirty="0">
              <a:solidFill>
                <a:srgbClr val="00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000000"/>
              </a:solidFill>
              <a:latin typeface="Calibri"/>
            </a:endParaRPr>
          </a:p>
        </p:txBody>
      </p:sp>
      <p:pic>
        <p:nvPicPr>
          <p:cNvPr id="25" name="Bildobjekt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03175" y="3242395"/>
            <a:ext cx="1062440" cy="1296000"/>
          </a:xfrm>
          <a:prstGeom prst="rect">
            <a:avLst/>
          </a:prstGeom>
        </p:spPr>
      </p:pic>
      <p:pic>
        <p:nvPicPr>
          <p:cNvPr id="26" name="Bildobjekt 2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98664" y="927353"/>
            <a:ext cx="1038192" cy="1296000"/>
          </a:xfrm>
          <a:prstGeom prst="rect">
            <a:avLst/>
          </a:prstGeom>
        </p:spPr>
      </p:pic>
      <p:pic>
        <p:nvPicPr>
          <p:cNvPr id="27" name="Bildobjekt 2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337483" y="915887"/>
            <a:ext cx="1005750" cy="648000"/>
          </a:xfrm>
          <a:prstGeom prst="rect">
            <a:avLst/>
          </a:prstGeom>
        </p:spPr>
      </p:pic>
      <p:sp>
        <p:nvSpPr>
          <p:cNvPr id="28" name="Platshållare för text 4"/>
          <p:cNvSpPr txBox="1">
            <a:spLocks/>
          </p:cNvSpPr>
          <p:nvPr/>
        </p:nvSpPr>
        <p:spPr>
          <a:xfrm>
            <a:off x="10253895" y="269269"/>
            <a:ext cx="1728000" cy="6466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377D7A"/>
                </a:solidFill>
                <a:effectLst/>
                <a:uLnTx/>
                <a:uFillTx/>
                <a:latin typeface="Calibri"/>
                <a:ea typeface="+mn-ea"/>
                <a:cs typeface="+mn-cs"/>
              </a:rPr>
              <a:t>Kognitiv svikt vid misstänkt demenssjukdom</a:t>
            </a:r>
          </a:p>
        </p:txBody>
      </p:sp>
      <p:sp>
        <p:nvSpPr>
          <p:cNvPr id="30" name="Platshållare för text 4"/>
          <p:cNvSpPr txBox="1">
            <a:spLocks/>
          </p:cNvSpPr>
          <p:nvPr/>
        </p:nvSpPr>
        <p:spPr>
          <a:xfrm>
            <a:off x="7107911" y="2495390"/>
            <a:ext cx="1625131" cy="6898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377D7A"/>
                </a:solidFill>
                <a:effectLst/>
                <a:uLnTx/>
                <a:uFillTx/>
                <a:latin typeface="Calibri"/>
                <a:ea typeface="+mn-ea"/>
                <a:cs typeface="+mn-cs"/>
              </a:rPr>
              <a:t>Osteoporos – sekundärpreven-tion efter fraktur</a:t>
            </a:r>
          </a:p>
        </p:txBody>
      </p:sp>
      <p:sp>
        <p:nvSpPr>
          <p:cNvPr id="31" name="Platshållare för text 4"/>
          <p:cNvSpPr txBox="1">
            <a:spLocks/>
          </p:cNvSpPr>
          <p:nvPr/>
        </p:nvSpPr>
        <p:spPr>
          <a:xfrm>
            <a:off x="5598174" y="284212"/>
            <a:ext cx="1423429" cy="4641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377D7A"/>
                </a:solidFill>
                <a:effectLst/>
                <a:uLnTx/>
                <a:uFillTx/>
                <a:latin typeface="Calibri"/>
                <a:ea typeface="+mn-ea"/>
                <a:cs typeface="+mn-cs"/>
              </a:rPr>
              <a:t>Hjärtsvikt - nydebuterad</a:t>
            </a:r>
          </a:p>
        </p:txBody>
      </p:sp>
      <p:pic>
        <p:nvPicPr>
          <p:cNvPr id="13" name="Bildobjekt 12">
            <a:extLst>
              <a:ext uri="{FF2B5EF4-FFF2-40B4-BE49-F238E27FC236}">
                <a16:creationId xmlns:a16="http://schemas.microsoft.com/office/drawing/2014/main" id="{DA0D80AF-4B5B-37C8-EA77-AC914E7DE0B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135182" y="5911328"/>
            <a:ext cx="1056079" cy="594921"/>
          </a:xfrm>
          <a:prstGeom prst="rect">
            <a:avLst/>
          </a:prstGeom>
        </p:spPr>
      </p:pic>
      <p:pic>
        <p:nvPicPr>
          <p:cNvPr id="20" name="Bildobjekt 19">
            <a:extLst>
              <a:ext uri="{FF2B5EF4-FFF2-40B4-BE49-F238E27FC236}">
                <a16:creationId xmlns:a16="http://schemas.microsoft.com/office/drawing/2014/main" id="{AFEF340D-CD8B-70B2-9507-8526787270A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107911" y="5231768"/>
            <a:ext cx="1057949" cy="594921"/>
          </a:xfrm>
          <a:prstGeom prst="rect">
            <a:avLst/>
          </a:prstGeom>
        </p:spPr>
      </p:pic>
      <p:sp>
        <p:nvSpPr>
          <p:cNvPr id="24" name="Platshållare för text 4">
            <a:extLst>
              <a:ext uri="{FF2B5EF4-FFF2-40B4-BE49-F238E27FC236}">
                <a16:creationId xmlns:a16="http://schemas.microsoft.com/office/drawing/2014/main" id="{D938DBD4-0546-4673-76EA-C2948819C30B}"/>
              </a:ext>
            </a:extLst>
          </p:cNvPr>
          <p:cNvSpPr txBox="1">
            <a:spLocks/>
          </p:cNvSpPr>
          <p:nvPr/>
        </p:nvSpPr>
        <p:spPr>
          <a:xfrm>
            <a:off x="7060189" y="4607009"/>
            <a:ext cx="1560173" cy="6247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lang="sv-SE" sz="1600" b="1" dirty="0">
                <a:solidFill>
                  <a:srgbClr val="377D7A"/>
                </a:solidFill>
                <a:latin typeface="Calibri"/>
              </a:rPr>
              <a:t>Inflammatorisk tarmsjukdom</a:t>
            </a:r>
            <a:endParaRPr kumimoji="0" lang="sv-SE" sz="1600" b="1" i="0" u="none" strike="noStrike" kern="1200" cap="none" spc="0" normalizeH="0" baseline="0" noProof="0" dirty="0">
              <a:ln>
                <a:noFill/>
              </a:ln>
              <a:solidFill>
                <a:srgbClr val="377D7A"/>
              </a:solidFill>
              <a:effectLst/>
              <a:uLnTx/>
              <a:uFillTx/>
              <a:latin typeface="Calibri"/>
              <a:ea typeface="+mn-ea"/>
              <a:cs typeface="+mn-cs"/>
            </a:endParaRPr>
          </a:p>
        </p:txBody>
      </p:sp>
      <p:pic>
        <p:nvPicPr>
          <p:cNvPr id="32" name="Bildobjekt 31">
            <a:extLst>
              <a:ext uri="{FF2B5EF4-FFF2-40B4-BE49-F238E27FC236}">
                <a16:creationId xmlns:a16="http://schemas.microsoft.com/office/drawing/2014/main" id="{37C5C76D-4918-6F59-0363-0B9043DCD73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785804" y="5207940"/>
            <a:ext cx="1155023" cy="642576"/>
          </a:xfrm>
          <a:prstGeom prst="rect">
            <a:avLst/>
          </a:prstGeom>
        </p:spPr>
      </p:pic>
      <p:sp>
        <p:nvSpPr>
          <p:cNvPr id="33" name="Platshållare för text 4">
            <a:extLst>
              <a:ext uri="{FF2B5EF4-FFF2-40B4-BE49-F238E27FC236}">
                <a16:creationId xmlns:a16="http://schemas.microsoft.com/office/drawing/2014/main" id="{EAFAFC91-AF98-BBCE-2F36-699EDA72F086}"/>
              </a:ext>
            </a:extLst>
          </p:cNvPr>
          <p:cNvSpPr txBox="1">
            <a:spLocks/>
          </p:cNvSpPr>
          <p:nvPr/>
        </p:nvSpPr>
        <p:spPr>
          <a:xfrm>
            <a:off x="8693722" y="4657219"/>
            <a:ext cx="1560173" cy="6247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lang="sv-SE" sz="1600" b="1" dirty="0">
                <a:solidFill>
                  <a:srgbClr val="377D7A"/>
                </a:solidFill>
                <a:latin typeface="Calibri"/>
              </a:rPr>
              <a:t>Sepsis</a:t>
            </a:r>
            <a:endParaRPr kumimoji="0" lang="sv-SE" sz="1600" b="1" i="0" u="none" strike="noStrike" kern="1200" cap="none" spc="0" normalizeH="0" baseline="0" noProof="0" dirty="0">
              <a:ln>
                <a:noFill/>
              </a:ln>
              <a:solidFill>
                <a:srgbClr val="377D7A"/>
              </a:solidFill>
              <a:effectLst/>
              <a:uLnTx/>
              <a:uFillTx/>
              <a:latin typeface="Calibri"/>
              <a:ea typeface="+mn-ea"/>
              <a:cs typeface="+mn-cs"/>
            </a:endParaRPr>
          </a:p>
        </p:txBody>
      </p:sp>
      <p:pic>
        <p:nvPicPr>
          <p:cNvPr id="35" name="Bildobjekt 34">
            <a:extLst>
              <a:ext uri="{FF2B5EF4-FFF2-40B4-BE49-F238E27FC236}">
                <a16:creationId xmlns:a16="http://schemas.microsoft.com/office/drawing/2014/main" id="{DB9FFC0E-4710-011A-991D-8AD0A5C2393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785804" y="5896778"/>
            <a:ext cx="1155024" cy="649636"/>
          </a:xfrm>
          <a:prstGeom prst="rect">
            <a:avLst/>
          </a:prstGeom>
        </p:spPr>
      </p:pic>
      <p:pic>
        <p:nvPicPr>
          <p:cNvPr id="37" name="Bildobjekt 36">
            <a:extLst>
              <a:ext uri="{FF2B5EF4-FFF2-40B4-BE49-F238E27FC236}">
                <a16:creationId xmlns:a16="http://schemas.microsoft.com/office/drawing/2014/main" id="{6E8C8591-0F9E-31B1-D676-B317DB49D54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380095" y="5826689"/>
            <a:ext cx="1196623" cy="671380"/>
          </a:xfrm>
          <a:prstGeom prst="rect">
            <a:avLst/>
          </a:prstGeom>
        </p:spPr>
      </p:pic>
      <p:sp>
        <p:nvSpPr>
          <p:cNvPr id="42" name="Platshållare för text 4">
            <a:extLst>
              <a:ext uri="{FF2B5EF4-FFF2-40B4-BE49-F238E27FC236}">
                <a16:creationId xmlns:a16="http://schemas.microsoft.com/office/drawing/2014/main" id="{80713B28-150C-7BC6-EF26-4A44E76DE847}"/>
              </a:ext>
            </a:extLst>
          </p:cNvPr>
          <p:cNvSpPr txBox="1">
            <a:spLocks/>
          </p:cNvSpPr>
          <p:nvPr/>
        </p:nvSpPr>
        <p:spPr>
          <a:xfrm>
            <a:off x="10327255" y="4657219"/>
            <a:ext cx="1654640" cy="6247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lang="sv-SE" sz="1600" b="1" dirty="0">
                <a:solidFill>
                  <a:srgbClr val="377D7A"/>
                </a:solidFill>
                <a:latin typeface="Calibri"/>
              </a:rPr>
              <a:t>Obstruktiv sömnrelaterad andningsstörning hos barn </a:t>
            </a:r>
            <a:endParaRPr kumimoji="0" lang="sv-SE" sz="1600" b="1" i="0" u="none" strike="noStrike" kern="1200" cap="none" spc="0" normalizeH="0" baseline="0" noProof="0" dirty="0">
              <a:ln>
                <a:noFill/>
              </a:ln>
              <a:solidFill>
                <a:srgbClr val="377D7A"/>
              </a:solidFill>
              <a:effectLst/>
              <a:uLnTx/>
              <a:uFillTx/>
              <a:latin typeface="Calibri"/>
              <a:ea typeface="+mn-ea"/>
              <a:cs typeface="+mn-cs"/>
            </a:endParaRPr>
          </a:p>
        </p:txBody>
      </p:sp>
    </p:spTree>
    <p:extLst>
      <p:ext uri="{BB962C8B-B14F-4D97-AF65-F5344CB8AC3E}">
        <p14:creationId xmlns:p14="http://schemas.microsoft.com/office/powerpoint/2010/main" val="2155401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2CE8BEF-4785-48A1-98C3-D3F12B56AC18}"/>
              </a:ext>
            </a:extLst>
          </p:cNvPr>
          <p:cNvSpPr>
            <a:spLocks noGrp="1"/>
          </p:cNvSpPr>
          <p:nvPr>
            <p:ph idx="1"/>
          </p:nvPr>
        </p:nvSpPr>
        <p:spPr>
          <a:xfrm>
            <a:off x="842746" y="1920240"/>
            <a:ext cx="9404497" cy="4587456"/>
          </a:xfrm>
        </p:spPr>
        <p:txBody>
          <a:bodyPr vert="horz" lIns="91440" tIns="45720" rIns="91440" bIns="45720" rtlCol="0" anchor="b">
            <a:normAutofit lnSpcReduction="10000"/>
          </a:bodyPr>
          <a:lstStyle/>
          <a:p>
            <a:endParaRPr lang="sv-SE" dirty="0">
              <a:ea typeface="+mn-lt"/>
              <a:cs typeface="+mn-lt"/>
              <a:hlinkClick r:id="rId2"/>
            </a:endParaRPr>
          </a:p>
          <a:p>
            <a:r>
              <a:rPr lang="sv-SE" dirty="0">
                <a:ea typeface="+mn-lt"/>
                <a:cs typeface="+mn-lt"/>
                <a:hlinkClick r:id="rId2"/>
              </a:rPr>
              <a:t>Personcentrerad vård SKR</a:t>
            </a:r>
            <a:endParaRPr lang="sv-SE" dirty="0">
              <a:ea typeface="+mn-lt"/>
              <a:cs typeface="+mn-lt"/>
            </a:endParaRPr>
          </a:p>
          <a:p>
            <a:endParaRPr lang="sv-SE" dirty="0">
              <a:hlinkClick r:id="rId3"/>
            </a:endParaRPr>
          </a:p>
          <a:p>
            <a:r>
              <a:rPr lang="sv-SE" dirty="0">
                <a:hlinkClick r:id="rId3"/>
              </a:rPr>
              <a:t>Verktyg för patientsamverkan | Vårdgivarguiden (vardgivarguiden.se)</a:t>
            </a:r>
            <a:endParaRPr lang="sv-SE" dirty="0"/>
          </a:p>
          <a:p>
            <a:endParaRPr lang="sv-SE" dirty="0">
              <a:ea typeface="+mn-lt"/>
              <a:cs typeface="+mn-lt"/>
            </a:endParaRPr>
          </a:p>
          <a:p>
            <a:r>
              <a:rPr lang="sv-SE" dirty="0">
                <a:hlinkClick r:id="rId4"/>
              </a:rPr>
              <a:t>Patientens delaktighet i hälso- och sjukvården (sbu.se)</a:t>
            </a:r>
            <a:endParaRPr lang="sv-SE" dirty="0">
              <a:ea typeface="+mn-lt"/>
              <a:cs typeface="+mn-lt"/>
            </a:endParaRPr>
          </a:p>
          <a:p>
            <a:endParaRPr lang="sv-SE" dirty="0">
              <a:ea typeface="+mn-lt"/>
              <a:cs typeface="+mn-lt"/>
            </a:endParaRPr>
          </a:p>
          <a:p>
            <a:r>
              <a:rPr lang="sv-SE" dirty="0">
                <a:hlinkClick r:id="rId5"/>
              </a:rPr>
              <a:t>Patientmedverkan | Kvalitetsregister | SKR</a:t>
            </a:r>
            <a:endParaRPr lang="sv-SE" dirty="0">
              <a:ea typeface="+mn-lt"/>
              <a:cs typeface="+mn-lt"/>
            </a:endParaRPr>
          </a:p>
          <a:p>
            <a:endParaRPr lang="sv-SE" dirty="0">
              <a:ea typeface="+mn-lt"/>
              <a:cs typeface="+mn-lt"/>
            </a:endParaRPr>
          </a:p>
          <a:p>
            <a:r>
              <a:rPr lang="sv-SE" dirty="0">
                <a:hlinkClick r:id="rId6"/>
              </a:rPr>
              <a:t>Göteborgs centrum för personcentrerad vård</a:t>
            </a:r>
            <a:endParaRPr lang="sv-SE" dirty="0">
              <a:cs typeface="Calibri"/>
              <a:hlinkClick r:id="rId6"/>
            </a:endParaRPr>
          </a:p>
          <a:p>
            <a:pPr lvl="1"/>
            <a:r>
              <a:rPr lang="sv-SE" dirty="0">
                <a:hlinkClick r:id="rId7"/>
              </a:rPr>
              <a:t>Resurssida</a:t>
            </a:r>
            <a:r>
              <a:rPr lang="sv-SE" dirty="0"/>
              <a:t> Patienters och allmänhetens medverkan i forskning</a:t>
            </a:r>
          </a:p>
          <a:p>
            <a:pPr marL="457200" lvl="1" indent="0">
              <a:buNone/>
            </a:pPr>
            <a:endParaRPr lang="sv-SE" dirty="0">
              <a:cs typeface="Calibri"/>
            </a:endParaRPr>
          </a:p>
          <a:p>
            <a:pPr marL="457200" lvl="1" indent="0">
              <a:buNone/>
            </a:pPr>
            <a:endParaRPr lang="sv-SE" dirty="0">
              <a:cs typeface="Calibri"/>
            </a:endParaRPr>
          </a:p>
        </p:txBody>
      </p:sp>
      <p:sp>
        <p:nvSpPr>
          <p:cNvPr id="3" name="Rubrik 2">
            <a:extLst>
              <a:ext uri="{FF2B5EF4-FFF2-40B4-BE49-F238E27FC236}">
                <a16:creationId xmlns:a16="http://schemas.microsoft.com/office/drawing/2014/main" id="{9F70BAE0-00E0-436B-8ACE-05C7910F9411}"/>
              </a:ext>
            </a:extLst>
          </p:cNvPr>
          <p:cNvSpPr>
            <a:spLocks noGrp="1"/>
          </p:cNvSpPr>
          <p:nvPr>
            <p:ph type="title"/>
          </p:nvPr>
        </p:nvSpPr>
        <p:spPr>
          <a:xfrm>
            <a:off x="838200" y="350304"/>
            <a:ext cx="9409043" cy="992436"/>
          </a:xfrm>
        </p:spPr>
        <p:txBody>
          <a:bodyPr/>
          <a:lstStyle/>
          <a:p>
            <a:r>
              <a:rPr lang="en-US" dirty="0">
                <a:cs typeface="Calibri Light"/>
              </a:rPr>
              <a:t>Övrig inspiration </a:t>
            </a:r>
          </a:p>
        </p:txBody>
      </p:sp>
    </p:spTree>
    <p:extLst>
      <p:ext uri="{BB962C8B-B14F-4D97-AF65-F5344CB8AC3E}">
        <p14:creationId xmlns:p14="http://schemas.microsoft.com/office/powerpoint/2010/main" val="2018567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0F5986-CBF4-4E1C-B28D-154047E68E28}"/>
              </a:ext>
            </a:extLst>
          </p:cNvPr>
          <p:cNvSpPr>
            <a:spLocks noGrp="1"/>
          </p:cNvSpPr>
          <p:nvPr>
            <p:ph type="ctrTitle"/>
          </p:nvPr>
        </p:nvSpPr>
        <p:spPr/>
        <p:txBody>
          <a:bodyPr/>
          <a:lstStyle/>
          <a:p>
            <a:br>
              <a:rPr lang="sv-SE" sz="3600">
                <a:cs typeface="Calibri Light"/>
              </a:rPr>
            </a:br>
            <a:r>
              <a:rPr lang="sv-SE" sz="2000">
                <a:cs typeface="Calibri Light"/>
              </a:rPr>
              <a:t> </a:t>
            </a:r>
            <a:r>
              <a:rPr lang="sv-SE" sz="3600">
                <a:cs typeface="Calibri Light"/>
              </a:rPr>
              <a:t>Innehåll</a:t>
            </a:r>
            <a:endParaRPr lang="sv-SE" sz="3600"/>
          </a:p>
        </p:txBody>
      </p:sp>
      <p:sp>
        <p:nvSpPr>
          <p:cNvPr id="3" name="Platshållare för text 2">
            <a:extLst>
              <a:ext uri="{FF2B5EF4-FFF2-40B4-BE49-F238E27FC236}">
                <a16:creationId xmlns:a16="http://schemas.microsoft.com/office/drawing/2014/main" id="{84FCDAB8-7FFC-43AB-B346-A5FFF54D6959}"/>
              </a:ext>
            </a:extLst>
          </p:cNvPr>
          <p:cNvSpPr>
            <a:spLocks noGrp="1"/>
          </p:cNvSpPr>
          <p:nvPr>
            <p:ph type="body" sz="quarter" idx="10"/>
          </p:nvPr>
        </p:nvSpPr>
        <p:spPr>
          <a:xfrm>
            <a:off x="6626844" y="1713149"/>
            <a:ext cx="5317471" cy="4697717"/>
          </a:xfrm>
        </p:spPr>
        <p:txBody>
          <a:bodyPr vert="horz" lIns="91440" tIns="45720" rIns="91440" bIns="45720" rtlCol="0" anchor="t">
            <a:normAutofit/>
          </a:bodyPr>
          <a:lstStyle/>
          <a:p>
            <a:pPr marL="285750" indent="-285750"/>
            <a:r>
              <a:rPr lang="sv-SE" sz="2800" dirty="0">
                <a:ea typeface="+mn-lt"/>
                <a:cs typeface="+mn-lt"/>
              </a:rPr>
              <a:t>Nationellt system för kunskapsstyrning</a:t>
            </a:r>
            <a:br>
              <a:rPr lang="sv-SE" sz="2800" dirty="0">
                <a:ea typeface="+mn-lt"/>
                <a:cs typeface="+mn-lt"/>
              </a:rPr>
            </a:br>
            <a:r>
              <a:rPr lang="sv-SE" sz="2800" dirty="0">
                <a:ea typeface="+mn-lt"/>
                <a:cs typeface="+mn-lt"/>
              </a:rPr>
              <a:t>hälso- och sjukvård</a:t>
            </a:r>
            <a:endParaRPr lang="en-US" sz="2800" dirty="0">
              <a:ea typeface="+mn-lt"/>
              <a:cs typeface="+mn-lt"/>
            </a:endParaRPr>
          </a:p>
          <a:p>
            <a:pPr marL="285750" indent="-285750"/>
            <a:r>
              <a:rPr lang="sv-SE" sz="2800" dirty="0">
                <a:ea typeface="+mn-lt"/>
                <a:cs typeface="+mn-lt"/>
              </a:rPr>
              <a:t>Patientmedverkan</a:t>
            </a:r>
            <a:endParaRPr lang="en-US" sz="2800" dirty="0">
              <a:ea typeface="+mn-lt"/>
              <a:cs typeface="+mn-lt"/>
            </a:endParaRPr>
          </a:p>
          <a:p>
            <a:pPr marL="971550" lvl="1" indent="-285750"/>
            <a:r>
              <a:rPr lang="sv-SE" sz="2800" dirty="0">
                <a:ea typeface="+mn-lt"/>
                <a:cs typeface="+mn-lt"/>
              </a:rPr>
              <a:t>Rutin för patientmedverkan</a:t>
            </a:r>
            <a:endParaRPr lang="en-US" sz="2800" dirty="0">
              <a:ea typeface="+mn-lt"/>
              <a:cs typeface="+mn-lt"/>
            </a:endParaRPr>
          </a:p>
          <a:p>
            <a:pPr marL="971550" lvl="1" indent="-285750"/>
            <a:r>
              <a:rPr lang="sv-SE" sz="2800" dirty="0">
                <a:ea typeface="+mn-lt"/>
                <a:cs typeface="+mn-lt"/>
              </a:rPr>
              <a:t>Att vara patientföreträdare</a:t>
            </a:r>
          </a:p>
          <a:p>
            <a:pPr marL="285750" lvl="1" indent="-285750"/>
            <a:r>
              <a:rPr lang="sv-SE" sz="2800" dirty="0">
                <a:ea typeface="+mn-lt"/>
                <a:cs typeface="+mn-lt"/>
              </a:rPr>
              <a:t>Erfarenhetsutbyte</a:t>
            </a:r>
            <a:endParaRPr lang="en-US" sz="2800" dirty="0">
              <a:ea typeface="+mn-lt"/>
              <a:cs typeface="+mn-lt"/>
            </a:endParaRPr>
          </a:p>
          <a:p>
            <a:pPr marL="285750" lvl="1" indent="-285750"/>
            <a:r>
              <a:rPr lang="sv-SE" sz="2800" dirty="0">
                <a:ea typeface="+mn-lt"/>
                <a:cs typeface="+mn-lt"/>
              </a:rPr>
              <a:t>Inspiration</a:t>
            </a:r>
            <a:endParaRPr lang="en-US" sz="2800" dirty="0">
              <a:ea typeface="+mn-lt"/>
              <a:cs typeface="+mn-lt"/>
            </a:endParaRPr>
          </a:p>
          <a:p>
            <a:pPr marL="285750" lvl="1" indent="-285750"/>
            <a:r>
              <a:rPr lang="sv-SE" sz="2800" dirty="0">
                <a:ea typeface="+mn-lt"/>
                <a:cs typeface="+mn-lt"/>
              </a:rPr>
              <a:t>Ordlista</a:t>
            </a:r>
            <a:endParaRPr lang="sv-SE" dirty="0">
              <a:ea typeface="+mn-lt"/>
              <a:cs typeface="+mn-lt"/>
            </a:endParaRPr>
          </a:p>
          <a:p>
            <a:endParaRPr lang="sv-SE" dirty="0"/>
          </a:p>
        </p:txBody>
      </p:sp>
      <p:pic>
        <p:nvPicPr>
          <p:cNvPr id="5" name="Bildobjekt 2" descr="En bild som visar sitter, lägger&#10;&#10;Automatiskt genererad beskrivning">
            <a:extLst>
              <a:ext uri="{FF2B5EF4-FFF2-40B4-BE49-F238E27FC236}">
                <a16:creationId xmlns:a16="http://schemas.microsoft.com/office/drawing/2014/main" id="{227DC82B-D394-4599-8A12-5EE2BFF4973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121185" y="13239"/>
            <a:ext cx="4764206" cy="6642101"/>
          </a:xfrm>
          <a:prstGeom prst="rect">
            <a:avLst/>
          </a:prstGeom>
        </p:spPr>
      </p:pic>
      <p:sp>
        <p:nvSpPr>
          <p:cNvPr id="6" name="Pil: höger 5">
            <a:extLst>
              <a:ext uri="{FF2B5EF4-FFF2-40B4-BE49-F238E27FC236}">
                <a16:creationId xmlns:a16="http://schemas.microsoft.com/office/drawing/2014/main" id="{C301E1EA-AFDA-4FF3-A534-00A0E7F00B62}"/>
              </a:ext>
            </a:extLst>
          </p:cNvPr>
          <p:cNvSpPr/>
          <p:nvPr/>
        </p:nvSpPr>
        <p:spPr>
          <a:xfrm>
            <a:off x="5320465" y="5145203"/>
            <a:ext cx="1017673" cy="68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4018013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7B3EFA-2787-4B2B-8020-1AFC5D3191B1}"/>
              </a:ext>
            </a:extLst>
          </p:cNvPr>
          <p:cNvSpPr>
            <a:spLocks noGrp="1"/>
          </p:cNvSpPr>
          <p:nvPr>
            <p:ph idx="1"/>
          </p:nvPr>
        </p:nvSpPr>
        <p:spPr/>
        <p:txBody>
          <a:bodyPr vert="horz" lIns="91440" tIns="45720" rIns="91440" bIns="45720" rtlCol="0" anchor="t">
            <a:normAutofit lnSpcReduction="10000"/>
          </a:bodyPr>
          <a:lstStyle/>
          <a:p>
            <a:pPr marL="342900" indent="-342900">
              <a:buFont typeface="Arial"/>
              <a:buChar char="•"/>
            </a:pPr>
            <a:r>
              <a:rPr lang="sv-SE" dirty="0">
                <a:ea typeface="+mn-lt"/>
                <a:cs typeface="+mn-lt"/>
              </a:rPr>
              <a:t>BG-SKS: Beredningsgrupp, Styrgrupp i nationellt system för kunskapsstyrning</a:t>
            </a:r>
          </a:p>
          <a:p>
            <a:pPr marL="342900" indent="-342900">
              <a:buFont typeface="Arial"/>
              <a:buChar char="•"/>
            </a:pPr>
            <a:r>
              <a:rPr lang="sv-SE" dirty="0">
                <a:ea typeface="+mn-lt"/>
                <a:cs typeface="+mn-lt"/>
              </a:rPr>
              <a:t>LPO: Lokala programområden</a:t>
            </a:r>
          </a:p>
          <a:p>
            <a:pPr marL="342900" indent="-342900">
              <a:buFont typeface="Arial"/>
              <a:buChar char="•"/>
            </a:pPr>
            <a:r>
              <a:rPr lang="sv-SE" dirty="0">
                <a:ea typeface="+mn-lt"/>
                <a:cs typeface="+mn-lt"/>
              </a:rPr>
              <a:t>NAG:  Nationell arbetsgrupp</a:t>
            </a:r>
            <a:endParaRPr lang="sv-SE" dirty="0">
              <a:cs typeface="Calibri"/>
            </a:endParaRPr>
          </a:p>
          <a:p>
            <a:pPr marL="342900" indent="-342900">
              <a:buFont typeface="Arial"/>
              <a:buChar char="•"/>
            </a:pPr>
            <a:r>
              <a:rPr lang="sv-SE" dirty="0">
                <a:cs typeface="Calibri"/>
              </a:rPr>
              <a:t>NAG vårdförlopp: Nationell arbetsgrupp, personcentrerade och sammanhållna vårdförlopp</a:t>
            </a:r>
          </a:p>
          <a:p>
            <a:pPr marL="342900" indent="-342900">
              <a:buFont typeface="Arial"/>
              <a:buChar char="•"/>
            </a:pPr>
            <a:r>
              <a:rPr lang="sv-SE" dirty="0">
                <a:cs typeface="Calibri"/>
              </a:rPr>
              <a:t>NPO: Nationella programområden</a:t>
            </a:r>
          </a:p>
          <a:p>
            <a:pPr marL="342900" indent="-342900">
              <a:buFont typeface="Arial"/>
              <a:buChar char="•"/>
            </a:pPr>
            <a:r>
              <a:rPr lang="sv-SE" dirty="0">
                <a:cs typeface="Calibri"/>
              </a:rPr>
              <a:t>RAG: Sjukvårdsregionala arbetsgrupper</a:t>
            </a:r>
          </a:p>
          <a:p>
            <a:pPr marL="342900" indent="-342900">
              <a:buFont typeface="Arial"/>
              <a:buChar char="•"/>
            </a:pPr>
            <a:r>
              <a:rPr lang="sv-SE" dirty="0">
                <a:cs typeface="Calibri"/>
              </a:rPr>
              <a:t>RPO: Sjukvårdsregionala programområden</a:t>
            </a:r>
          </a:p>
          <a:p>
            <a:pPr marL="342900" indent="-342900">
              <a:buFont typeface="Arial"/>
              <a:buChar char="•"/>
            </a:pPr>
            <a:r>
              <a:rPr lang="sv-SE" dirty="0">
                <a:cs typeface="Calibri"/>
              </a:rPr>
              <a:t>SKR: Sveriges kommuner och regioner</a:t>
            </a:r>
          </a:p>
          <a:p>
            <a:pPr marL="342900" indent="-342900">
              <a:buFont typeface="Arial"/>
              <a:buChar char="•"/>
            </a:pPr>
            <a:r>
              <a:rPr lang="sv-SE" dirty="0">
                <a:ea typeface="+mn-lt"/>
                <a:cs typeface="+mn-lt"/>
              </a:rPr>
              <a:t>SKS: Styrgrupp i nationellt system för kunskapsstyrning</a:t>
            </a:r>
            <a:endParaRPr lang="sv-SE" dirty="0">
              <a:cs typeface="Calibri"/>
            </a:endParaRPr>
          </a:p>
          <a:p>
            <a:endParaRPr lang="en-US" b="1" dirty="0">
              <a:cs typeface="Calibri"/>
            </a:endParaRPr>
          </a:p>
          <a:p>
            <a:endParaRPr lang="en-US" b="1" dirty="0">
              <a:cs typeface="Calibri"/>
            </a:endParaRPr>
          </a:p>
          <a:p>
            <a:endParaRPr lang="en-US" dirty="0">
              <a:cs typeface="Calibri"/>
            </a:endParaRPr>
          </a:p>
        </p:txBody>
      </p:sp>
      <p:sp>
        <p:nvSpPr>
          <p:cNvPr id="3" name="Title 2">
            <a:extLst>
              <a:ext uri="{FF2B5EF4-FFF2-40B4-BE49-F238E27FC236}">
                <a16:creationId xmlns:a16="http://schemas.microsoft.com/office/drawing/2014/main" id="{FF76B0FF-E47B-4801-B59F-32A74BE5BF52}"/>
              </a:ext>
            </a:extLst>
          </p:cNvPr>
          <p:cNvSpPr>
            <a:spLocks noGrp="1"/>
          </p:cNvSpPr>
          <p:nvPr>
            <p:ph type="title"/>
          </p:nvPr>
        </p:nvSpPr>
        <p:spPr/>
        <p:txBody>
          <a:bodyPr/>
          <a:lstStyle/>
          <a:p>
            <a:r>
              <a:rPr lang="sv-SE">
                <a:cs typeface="Calibri"/>
              </a:rPr>
              <a:t>Ordlista</a:t>
            </a:r>
            <a:endParaRPr lang="sv-SE"/>
          </a:p>
        </p:txBody>
      </p:sp>
    </p:spTree>
    <p:extLst>
      <p:ext uri="{BB962C8B-B14F-4D97-AF65-F5344CB8AC3E}">
        <p14:creationId xmlns:p14="http://schemas.microsoft.com/office/powerpoint/2010/main" val="4216178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81F962-AA05-0346-8919-2F2A380EC661}"/>
              </a:ext>
            </a:extLst>
          </p:cNvPr>
          <p:cNvSpPr>
            <a:spLocks noGrp="1"/>
          </p:cNvSpPr>
          <p:nvPr>
            <p:ph type="ctrTitle"/>
          </p:nvPr>
        </p:nvSpPr>
        <p:spPr>
          <a:xfrm>
            <a:off x="988742" y="462987"/>
            <a:ext cx="9144000" cy="1047761"/>
          </a:xfrm>
        </p:spPr>
        <p:txBody>
          <a:bodyPr>
            <a:noAutofit/>
          </a:bodyPr>
          <a:lstStyle/>
          <a:p>
            <a:r>
              <a:rPr lang="sv-SE" dirty="0"/>
              <a:t>Dagens system utifrån tidigare arbete och erfarenheter</a:t>
            </a:r>
          </a:p>
        </p:txBody>
      </p:sp>
      <p:sp>
        <p:nvSpPr>
          <p:cNvPr id="3" name="Platshållare för text 2">
            <a:extLst>
              <a:ext uri="{FF2B5EF4-FFF2-40B4-BE49-F238E27FC236}">
                <a16:creationId xmlns:a16="http://schemas.microsoft.com/office/drawing/2014/main" id="{46E4C7F0-3F8D-2041-8873-E382B630443D}"/>
              </a:ext>
            </a:extLst>
          </p:cNvPr>
          <p:cNvSpPr>
            <a:spLocks noGrp="1"/>
          </p:cNvSpPr>
          <p:nvPr>
            <p:ph type="body" sz="quarter" idx="10"/>
          </p:nvPr>
        </p:nvSpPr>
        <p:spPr>
          <a:xfrm>
            <a:off x="989013" y="1830125"/>
            <a:ext cx="8363332" cy="4142412"/>
          </a:xfrm>
        </p:spPr>
        <p:txBody>
          <a:bodyPr>
            <a:normAutofit/>
          </a:bodyPr>
          <a:lstStyle/>
          <a:p>
            <a:pPr marL="342900" indent="-342900">
              <a:buFont typeface="Arial" panose="020B0604020202020204" pitchFamily="34" charset="0"/>
              <a:buChar char="•"/>
            </a:pPr>
            <a:r>
              <a:rPr lang="sv-SE" sz="2200" dirty="0"/>
              <a:t>Etablering av och arbete i Regionala </a:t>
            </a:r>
            <a:br>
              <a:rPr lang="sv-SE" sz="2200" dirty="0"/>
            </a:br>
            <a:r>
              <a:rPr lang="sv-SE" sz="2200" dirty="0"/>
              <a:t>cancercentrum (RCC) i samverkan är en förebild</a:t>
            </a:r>
          </a:p>
          <a:p>
            <a:pPr marL="342900" indent="-342900">
              <a:buFont typeface="Arial" panose="020B0604020202020204" pitchFamily="34" charset="0"/>
              <a:buChar char="•"/>
            </a:pPr>
            <a:r>
              <a:rPr lang="sv-SE" sz="2200" dirty="0"/>
              <a:t>Programråd fanns tidigare för att öka användandet av bästa tillgängliga kunskap</a:t>
            </a:r>
          </a:p>
          <a:p>
            <a:pPr marL="342900" indent="-342900">
              <a:buFont typeface="Arial" panose="020B0604020202020204" pitchFamily="34" charset="0"/>
              <a:buChar char="•"/>
            </a:pPr>
            <a:r>
              <a:rPr lang="sv-SE" sz="2200" dirty="0"/>
              <a:t>Utvärdering visade att det behövdes fastare struktur för att få fullt genomslag och bidra till en jämlik vård</a:t>
            </a:r>
          </a:p>
          <a:p>
            <a:pPr marL="342900" indent="-342900">
              <a:buFont typeface="Arial" panose="020B0604020202020204" pitchFamily="34" charset="0"/>
              <a:buChar char="•"/>
            </a:pPr>
            <a:r>
              <a:rPr lang="sv-SE" sz="2200" dirty="0"/>
              <a:t>Diskussioner 2014 om behov ny struktur, beslutades under 2017, trädde i kraft 2018</a:t>
            </a:r>
          </a:p>
          <a:p>
            <a:pPr marL="342900" indent="-342900">
              <a:buFont typeface="Arial" panose="020B0604020202020204" pitchFamily="34" charset="0"/>
              <a:buChar char="•"/>
            </a:pPr>
            <a:r>
              <a:rPr lang="sv-SE" sz="2200" dirty="0"/>
              <a:t>Vissa programråd övergick till att bli nationella arbetsgrupper.</a:t>
            </a:r>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2392517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CDD881B-0131-480B-A116-E69E0EE3C93E}"/>
              </a:ext>
            </a:extLst>
          </p:cNvPr>
          <p:cNvSpPr>
            <a:spLocks noGrp="1"/>
          </p:cNvSpPr>
          <p:nvPr>
            <p:ph type="body" sz="quarter" idx="10"/>
          </p:nvPr>
        </p:nvSpPr>
        <p:spPr>
          <a:xfrm>
            <a:off x="0" y="2595880"/>
            <a:ext cx="12192000" cy="2219960"/>
          </a:xfrm>
        </p:spPr>
        <p:txBody>
          <a:bodyPr vert="horz" lIns="91440" tIns="45720" rIns="91440" bIns="45720" rtlCol="0" anchor="t">
            <a:normAutofit/>
          </a:bodyPr>
          <a:lstStyle/>
          <a:p>
            <a:pPr algn="ctr"/>
            <a:r>
              <a:rPr lang="sv-SE" sz="6600" dirty="0"/>
              <a:t>Avslutande reflektioner?</a:t>
            </a:r>
          </a:p>
          <a:p>
            <a:pPr algn="ctr"/>
            <a:endParaRPr lang="sv-SE" dirty="0"/>
          </a:p>
        </p:txBody>
      </p:sp>
    </p:spTree>
    <p:extLst>
      <p:ext uri="{BB962C8B-B14F-4D97-AF65-F5344CB8AC3E}">
        <p14:creationId xmlns:p14="http://schemas.microsoft.com/office/powerpoint/2010/main" val="1998890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9B5FA-EC2D-452E-BF05-80467A9E7D6F}"/>
              </a:ext>
            </a:extLst>
          </p:cNvPr>
          <p:cNvSpPr>
            <a:spLocks noGrp="1"/>
          </p:cNvSpPr>
          <p:nvPr>
            <p:ph type="ctrTitle"/>
          </p:nvPr>
        </p:nvSpPr>
        <p:spPr/>
        <p:txBody>
          <a:bodyPr/>
          <a:lstStyle/>
          <a:p>
            <a:r>
              <a:rPr lang="en-US" dirty="0">
                <a:cs typeface="Calibri"/>
              </a:rPr>
              <a:t>Kontaktuppgifter</a:t>
            </a:r>
            <a:endParaRPr lang="en-US" dirty="0"/>
          </a:p>
        </p:txBody>
      </p:sp>
      <p:sp>
        <p:nvSpPr>
          <p:cNvPr id="3" name="Text Placeholder 2">
            <a:extLst>
              <a:ext uri="{FF2B5EF4-FFF2-40B4-BE49-F238E27FC236}">
                <a16:creationId xmlns:a16="http://schemas.microsoft.com/office/drawing/2014/main" id="{E33FB1A7-0225-4114-839E-7926168F5215}"/>
              </a:ext>
            </a:extLst>
          </p:cNvPr>
          <p:cNvSpPr>
            <a:spLocks noGrp="1"/>
          </p:cNvSpPr>
          <p:nvPr>
            <p:ph type="body" sz="quarter" idx="10"/>
          </p:nvPr>
        </p:nvSpPr>
        <p:spPr/>
        <p:txBody>
          <a:bodyPr vert="horz" lIns="91440" tIns="45720" rIns="91440" bIns="45720" rtlCol="0" anchor="t">
            <a:normAutofit/>
          </a:bodyPr>
          <a:lstStyle/>
          <a:p>
            <a:pPr marL="457200" lvl="1"/>
            <a:endParaRPr lang="sv-SE" dirty="0">
              <a:ea typeface="+mn-lt"/>
              <a:cs typeface="+mn-lt"/>
            </a:endParaRPr>
          </a:p>
          <a:p>
            <a:pPr marL="457200" lvl="1"/>
            <a:endParaRPr lang="sv-SE" dirty="0">
              <a:ea typeface="+mn-lt"/>
              <a:cs typeface="+mn-lt"/>
            </a:endParaRPr>
          </a:p>
          <a:p>
            <a:pPr marL="457200" lvl="1"/>
            <a:r>
              <a:rPr lang="sv-SE" dirty="0">
                <a:ea typeface="+mn-lt"/>
                <a:cs typeface="+mn-lt"/>
              </a:rPr>
              <a:t>Stödfunktionen: e-post: </a:t>
            </a:r>
            <a:r>
              <a:rPr lang="sv-SE" dirty="0">
                <a:ea typeface="+mn-lt"/>
                <a:cs typeface="+mn-lt"/>
                <a:hlinkClick r:id="rId3"/>
              </a:rPr>
              <a:t>kunskapsstyrning-vard@skr.se</a:t>
            </a:r>
            <a:endParaRPr lang="sv-SE" dirty="0">
              <a:ea typeface="+mn-lt"/>
              <a:cs typeface="+mn-lt"/>
            </a:endParaRPr>
          </a:p>
          <a:p>
            <a:pPr marL="457200" lvl="1"/>
            <a:endParaRPr lang="sv-SE" dirty="0">
              <a:ea typeface="+mn-lt"/>
              <a:cs typeface="+mn-lt"/>
            </a:endParaRPr>
          </a:p>
          <a:p>
            <a:pPr marL="457200" lvl="1"/>
            <a:endParaRPr lang="sv-SE" dirty="0">
              <a:ea typeface="+mn-lt"/>
              <a:cs typeface="+mn-lt"/>
            </a:endParaRPr>
          </a:p>
          <a:p>
            <a:pPr marL="457200" lvl="1"/>
            <a:r>
              <a:rPr lang="sv-SE" dirty="0">
                <a:ea typeface="+mn-lt"/>
                <a:cs typeface="+mn-lt"/>
              </a:rPr>
              <a:t>Processledare i  XXX: XXX</a:t>
            </a:r>
            <a:endParaRPr lang="en-US" dirty="0">
              <a:ea typeface="+mn-lt"/>
              <a:cs typeface="+mn-lt"/>
            </a:endParaRPr>
          </a:p>
          <a:p>
            <a:pPr marL="457200" lvl="1"/>
            <a:r>
              <a:rPr lang="sv-SE" dirty="0">
                <a:ea typeface="+mn-lt"/>
                <a:cs typeface="+mn-lt"/>
              </a:rPr>
              <a:t>Ordförande i XXX: XXX</a:t>
            </a:r>
            <a:endParaRPr lang="en-US" dirty="0"/>
          </a:p>
        </p:txBody>
      </p:sp>
    </p:spTree>
    <p:extLst>
      <p:ext uri="{BB962C8B-B14F-4D97-AF65-F5344CB8AC3E}">
        <p14:creationId xmlns:p14="http://schemas.microsoft.com/office/powerpoint/2010/main" val="3540089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2A3D48-9CC2-4875-AA98-CD4AC8FBD81D}"/>
              </a:ext>
            </a:extLst>
          </p:cNvPr>
          <p:cNvSpPr>
            <a:spLocks noGrp="1"/>
          </p:cNvSpPr>
          <p:nvPr>
            <p:ph type="ctrTitle"/>
          </p:nvPr>
        </p:nvSpPr>
        <p:spPr>
          <a:xfrm>
            <a:off x="5829301" y="743841"/>
            <a:ext cx="5831867" cy="3334999"/>
          </a:xfrm>
        </p:spPr>
        <p:txBody>
          <a:bodyPr/>
          <a:lstStyle/>
          <a:p>
            <a:r>
              <a:rPr lang="sv-SE" sz="4800" dirty="0"/>
              <a:t>Lycka till med ditt uppdrag!</a:t>
            </a:r>
            <a:br>
              <a:rPr lang="sv-SE" dirty="0"/>
            </a:br>
            <a:endParaRPr lang="sv-SE" dirty="0"/>
          </a:p>
        </p:txBody>
      </p:sp>
      <p:pic>
        <p:nvPicPr>
          <p:cNvPr id="7" name="Platshållare för bild 6" descr="En bild som visar natur, regnbåge, utomhus, himmel&#10;&#10;Automatiskt genererad beskrivning">
            <a:extLst>
              <a:ext uri="{FF2B5EF4-FFF2-40B4-BE49-F238E27FC236}">
                <a16:creationId xmlns:a16="http://schemas.microsoft.com/office/drawing/2014/main" id="{14D3DE63-E18B-FF17-33B2-D7617B905CD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5707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Människoansikte, klädsel, Tecknade serier&#10;&#10;Automatiskt genererad beskrivning">
            <a:extLst>
              <a:ext uri="{FF2B5EF4-FFF2-40B4-BE49-F238E27FC236}">
                <a16:creationId xmlns:a16="http://schemas.microsoft.com/office/drawing/2014/main" id="{5EA394E1-CAB8-6486-1287-212FF45F066C}"/>
              </a:ext>
            </a:extLst>
          </p:cNvPr>
          <p:cNvPicPr>
            <a:picLocks noChangeAspect="1"/>
          </p:cNvPicPr>
          <p:nvPr/>
        </p:nvPicPr>
        <p:blipFill>
          <a:blip r:embed="rId2"/>
          <a:stretch>
            <a:fillRect/>
          </a:stretch>
        </p:blipFill>
        <p:spPr>
          <a:xfrm>
            <a:off x="1574158" y="0"/>
            <a:ext cx="8728028" cy="6633305"/>
          </a:xfrm>
          <a:prstGeom prst="rect">
            <a:avLst/>
          </a:prstGeom>
          <a:noFill/>
        </p:spPr>
      </p:pic>
    </p:spTree>
    <p:extLst>
      <p:ext uri="{BB962C8B-B14F-4D97-AF65-F5344CB8AC3E}">
        <p14:creationId xmlns:p14="http://schemas.microsoft.com/office/powerpoint/2010/main" val="75471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4708D5-2F06-D24C-BDBA-A90D7155D2E3}"/>
              </a:ext>
            </a:extLst>
          </p:cNvPr>
          <p:cNvSpPr>
            <a:spLocks noGrp="1"/>
          </p:cNvSpPr>
          <p:nvPr>
            <p:ph type="ctrTitle"/>
          </p:nvPr>
        </p:nvSpPr>
        <p:spPr>
          <a:xfrm>
            <a:off x="5829302" y="743841"/>
            <a:ext cx="4622798" cy="805559"/>
          </a:xfrm>
        </p:spPr>
        <p:txBody>
          <a:bodyPr/>
          <a:lstStyle/>
          <a:p>
            <a:r>
              <a:rPr lang="sv-SE" dirty="0"/>
              <a:t>Målbild – kunskapsstyrning</a:t>
            </a:r>
            <a:br>
              <a:rPr lang="sv-SE" dirty="0"/>
            </a:br>
            <a:r>
              <a:rPr lang="sv-SE" dirty="0"/>
              <a:t>i praktiken </a:t>
            </a:r>
          </a:p>
        </p:txBody>
      </p:sp>
      <p:sp>
        <p:nvSpPr>
          <p:cNvPr id="3" name="Platshållare för text 2">
            <a:extLst>
              <a:ext uri="{FF2B5EF4-FFF2-40B4-BE49-F238E27FC236}">
                <a16:creationId xmlns:a16="http://schemas.microsoft.com/office/drawing/2014/main" id="{9880387D-B35E-6948-BE4D-54ADF51122F5}"/>
              </a:ext>
            </a:extLst>
          </p:cNvPr>
          <p:cNvSpPr>
            <a:spLocks noGrp="1"/>
          </p:cNvSpPr>
          <p:nvPr>
            <p:ph type="body" sz="quarter" idx="10"/>
          </p:nvPr>
        </p:nvSpPr>
        <p:spPr>
          <a:xfrm>
            <a:off x="5829302" y="1727200"/>
            <a:ext cx="4865706" cy="4186238"/>
          </a:xfrm>
        </p:spPr>
        <p:txBody>
          <a:bodyPr>
            <a:normAutofit/>
          </a:bodyPr>
          <a:lstStyle/>
          <a:p>
            <a:r>
              <a:rPr lang="sv-SE" dirty="0"/>
              <a:t>Vi använder den bästa tillgängliga kunskap som finns i varje möte</a:t>
            </a:r>
          </a:p>
          <a:p>
            <a:r>
              <a:rPr lang="sv-SE" dirty="0"/>
              <a:t>Mötet följs upp och analyseras både på individnivå och gruppnivå</a:t>
            </a:r>
          </a:p>
          <a:p>
            <a:r>
              <a:rPr lang="sv-SE" dirty="0"/>
              <a:t>Ny kunskap kan snabbt omsättas</a:t>
            </a:r>
          </a:p>
          <a:p>
            <a:r>
              <a:rPr lang="sv-SE" dirty="0"/>
              <a:t>Identifiera och prioritera tillsammans med patienten</a:t>
            </a:r>
          </a:p>
          <a:p>
            <a:r>
              <a:rPr lang="sv-SE" dirty="0"/>
              <a:t>Det är enkelt att jobba kunskapsbaserat</a:t>
            </a:r>
          </a:p>
        </p:txBody>
      </p:sp>
      <p:pic>
        <p:nvPicPr>
          <p:cNvPr id="7" name="Platshållare för bild 6" descr="En bild som visar tecknad serie, klädsel, clipart, illustration&#10;&#10;Automatiskt genererad beskrivning">
            <a:extLst>
              <a:ext uri="{FF2B5EF4-FFF2-40B4-BE49-F238E27FC236}">
                <a16:creationId xmlns:a16="http://schemas.microsoft.com/office/drawing/2014/main" id="{AFC2A01C-9363-3E1C-5DE2-00FBC53D0DDA}"/>
              </a:ext>
            </a:extLst>
          </p:cNvPr>
          <p:cNvPicPr>
            <a:picLocks noGrp="1" noChangeAspect="1"/>
          </p:cNvPicPr>
          <p:nvPr>
            <p:ph type="pic" sz="quarter" idx="11"/>
          </p:nvPr>
        </p:nvPicPr>
        <p:blipFill>
          <a:blip r:embed="rId3"/>
          <a:srcRect l="8158" r="8158"/>
          <a:stretch>
            <a:fillRect/>
          </a:stretch>
        </p:blipFill>
        <p:spPr>
          <a:xfrm>
            <a:off x="0" y="410277"/>
            <a:ext cx="4563269" cy="5764710"/>
          </a:xfrm>
        </p:spPr>
      </p:pic>
    </p:spTree>
    <p:extLst>
      <p:ext uri="{BB962C8B-B14F-4D97-AF65-F5344CB8AC3E}">
        <p14:creationId xmlns:p14="http://schemas.microsoft.com/office/powerpoint/2010/main" val="275411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 23">
            <a:extLst>
              <a:ext uri="{FF2B5EF4-FFF2-40B4-BE49-F238E27FC236}">
                <a16:creationId xmlns:a16="http://schemas.microsoft.com/office/drawing/2014/main" id="{FADE068B-E8ED-8938-0E84-A75E1AD9120F}"/>
              </a:ext>
            </a:extLst>
          </p:cNvPr>
          <p:cNvSpPr/>
          <p:nvPr/>
        </p:nvSpPr>
        <p:spPr>
          <a:xfrm>
            <a:off x="672796" y="3898144"/>
            <a:ext cx="1966308" cy="1246909"/>
          </a:xfrm>
          <a:prstGeom prst="ellipse">
            <a:avLst/>
          </a:prstGeom>
          <a:solidFill>
            <a:schemeClr val="accent1">
              <a:lumMod val="5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latin typeface="Calibri" panose="020F0502020204030204"/>
            </a:endParaRPr>
          </a:p>
        </p:txBody>
      </p:sp>
      <p:sp>
        <p:nvSpPr>
          <p:cNvPr id="2" name="Rubrik 1"/>
          <p:cNvSpPr>
            <a:spLocks noGrp="1"/>
          </p:cNvSpPr>
          <p:nvPr>
            <p:ph type="title"/>
          </p:nvPr>
        </p:nvSpPr>
        <p:spPr/>
        <p:txBody>
          <a:bodyPr/>
          <a:lstStyle/>
          <a:p>
            <a:r>
              <a:rPr lang="sv-SE" dirty="0"/>
              <a:t>Inte göra mera – bara mera tillsammans! </a:t>
            </a:r>
          </a:p>
        </p:txBody>
      </p:sp>
      <p:sp>
        <p:nvSpPr>
          <p:cNvPr id="26" name="textruta 25"/>
          <p:cNvSpPr txBox="1"/>
          <p:nvPr/>
        </p:nvSpPr>
        <p:spPr>
          <a:xfrm>
            <a:off x="2108580" y="1809436"/>
            <a:ext cx="1446230" cy="646074"/>
          </a:xfrm>
          <a:prstGeom prst="rect">
            <a:avLst/>
          </a:prstGeom>
          <a:noFill/>
        </p:spPr>
        <p:txBody>
          <a:bodyPr wrap="none" rtlCol="0">
            <a:spAutoFit/>
          </a:bodyPr>
          <a:lstStyle/>
          <a:p>
            <a:pPr algn="ctr" defTabSz="913624">
              <a:defRPr/>
            </a:pPr>
            <a:r>
              <a:rPr lang="sv-SE" sz="1799" dirty="0">
                <a:solidFill>
                  <a:prstClr val="white"/>
                </a:solidFill>
                <a:latin typeface="Calibri" panose="020F0502020204030204"/>
              </a:rPr>
              <a:t>Många olika</a:t>
            </a:r>
          </a:p>
          <a:p>
            <a:pPr algn="ctr" defTabSz="913624">
              <a:defRPr/>
            </a:pPr>
            <a:r>
              <a:rPr lang="sv-SE" sz="1799" dirty="0">
                <a:solidFill>
                  <a:prstClr val="white"/>
                </a:solidFill>
                <a:latin typeface="Calibri" panose="020F0502020204030204"/>
              </a:rPr>
              <a:t>kunskapsstöd</a:t>
            </a:r>
          </a:p>
        </p:txBody>
      </p:sp>
      <p:sp>
        <p:nvSpPr>
          <p:cNvPr id="32" name="textruta 31"/>
          <p:cNvSpPr txBox="1"/>
          <p:nvPr/>
        </p:nvSpPr>
        <p:spPr>
          <a:xfrm>
            <a:off x="672796" y="3971884"/>
            <a:ext cx="1881541" cy="1138260"/>
          </a:xfrm>
          <a:prstGeom prst="rect">
            <a:avLst/>
          </a:prstGeom>
          <a:noFill/>
        </p:spPr>
        <p:txBody>
          <a:bodyPr wrap="none" rtlCol="0">
            <a:spAutoFit/>
          </a:bodyPr>
          <a:lstStyle/>
          <a:p>
            <a:pPr algn="ctr" defTabSz="913624">
              <a:defRPr/>
            </a:pPr>
            <a:r>
              <a:rPr lang="sv-SE" sz="1699" dirty="0">
                <a:solidFill>
                  <a:prstClr val="white"/>
                </a:solidFill>
                <a:latin typeface="Calibri" panose="020F0502020204030204"/>
              </a:rPr>
              <a:t>Stöd för </a:t>
            </a:r>
          </a:p>
          <a:p>
            <a:pPr algn="ctr" defTabSz="913624">
              <a:defRPr/>
            </a:pPr>
            <a:r>
              <a:rPr lang="sv-SE" sz="1699" dirty="0">
                <a:solidFill>
                  <a:prstClr val="white"/>
                </a:solidFill>
                <a:latin typeface="Calibri" panose="020F0502020204030204"/>
              </a:rPr>
              <a:t>uppföljning, </a:t>
            </a:r>
          </a:p>
          <a:p>
            <a:pPr algn="ctr" defTabSz="913624">
              <a:defRPr/>
            </a:pPr>
            <a:r>
              <a:rPr lang="sv-SE" sz="1699" dirty="0">
                <a:solidFill>
                  <a:prstClr val="white"/>
                </a:solidFill>
                <a:latin typeface="Calibri" panose="020F0502020204030204"/>
              </a:rPr>
              <a:t>Öppna jämförelser </a:t>
            </a:r>
          </a:p>
          <a:p>
            <a:pPr algn="ctr" defTabSz="913624">
              <a:defRPr/>
            </a:pPr>
            <a:r>
              <a:rPr lang="sv-SE" sz="1699" dirty="0">
                <a:solidFill>
                  <a:prstClr val="white"/>
                </a:solidFill>
                <a:latin typeface="Calibri" panose="020F0502020204030204"/>
              </a:rPr>
              <a:t>och analys</a:t>
            </a:r>
          </a:p>
        </p:txBody>
      </p:sp>
      <p:sp>
        <p:nvSpPr>
          <p:cNvPr id="33" name="Högerpil 32"/>
          <p:cNvSpPr/>
          <p:nvPr/>
        </p:nvSpPr>
        <p:spPr>
          <a:xfrm>
            <a:off x="8006135" y="2787922"/>
            <a:ext cx="1230825" cy="855851"/>
          </a:xfrm>
          <a:prstGeom prst="rightArrow">
            <a:avLst/>
          </a:prstGeom>
          <a:solidFill>
            <a:schemeClr val="bg1"/>
          </a:solidFill>
          <a:ln>
            <a:solidFill>
              <a:srgbClr val="2A6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4">
              <a:defRPr/>
            </a:pPr>
            <a:endParaRPr lang="sv-SE" sz="1799" dirty="0">
              <a:solidFill>
                <a:prstClr val="white"/>
              </a:solidFill>
              <a:latin typeface="Calibri" panose="020F0502020204030204"/>
            </a:endParaRPr>
          </a:p>
        </p:txBody>
      </p:sp>
      <p:sp>
        <p:nvSpPr>
          <p:cNvPr id="3" name="Flödesschema: Koppling 15">
            <a:extLst>
              <a:ext uri="{FF2B5EF4-FFF2-40B4-BE49-F238E27FC236}">
                <a16:creationId xmlns:a16="http://schemas.microsoft.com/office/drawing/2014/main" id="{F0539EEF-1638-7DA2-654D-A9B67AC24F6E}"/>
              </a:ext>
            </a:extLst>
          </p:cNvPr>
          <p:cNvSpPr/>
          <p:nvPr/>
        </p:nvSpPr>
        <p:spPr>
          <a:xfrm>
            <a:off x="7372667" y="2140430"/>
            <a:ext cx="3441609" cy="3217096"/>
          </a:xfrm>
          <a:prstGeom prst="flowChartConnector">
            <a:avLst/>
          </a:prstGeom>
          <a:solidFill>
            <a:schemeClr val="bg1"/>
          </a:solidFill>
          <a:ln w="333375">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Ellips 3">
            <a:extLst>
              <a:ext uri="{FF2B5EF4-FFF2-40B4-BE49-F238E27FC236}">
                <a16:creationId xmlns:a16="http://schemas.microsoft.com/office/drawing/2014/main" id="{390D2A86-D8F6-EA20-5D10-18242D6BBAC0}"/>
              </a:ext>
            </a:extLst>
          </p:cNvPr>
          <p:cNvSpPr/>
          <p:nvPr/>
        </p:nvSpPr>
        <p:spPr>
          <a:xfrm>
            <a:off x="8193851" y="1823744"/>
            <a:ext cx="1966308" cy="1246909"/>
          </a:xfrm>
          <a:prstGeom prst="ellipse">
            <a:avLst/>
          </a:prstGeom>
          <a:solidFill>
            <a:schemeClr val="accent1">
              <a:lumMod val="5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latin typeface="Calibri" panose="020F0502020204030204"/>
            </a:endParaRPr>
          </a:p>
        </p:txBody>
      </p:sp>
      <p:sp>
        <p:nvSpPr>
          <p:cNvPr id="5" name="Ellips 4">
            <a:extLst>
              <a:ext uri="{FF2B5EF4-FFF2-40B4-BE49-F238E27FC236}">
                <a16:creationId xmlns:a16="http://schemas.microsoft.com/office/drawing/2014/main" id="{F069F6EF-5104-3EDA-2C03-222C5C3BF3E6}"/>
              </a:ext>
            </a:extLst>
          </p:cNvPr>
          <p:cNvSpPr/>
          <p:nvPr/>
        </p:nvSpPr>
        <p:spPr>
          <a:xfrm>
            <a:off x="9353246" y="4059934"/>
            <a:ext cx="1966308" cy="1246909"/>
          </a:xfrm>
          <a:prstGeom prst="ellipse">
            <a:avLst/>
          </a:prstGeom>
          <a:solidFill>
            <a:schemeClr val="accent1">
              <a:lumMod val="5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latin typeface="Calibri" panose="020F0502020204030204"/>
            </a:endParaRPr>
          </a:p>
        </p:txBody>
      </p:sp>
      <p:sp>
        <p:nvSpPr>
          <p:cNvPr id="6" name="textruta 5">
            <a:extLst>
              <a:ext uri="{FF2B5EF4-FFF2-40B4-BE49-F238E27FC236}">
                <a16:creationId xmlns:a16="http://schemas.microsoft.com/office/drawing/2014/main" id="{459B25F8-BB8A-D268-5DAE-2D62BF27BE1B}"/>
              </a:ext>
            </a:extLst>
          </p:cNvPr>
          <p:cNvSpPr txBox="1"/>
          <p:nvPr/>
        </p:nvSpPr>
        <p:spPr>
          <a:xfrm>
            <a:off x="9353246" y="4221723"/>
            <a:ext cx="2071994" cy="923330"/>
          </a:xfrm>
          <a:prstGeom prst="rect">
            <a:avLst/>
          </a:prstGeom>
          <a:noFill/>
        </p:spPr>
        <p:txBody>
          <a:bodyPr wrap="square" rtlCol="0">
            <a:spAutoFit/>
          </a:bodyPr>
          <a:lstStyle/>
          <a:p>
            <a:pPr algn="ctr"/>
            <a:r>
              <a:rPr lang="sv-SE" dirty="0">
                <a:solidFill>
                  <a:srgbClr val="FFFFFF"/>
                </a:solidFill>
              </a:rPr>
              <a:t>Stöd för </a:t>
            </a:r>
          </a:p>
          <a:p>
            <a:pPr algn="ctr"/>
            <a:r>
              <a:rPr lang="sv-SE" dirty="0">
                <a:solidFill>
                  <a:srgbClr val="FFFFFF"/>
                </a:solidFill>
              </a:rPr>
              <a:t>utveckling och ledarskap</a:t>
            </a:r>
          </a:p>
        </p:txBody>
      </p:sp>
      <p:sp>
        <p:nvSpPr>
          <p:cNvPr id="7" name="Ellips 6">
            <a:extLst>
              <a:ext uri="{FF2B5EF4-FFF2-40B4-BE49-F238E27FC236}">
                <a16:creationId xmlns:a16="http://schemas.microsoft.com/office/drawing/2014/main" id="{75D27095-616B-0699-1DE4-FBE06DA44C60}"/>
              </a:ext>
            </a:extLst>
          </p:cNvPr>
          <p:cNvSpPr/>
          <p:nvPr/>
        </p:nvSpPr>
        <p:spPr>
          <a:xfrm>
            <a:off x="6955260" y="4059934"/>
            <a:ext cx="1966308" cy="1246909"/>
          </a:xfrm>
          <a:prstGeom prst="ellipse">
            <a:avLst/>
          </a:prstGeom>
          <a:solidFill>
            <a:schemeClr val="accent1">
              <a:lumMod val="5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latin typeface="Calibri" panose="020F0502020204030204"/>
            </a:endParaRPr>
          </a:p>
        </p:txBody>
      </p:sp>
      <p:sp>
        <p:nvSpPr>
          <p:cNvPr id="8" name="textruta 7">
            <a:extLst>
              <a:ext uri="{FF2B5EF4-FFF2-40B4-BE49-F238E27FC236}">
                <a16:creationId xmlns:a16="http://schemas.microsoft.com/office/drawing/2014/main" id="{B7978C1B-1A89-DE08-E6E4-7EE59C39F241}"/>
              </a:ext>
            </a:extLst>
          </p:cNvPr>
          <p:cNvSpPr txBox="1"/>
          <p:nvPr/>
        </p:nvSpPr>
        <p:spPr>
          <a:xfrm>
            <a:off x="6892716" y="4164428"/>
            <a:ext cx="2014564" cy="1138773"/>
          </a:xfrm>
          <a:prstGeom prst="rect">
            <a:avLst/>
          </a:prstGeom>
          <a:noFill/>
        </p:spPr>
        <p:txBody>
          <a:bodyPr wrap="square" rtlCol="0">
            <a:spAutoFit/>
          </a:bodyPr>
          <a:lstStyle/>
          <a:p>
            <a:pPr algn="ctr"/>
            <a:r>
              <a:rPr lang="sv-SE" sz="1700" dirty="0">
                <a:solidFill>
                  <a:schemeClr val="bg1"/>
                </a:solidFill>
              </a:rPr>
              <a:t>Stöd för </a:t>
            </a:r>
          </a:p>
          <a:p>
            <a:pPr algn="ctr"/>
            <a:r>
              <a:rPr lang="sv-SE" sz="1700" dirty="0">
                <a:solidFill>
                  <a:schemeClr val="bg1"/>
                </a:solidFill>
              </a:rPr>
              <a:t>uppföljning, </a:t>
            </a:r>
          </a:p>
          <a:p>
            <a:pPr algn="ctr"/>
            <a:r>
              <a:rPr lang="sv-SE" sz="1700" dirty="0">
                <a:solidFill>
                  <a:schemeClr val="bg1"/>
                </a:solidFill>
              </a:rPr>
              <a:t>Öppna jämförelser </a:t>
            </a:r>
          </a:p>
          <a:p>
            <a:pPr algn="ctr"/>
            <a:r>
              <a:rPr lang="sv-SE" sz="1700" dirty="0">
                <a:solidFill>
                  <a:schemeClr val="bg1"/>
                </a:solidFill>
              </a:rPr>
              <a:t>och analys</a:t>
            </a:r>
          </a:p>
        </p:txBody>
      </p:sp>
      <p:sp>
        <p:nvSpPr>
          <p:cNvPr id="9" name="Ellips 8">
            <a:extLst>
              <a:ext uri="{FF2B5EF4-FFF2-40B4-BE49-F238E27FC236}">
                <a16:creationId xmlns:a16="http://schemas.microsoft.com/office/drawing/2014/main" id="{E9D2A231-5D44-DCE1-D7BF-15CB7E7BC72B}"/>
              </a:ext>
            </a:extLst>
          </p:cNvPr>
          <p:cNvSpPr/>
          <p:nvPr/>
        </p:nvSpPr>
        <p:spPr>
          <a:xfrm>
            <a:off x="7905425" y="2850195"/>
            <a:ext cx="2543161" cy="1612713"/>
          </a:xfrm>
          <a:prstGeom prst="ellipse">
            <a:avLst/>
          </a:prstGeom>
          <a:solidFill>
            <a:srgbClr val="377D7A"/>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latin typeface="Calibri" panose="020F0502020204030204"/>
            </a:endParaRPr>
          </a:p>
        </p:txBody>
      </p:sp>
      <p:sp>
        <p:nvSpPr>
          <p:cNvPr id="10" name="textruta 9">
            <a:extLst>
              <a:ext uri="{FF2B5EF4-FFF2-40B4-BE49-F238E27FC236}">
                <a16:creationId xmlns:a16="http://schemas.microsoft.com/office/drawing/2014/main" id="{B5CF5296-05DE-09C7-9C92-1F729D9DB7AD}"/>
              </a:ext>
            </a:extLst>
          </p:cNvPr>
          <p:cNvSpPr txBox="1"/>
          <p:nvPr/>
        </p:nvSpPr>
        <p:spPr>
          <a:xfrm>
            <a:off x="8363278" y="2099648"/>
            <a:ext cx="1563552" cy="369332"/>
          </a:xfrm>
          <a:prstGeom prst="rect">
            <a:avLst/>
          </a:prstGeom>
          <a:noFill/>
        </p:spPr>
        <p:txBody>
          <a:bodyPr wrap="square" rtlCol="0">
            <a:spAutoFit/>
          </a:bodyPr>
          <a:lstStyle/>
          <a:p>
            <a:pPr algn="ctr"/>
            <a:r>
              <a:rPr lang="sv-SE" dirty="0">
                <a:solidFill>
                  <a:schemeClr val="bg1"/>
                </a:solidFill>
              </a:rPr>
              <a:t>Kunskapsstöd</a:t>
            </a:r>
          </a:p>
        </p:txBody>
      </p:sp>
      <p:sp>
        <p:nvSpPr>
          <p:cNvPr id="11" name="textruta 10">
            <a:extLst>
              <a:ext uri="{FF2B5EF4-FFF2-40B4-BE49-F238E27FC236}">
                <a16:creationId xmlns:a16="http://schemas.microsoft.com/office/drawing/2014/main" id="{6042A6DF-68B4-E710-2645-3B5AF3FF23FA}"/>
              </a:ext>
            </a:extLst>
          </p:cNvPr>
          <p:cNvSpPr txBox="1"/>
          <p:nvPr/>
        </p:nvSpPr>
        <p:spPr>
          <a:xfrm>
            <a:off x="8133494" y="3165524"/>
            <a:ext cx="2034182" cy="923330"/>
          </a:xfrm>
          <a:prstGeom prst="rect">
            <a:avLst/>
          </a:prstGeom>
          <a:noFill/>
        </p:spPr>
        <p:txBody>
          <a:bodyPr wrap="square" rtlCol="0">
            <a:spAutoFit/>
          </a:bodyPr>
          <a:lstStyle/>
          <a:p>
            <a:pPr algn="ctr"/>
            <a:r>
              <a:rPr lang="sv-SE" dirty="0">
                <a:solidFill>
                  <a:schemeClr val="bg1"/>
                </a:solidFill>
              </a:rPr>
              <a:t>En sammanhållen </a:t>
            </a:r>
          </a:p>
          <a:p>
            <a:pPr algn="ctr"/>
            <a:r>
              <a:rPr lang="sv-SE" dirty="0">
                <a:solidFill>
                  <a:schemeClr val="bg1"/>
                </a:solidFill>
              </a:rPr>
              <a:t>struktur för </a:t>
            </a:r>
          </a:p>
          <a:p>
            <a:pPr algn="ctr"/>
            <a:r>
              <a:rPr lang="sv-SE" dirty="0">
                <a:solidFill>
                  <a:schemeClr val="bg1"/>
                </a:solidFill>
              </a:rPr>
              <a:t>kunskapsstyrning</a:t>
            </a:r>
          </a:p>
        </p:txBody>
      </p:sp>
      <p:sp>
        <p:nvSpPr>
          <p:cNvPr id="12" name="Ellips 11">
            <a:extLst>
              <a:ext uri="{FF2B5EF4-FFF2-40B4-BE49-F238E27FC236}">
                <a16:creationId xmlns:a16="http://schemas.microsoft.com/office/drawing/2014/main" id="{72AB78B7-28FD-D807-4EE9-FCFDEBA809AD}"/>
              </a:ext>
            </a:extLst>
          </p:cNvPr>
          <p:cNvSpPr/>
          <p:nvPr/>
        </p:nvSpPr>
        <p:spPr>
          <a:xfrm>
            <a:off x="2078765" y="1705457"/>
            <a:ext cx="1966308" cy="1246909"/>
          </a:xfrm>
          <a:prstGeom prst="ellipse">
            <a:avLst/>
          </a:prstGeom>
          <a:solidFill>
            <a:schemeClr val="accent1">
              <a:lumMod val="5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prstClr val="white"/>
                </a:solidFill>
                <a:latin typeface="Calibri" panose="020F0502020204030204"/>
              </a:rPr>
              <a:t>Kunskaps-stöd</a:t>
            </a:r>
          </a:p>
        </p:txBody>
      </p:sp>
      <p:sp>
        <p:nvSpPr>
          <p:cNvPr id="27" name="Ellips 26">
            <a:extLst>
              <a:ext uri="{FF2B5EF4-FFF2-40B4-BE49-F238E27FC236}">
                <a16:creationId xmlns:a16="http://schemas.microsoft.com/office/drawing/2014/main" id="{A3AC1EF5-E811-FCFC-6A4A-D180D0ADC23F}"/>
              </a:ext>
            </a:extLst>
          </p:cNvPr>
          <p:cNvSpPr/>
          <p:nvPr/>
        </p:nvSpPr>
        <p:spPr>
          <a:xfrm>
            <a:off x="3253407" y="3905634"/>
            <a:ext cx="2045878" cy="1246909"/>
          </a:xfrm>
          <a:prstGeom prst="ellipse">
            <a:avLst/>
          </a:prstGeom>
          <a:solidFill>
            <a:schemeClr val="accent1">
              <a:lumMod val="5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prstClr val="white"/>
                </a:solidFill>
                <a:latin typeface="Calibri" panose="020F0502020204030204"/>
              </a:rPr>
              <a:t>Stöd för utveckling och ledarskap</a:t>
            </a:r>
          </a:p>
        </p:txBody>
      </p:sp>
      <p:sp>
        <p:nvSpPr>
          <p:cNvPr id="30" name="Högerpil 32">
            <a:extLst>
              <a:ext uri="{FF2B5EF4-FFF2-40B4-BE49-F238E27FC236}">
                <a16:creationId xmlns:a16="http://schemas.microsoft.com/office/drawing/2014/main" id="{72EB8D6D-2599-C587-95D9-1B85AA5AD4F8}"/>
              </a:ext>
            </a:extLst>
          </p:cNvPr>
          <p:cNvSpPr/>
          <p:nvPr/>
        </p:nvSpPr>
        <p:spPr>
          <a:xfrm>
            <a:off x="5352147" y="2787922"/>
            <a:ext cx="1230825" cy="855851"/>
          </a:xfrm>
          <a:prstGeom prst="rightArrow">
            <a:avLst/>
          </a:prstGeom>
          <a:solidFill>
            <a:schemeClr val="bg1"/>
          </a:solidFill>
          <a:ln>
            <a:solidFill>
              <a:srgbClr val="2A6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4">
              <a:defRPr/>
            </a:pPr>
            <a:endParaRPr lang="sv-SE" sz="1799" dirty="0">
              <a:solidFill>
                <a:prstClr val="white"/>
              </a:solidFill>
              <a:latin typeface="Calibri" panose="020F0502020204030204"/>
            </a:endParaRPr>
          </a:p>
        </p:txBody>
      </p:sp>
    </p:spTree>
    <p:extLst>
      <p:ext uri="{BB962C8B-B14F-4D97-AF65-F5344CB8AC3E}">
        <p14:creationId xmlns:p14="http://schemas.microsoft.com/office/powerpoint/2010/main" val="269194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1E319331-D06D-EE3F-0FDF-EF984D231214}"/>
              </a:ext>
            </a:extLst>
          </p:cNvPr>
          <p:cNvPicPr>
            <a:picLocks noChangeAspect="1"/>
          </p:cNvPicPr>
          <p:nvPr/>
        </p:nvPicPr>
        <p:blipFill>
          <a:blip r:embed="rId3"/>
          <a:stretch>
            <a:fillRect/>
          </a:stretch>
        </p:blipFill>
        <p:spPr>
          <a:xfrm>
            <a:off x="639966" y="157043"/>
            <a:ext cx="10912067" cy="6375407"/>
          </a:xfrm>
          <a:prstGeom prst="rect">
            <a:avLst/>
          </a:prstGeom>
        </p:spPr>
      </p:pic>
    </p:spTree>
    <p:extLst>
      <p:ext uri="{BB962C8B-B14F-4D97-AF65-F5344CB8AC3E}">
        <p14:creationId xmlns:p14="http://schemas.microsoft.com/office/powerpoint/2010/main" val="21558900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mall" id="{C0197AE7-D54F-5043-BB08-EE43D68BCDE4}" vid="{1FF52E99-8E52-0F49-960F-93856A592B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lutdatum xmlns="2B20E3F3-62D6-4307-A810-C7FFBB940E2D" xsi:nil="true"/>
    <Ämne xmlns="1085aee7-63f7-4585-a659-af0c6a30d3cd" xsi:nil="true"/>
    <_Flow_SignoffStatus xmlns="2b20e3f3-62d6-4307-a810-c7ffbb940e2d" xsi:nil="true"/>
    <Projekttyp xmlns="1085aee7-63f7-4585-a659-af0c6a30d3cd" xsi:nil="true"/>
    <Projektstatus xmlns="1085aee7-63f7-4585-a659-af0c6a30d3c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654403055AFC44939F37FB38FDB0C6" ma:contentTypeVersion="" ma:contentTypeDescription="Create a new document." ma:contentTypeScope="" ma:versionID="8218ab588901489adc61d4088e785737">
  <xsd:schema xmlns:xsd="http://www.w3.org/2001/XMLSchema" xmlns:xs="http://www.w3.org/2001/XMLSchema" xmlns:p="http://schemas.microsoft.com/office/2006/metadata/properties" xmlns:ns2="2B20E3F3-62D6-4307-A810-C7FFBB940E2D" xmlns:ns3="1085aee7-63f7-4585-a659-af0c6a30d3cd" xmlns:ns4="2b20e3f3-62d6-4307-a810-c7ffbb940e2d" xmlns:ns5="b55b3548-07f3-4e00-9fcf-fb2b70e33a95" targetNamespace="http://schemas.microsoft.com/office/2006/metadata/properties" ma:root="true" ma:fieldsID="ba3c802159e745e1aca96a40c1f442ea" ns2:_="" ns3:_="" ns4:_="" ns5:_="">
    <xsd:import namespace="2B20E3F3-62D6-4307-A810-C7FFBB940E2D"/>
    <xsd:import namespace="1085aee7-63f7-4585-a659-af0c6a30d3cd"/>
    <xsd:import namespace="2b20e3f3-62d6-4307-a810-c7ffbb940e2d"/>
    <xsd:import namespace="b55b3548-07f3-4e00-9fcf-fb2b70e33a95"/>
    <xsd:element name="properties">
      <xsd:complexType>
        <xsd:sequence>
          <xsd:element name="documentManagement">
            <xsd:complexType>
              <xsd:all>
                <xsd:element ref="ns2:Slutdatum" minOccurs="0"/>
                <xsd:element ref="ns3:Projekttyp" minOccurs="0"/>
                <xsd:element ref="ns3:Ämne" minOccurs="0"/>
                <xsd:element ref="ns3:Projektstatus" minOccurs="0"/>
                <xsd:element ref="ns2:MediaServiceMetadata" minOccurs="0"/>
                <xsd:element ref="ns2:MediaServiceFastMetadata" minOccurs="0"/>
                <xsd:element ref="ns4:MediaServiceDateTaken" minOccurs="0"/>
                <xsd:element ref="ns4:MediaServiceAutoTags" minOccurs="0"/>
                <xsd:element ref="ns4:MediaServiceLocation" minOccurs="0"/>
                <xsd:element ref="ns5:SharedWithUsers" minOccurs="0"/>
                <xsd:element ref="ns5:SharedWithDetails" minOccurs="0"/>
                <xsd:element ref="ns4:_Flow_SignoffStatu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20E3F3-62D6-4307-A810-C7FFBB940E2D" elementFormDefault="qualified">
    <xsd:import namespace="http://schemas.microsoft.com/office/2006/documentManagement/types"/>
    <xsd:import namespace="http://schemas.microsoft.com/office/infopath/2007/PartnerControls"/>
    <xsd:element name="Slutdatum" ma:index="8" nillable="true" ma:displayName="Slutdatum" ma:format="DateOnly" ma:internalName="Slutdatum">
      <xsd:simpleType>
        <xsd:restriction base="dms:DateTime"/>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85aee7-63f7-4585-a659-af0c6a30d3cd" elementFormDefault="qualified">
    <xsd:import namespace="http://schemas.microsoft.com/office/2006/documentManagement/types"/>
    <xsd:import namespace="http://schemas.microsoft.com/office/infopath/2007/PartnerControls"/>
    <xsd:element name="Projekttyp" ma:index="9" nillable="true" ma:displayName="Projekttyp" ma:format="Dropdown" ma:internalName="Projekttyp">
      <xsd:simpleType>
        <xsd:restriction base="dms:Choice">
          <xsd:enumeration value="Utredning/Kartläggning"/>
          <xsd:enumeration value="Strategi/Ramverk"/>
          <xsd:enumeration value="Implementering"/>
          <xsd:enumeration value="Organisationsutveckling"/>
          <xsd:enumeration value="Ekonomistyrning"/>
          <xsd:enumeration value="Konsultstöd/Facilitering"/>
          <xsd:enumeration value="Vård/Tjänsteprocesser"/>
        </xsd:restriction>
      </xsd:simpleType>
    </xsd:element>
    <xsd:element name="Ämne" ma:index="10" nillable="true" ma:displayName="Ämne" ma:format="Dropdown" ma:internalName="_x00c4_mne">
      <xsd:simpleType>
        <xsd:restriction base="dms:Choice">
          <xsd:enumeration value="Ersättningsmodeller"/>
          <xsd:enumeration value="eHälsa/IT-stöd"/>
          <xsd:enumeration value="Folkhälsa"/>
          <xsd:enumeration value="Jämlik hälsa"/>
          <xsd:enumeration value="Sammanhållen vård"/>
          <xsd:enumeration value="Vårdgivarprocesser och organisation"/>
          <xsd:enumeration value="Läkemedel"/>
          <xsd:enumeration value="Patientsäkerhet"/>
          <xsd:enumeration value="Vård i hemmet"/>
          <xsd:enumeration value="Sociala investeringar"/>
          <xsd:enumeration value="Arbetsförmåga"/>
          <xsd:enumeration value="Kompetensförsörjning"/>
          <xsd:enumeration value="Organisering av hälso och sjukvårdssystemet"/>
        </xsd:restriction>
      </xsd:simpleType>
    </xsd:element>
    <xsd:element name="Projektstatus" ma:index="11" nillable="true" ma:displayName="Projektstatus" ma:format="Dropdown" ma:internalName="Projektstatus">
      <xsd:simpleType>
        <xsd:restriction base="dms:Choice">
          <xsd:enumeration value="Pågående"/>
          <xsd:enumeration value="Avslutat"/>
        </xsd:restriction>
      </xsd:simpleType>
    </xsd:element>
  </xsd:schema>
  <xsd:schema xmlns:xsd="http://www.w3.org/2001/XMLSchema" xmlns:xs="http://www.w3.org/2001/XMLSchema" xmlns:dms="http://schemas.microsoft.com/office/2006/documentManagement/types" xmlns:pc="http://schemas.microsoft.com/office/infopath/2007/PartnerControls" targetNamespace="2b20e3f3-62d6-4307-a810-c7ffbb940e2d" elementFormDefault="qualified">
    <xsd:import namespace="http://schemas.microsoft.com/office/2006/documentManagement/types"/>
    <xsd:import namespace="http://schemas.microsoft.com/office/infopath/2007/PartnerControls"/>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_Flow_SignoffStatus" ma:index="19" nillable="true" ma:displayName="Sign-off status" ma:internalName="_x0024_Resources_x003a_core_x002c_Signoff_Status_x003b_">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5b3548-07f3-4e00-9fcf-fb2b70e33a95" elementFormDefault="qualified">
    <xsd:import namespace="http://schemas.microsoft.com/office/2006/documentManagement/types"/>
    <xsd:import namespace="http://schemas.microsoft.com/office/infopath/2007/PartnerControls"/>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B2398-3A3E-4519-9886-B3DCC2BBDCB9}">
  <ds:schemaRefs>
    <ds:schemaRef ds:uri="1085aee7-63f7-4585-a659-af0c6a30d3cd"/>
    <ds:schemaRef ds:uri="2B20E3F3-62D6-4307-A810-C7FFBB940E2D"/>
    <ds:schemaRef ds:uri="2b20e3f3-62d6-4307-a810-c7ffbb940e2d"/>
    <ds:schemaRef ds:uri="b55b3548-07f3-4e00-9fcf-fb2b70e33a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1863ED-FB52-4EDE-AEE9-7DA1C94424D1}">
  <ds:schemaRefs>
    <ds:schemaRef ds:uri="http://schemas.microsoft.com/sharepoint/v3/contenttype/forms"/>
  </ds:schemaRefs>
</ds:datastoreItem>
</file>

<file path=customXml/itemProps3.xml><?xml version="1.0" encoding="utf-8"?>
<ds:datastoreItem xmlns:ds="http://schemas.openxmlformats.org/officeDocument/2006/customXml" ds:itemID="{5A0706F7-F938-496B-96C0-34BBFB9CDD5F}">
  <ds:schemaRefs>
    <ds:schemaRef ds:uri="1085aee7-63f7-4585-a659-af0c6a30d3cd"/>
    <ds:schemaRef ds:uri="2B20E3F3-62D6-4307-A810-C7FFBB940E2D"/>
    <ds:schemaRef ds:uri="2b20e3f3-62d6-4307-a810-c7ffbb940e2d"/>
    <ds:schemaRef ds:uri="b55b3548-07f3-4e00-9fcf-fb2b70e33a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Tom-mall-PPT-Kunskapsstyrning</Template>
  <TotalTime>1973</TotalTime>
  <Words>2417</Words>
  <Application>Microsoft Office PowerPoint</Application>
  <PresentationFormat>Bredbild</PresentationFormat>
  <Paragraphs>448</Paragraphs>
  <Slides>52</Slides>
  <Notes>30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52</vt:i4>
      </vt:variant>
    </vt:vector>
  </HeadingPairs>
  <TitlesOfParts>
    <vt:vector size="58" baseType="lpstr">
      <vt:lpstr>Arial</vt:lpstr>
      <vt:lpstr>Arial,Sans-Serif</vt:lpstr>
      <vt:lpstr>Calibri</vt:lpstr>
      <vt:lpstr>georgia</vt:lpstr>
      <vt:lpstr>open sans</vt:lpstr>
      <vt:lpstr>1_Tema_sveriges_regioner_i_samverkan</vt:lpstr>
      <vt:lpstr>Introduktion för patient- och närståendeföreträdare  Nationellt system för kunskapsstyrning hälso- och sjukvård   </vt:lpstr>
      <vt:lpstr>Introduktion för patient- och närståendeföreträdare</vt:lpstr>
      <vt:lpstr>Vision och målbild för systemet för kunskapsstyrning</vt:lpstr>
      <vt:lpstr> Med sikte mot ett nationellt gemensamt system  för kunskapsstyrning</vt:lpstr>
      <vt:lpstr>Dagens system utifrån tidigare arbete och erfarenheter</vt:lpstr>
      <vt:lpstr>PowerPoint-presentation</vt:lpstr>
      <vt:lpstr>Målbild – kunskapsstyrning i praktiken </vt:lpstr>
      <vt:lpstr>Inte göra mera – bara mera tillsammans! </vt:lpstr>
      <vt:lpstr>PowerPoint-presentation</vt:lpstr>
      <vt:lpstr>Ett samspel mellan olika delar i systemet</vt:lpstr>
      <vt:lpstr>Information, filmer och nyheter på kunskapsstyrningvard.se</vt:lpstr>
      <vt:lpstr>Regionernas beslut i korthet</vt:lpstr>
      <vt:lpstr> Alla 21 regioner har beslutat om gemensam fortsättning – utveckling av nationellt system för kunskapsstyrning  2023-2027</vt:lpstr>
      <vt:lpstr> Regionerna ska i första hand ha fokus på:</vt:lpstr>
      <vt:lpstr>PowerPoint-presentation</vt:lpstr>
      <vt:lpstr>PowerPoint-presentation</vt:lpstr>
      <vt:lpstr>Nationella programområden  (NPO): uppdrag</vt:lpstr>
      <vt:lpstr>NPO - uppdrag</vt:lpstr>
      <vt:lpstr>Regionala programområden (RPO): uppdrag </vt:lpstr>
      <vt:lpstr>Regionala programområden (RPO): uppdrag </vt:lpstr>
      <vt:lpstr>Organisation i systemet för kunskapsstyrning</vt:lpstr>
      <vt:lpstr>Sammansättning nationella programområden (NPO)  och nationella arbetsgrupper (NAG)</vt:lpstr>
      <vt:lpstr>Nationella arbetsgruppen (NAG): uppdrag</vt:lpstr>
      <vt:lpstr>Nationell arbetsgrupp  - sammansättningen viktig</vt:lpstr>
      <vt:lpstr>Styrgrupp SKS</vt:lpstr>
      <vt:lpstr> Beredningsgrupp</vt:lpstr>
      <vt:lpstr>Nationell stödfunktion vid SKR -  uppdrag</vt:lpstr>
      <vt:lpstr>Nationell stödfunktion vid SKR -  uppdrag</vt:lpstr>
      <vt:lpstr>Syfte med personcentrerade sammanhållna vårdförlopp</vt:lpstr>
      <vt:lpstr>PowerPoint-presentation</vt:lpstr>
      <vt:lpstr> Innehåll:</vt:lpstr>
      <vt:lpstr>Rutin för patientmedverkan i systemet för kunskapsstyrning</vt:lpstr>
      <vt:lpstr>Rutin för patientmedverkan</vt:lpstr>
      <vt:lpstr>Överenskommelse</vt:lpstr>
      <vt:lpstr>Ersättningsnivåer</vt:lpstr>
      <vt:lpstr>PowerPoint-presentation</vt:lpstr>
      <vt:lpstr>Innehåll:</vt:lpstr>
      <vt:lpstr>Vad är en patientföreträdare?</vt:lpstr>
      <vt:lpstr>Medskapande på olika nivåer</vt:lpstr>
      <vt:lpstr>Patientföreträdare</vt:lpstr>
      <vt:lpstr>PowerPoint-presentation</vt:lpstr>
      <vt:lpstr>PowerPoint-presentation</vt:lpstr>
      <vt:lpstr>  Innehåll</vt:lpstr>
      <vt:lpstr>Erfarenhetsutbyte</vt:lpstr>
      <vt:lpstr>   Innehåll</vt:lpstr>
      <vt:lpstr>Filmer om vårdförlopp på kunskapsstyrningvard.se</vt:lpstr>
      <vt:lpstr>Övrig inspiration </vt:lpstr>
      <vt:lpstr>  Innehåll</vt:lpstr>
      <vt:lpstr>Ordlista</vt:lpstr>
      <vt:lpstr>PowerPoint-presentation</vt:lpstr>
      <vt:lpstr>Kontaktuppgifter</vt:lpstr>
      <vt:lpstr>Lycka till med ditt uppdrag!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Översikt över framtagandeprocessen – att utarbeta ett vårdförlopp</dc:title>
  <dc:creator>Dylan Ceynowa</dc:creator>
  <cp:lastModifiedBy>Carolina Bergerum</cp:lastModifiedBy>
  <cp:revision>103</cp:revision>
  <cp:lastPrinted>2020-10-09T08:19:12Z</cp:lastPrinted>
  <dcterms:created xsi:type="dcterms:W3CDTF">2020-06-17T12:17:57Z</dcterms:created>
  <dcterms:modified xsi:type="dcterms:W3CDTF">2024-02-13T13:15:15Z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0x0101007F654403055AFC44939F37FB38FDB0C6</vt:lpwstr>
  </property>
</Properties>
</file>