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3"/>
  </p:notesMasterIdLst>
  <p:sldIdLst>
    <p:sldId id="257" r:id="rId2"/>
    <p:sldId id="11562" r:id="rId3"/>
    <p:sldId id="258" r:id="rId4"/>
    <p:sldId id="11553" r:id="rId5"/>
    <p:sldId id="259" r:id="rId6"/>
    <p:sldId id="260" r:id="rId7"/>
    <p:sldId id="11556" r:id="rId8"/>
    <p:sldId id="261" r:id="rId9"/>
    <p:sldId id="11558" r:id="rId10"/>
    <p:sldId id="11561" r:id="rId11"/>
    <p:sldId id="11560"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ubrik" id="{3E704383-51D9-423D-B206-3E5DCFD517EE}">
          <p14:sldIdLst>
            <p14:sldId id="257"/>
          </p14:sldIdLst>
        </p14:section>
        <p14:section name="Sammanfattningsavsnitt" id="{375CCA47-2C46-4CE9-AB8B-3D7AFA4548BA}">
          <p14:sldIdLst>
            <p14:sldId id="11562"/>
          </p14:sldIdLst>
        </p14:section>
        <p14:section name="Omfattning" id="{9D4EE879-BA85-4ABE-85A2-81AA0814346A}">
          <p14:sldIdLst>
            <p14:sldId id="258"/>
          </p14:sldIdLst>
        </p14:section>
        <p14:section name="Flödesschema" id="{D491DA7E-10B5-45EF-B1E6-6D08642F3883}">
          <p14:sldIdLst>
            <p14:sldId id="11553"/>
          </p14:sldIdLst>
        </p14:section>
        <p14:section name="Begrepp och definitioner" id="{CAA9700F-B7ED-40BE-825C-D181DA01E76F}">
          <p14:sldIdLst>
            <p14:sldId id="259"/>
          </p14:sldIdLst>
        </p14:section>
        <p14:section name="Om gap-analysunderlaget" id="{31CD371E-B5E9-4CB2-BA30-E04D4137A7D6}">
          <p14:sldIdLst>
            <p14:sldId id="260"/>
          </p14:sldIdLst>
        </p14:section>
        <p14:section name="Metod, förankring och avgränsningar" id="{0125E5D8-BF4D-4523-824E-7E03B3FF7625}">
          <p14:sldIdLst>
            <p14:sldId id="11556"/>
          </p14:sldIdLst>
        </p14:section>
        <p14:section name="Delflöden – med beskrivning" id="{135DCBB8-15A4-4AC1-A8FF-23743A3E8805}">
          <p14:sldIdLst>
            <p14:sldId id="261"/>
          </p14:sldIdLst>
        </p14:section>
        <p14:section name="Praktisk guide för genomförande av gap-analys" id="{06C05F4B-33AA-4083-99E5-DC691A04E0FD}">
          <p14:sldIdLst>
            <p14:sldId id="11558"/>
          </p14:sldIdLst>
        </p14:section>
        <p14:section name="Arbetsgruppen och kontaktuppgifter" id="{A7170D49-3059-4818-B026-B6246403631C}">
          <p14:sldIdLst>
            <p14:sldId id="11561"/>
          </p14:sldIdLst>
        </p14:section>
        <p14:section name="Om implementering Att införa nya arbetssätt som spänner över vårdgivargränser och vårdnivåer är en komplex uppgift och kräver såväl verksamhetskunskap, kompetens inom förändrings- och projektledning, tid och tålamod. Utifrån implementeringsforskning, proj" id="{38FE695A-66CC-47C4-BCD0-6D350185DE72}">
          <p14:sldIdLst>
            <p14:sldId id="115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D9C4FF-4609-4EDD-A8FD-BC223D28E766}" v="1262" dt="2023-06-09T08:19:04.74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6" autoAdjust="0"/>
    <p:restoredTop sz="86434" autoAdjust="0"/>
  </p:normalViewPr>
  <p:slideViewPr>
    <p:cSldViewPr snapToGrid="0">
      <p:cViewPr varScale="1">
        <p:scale>
          <a:sx n="98" d="100"/>
          <a:sy n="98" d="100"/>
        </p:scale>
        <p:origin x="590" y="77"/>
      </p:cViewPr>
      <p:guideLst/>
    </p:cSldViewPr>
  </p:slideViewPr>
  <p:outlineViewPr>
    <p:cViewPr>
      <p:scale>
        <a:sx n="33" d="100"/>
        <a:sy n="33" d="100"/>
      </p:scale>
      <p:origin x="0" y="-3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Roxenius" userId="3f8a18d7159c9b03" providerId="LiveId" clId="{55D9C4FF-4609-4EDD-A8FD-BC223D28E766}"/>
    <pc:docChg chg="custSel modSld modSection">
      <pc:chgData name="Jenny Roxenius" userId="3f8a18d7159c9b03" providerId="LiveId" clId="{55D9C4FF-4609-4EDD-A8FD-BC223D28E766}" dt="2023-06-12T12:55:47.222" v="1665" actId="404"/>
      <pc:docMkLst>
        <pc:docMk/>
      </pc:docMkLst>
      <pc:sldChg chg="modSp mod">
        <pc:chgData name="Jenny Roxenius" userId="3f8a18d7159c9b03" providerId="LiveId" clId="{55D9C4FF-4609-4EDD-A8FD-BC223D28E766}" dt="2023-06-09T08:21:40.631" v="1596" actId="6549"/>
        <pc:sldMkLst>
          <pc:docMk/>
          <pc:sldMk cId="2549180161" sldId="259"/>
        </pc:sldMkLst>
        <pc:spChg chg="ord">
          <ac:chgData name="Jenny Roxenius" userId="3f8a18d7159c9b03" providerId="LiveId" clId="{55D9C4FF-4609-4EDD-A8FD-BC223D28E766}" dt="2023-06-09T08:21:14.654" v="1594"/>
          <ac:spMkLst>
            <pc:docMk/>
            <pc:sldMk cId="2549180161" sldId="259"/>
            <ac:spMk id="3" creationId="{53821D2F-4F93-08B0-E61E-ACA51D147821}"/>
          </ac:spMkLst>
        </pc:spChg>
        <pc:spChg chg="mod ord">
          <ac:chgData name="Jenny Roxenius" userId="3f8a18d7159c9b03" providerId="LiveId" clId="{55D9C4FF-4609-4EDD-A8FD-BC223D28E766}" dt="2023-06-09T08:21:40.631" v="1596" actId="6549"/>
          <ac:spMkLst>
            <pc:docMk/>
            <pc:sldMk cId="2549180161" sldId="259"/>
            <ac:spMk id="4" creationId="{1A749104-7C85-F1E0-80EF-A26EAC1B10D5}"/>
          </ac:spMkLst>
        </pc:spChg>
      </pc:sldChg>
      <pc:sldChg chg="modSp mod">
        <pc:chgData name="Jenny Roxenius" userId="3f8a18d7159c9b03" providerId="LiveId" clId="{55D9C4FF-4609-4EDD-A8FD-BC223D28E766}" dt="2023-06-12T12:55:30.313" v="1663" actId="27636"/>
        <pc:sldMkLst>
          <pc:docMk/>
          <pc:sldMk cId="261246318" sldId="260"/>
        </pc:sldMkLst>
        <pc:spChg chg="mod">
          <ac:chgData name="Jenny Roxenius" userId="3f8a18d7159c9b03" providerId="LiveId" clId="{55D9C4FF-4609-4EDD-A8FD-BC223D28E766}" dt="2023-06-12T12:55:30.313" v="1663" actId="27636"/>
          <ac:spMkLst>
            <pc:docMk/>
            <pc:sldMk cId="261246318" sldId="260"/>
            <ac:spMk id="6" creationId="{A33F9485-7086-27CD-8FE1-C63755DEDA0B}"/>
          </ac:spMkLst>
        </pc:spChg>
      </pc:sldChg>
      <pc:sldChg chg="modSp mod">
        <pc:chgData name="Jenny Roxenius" userId="3f8a18d7159c9b03" providerId="LiveId" clId="{55D9C4FF-4609-4EDD-A8FD-BC223D28E766}" dt="2023-06-07T13:03:58.104" v="944" actId="962"/>
        <pc:sldMkLst>
          <pc:docMk/>
          <pc:sldMk cId="3148177899" sldId="11553"/>
        </pc:sldMkLst>
        <pc:spChg chg="mod">
          <ac:chgData name="Jenny Roxenius" userId="3f8a18d7159c9b03" providerId="LiveId" clId="{55D9C4FF-4609-4EDD-A8FD-BC223D28E766}" dt="2023-06-07T12:56:10.636" v="0" actId="33553"/>
          <ac:spMkLst>
            <pc:docMk/>
            <pc:sldMk cId="3148177899" sldId="11553"/>
            <ac:spMk id="2" creationId="{62465D48-C9D0-AFF8-434C-9E34777FA9F7}"/>
          </ac:spMkLst>
        </pc:spChg>
        <pc:spChg chg="mod">
          <ac:chgData name="Jenny Roxenius" userId="3f8a18d7159c9b03" providerId="LiveId" clId="{55D9C4FF-4609-4EDD-A8FD-BC223D28E766}" dt="2023-06-07T12:59:28.812" v="288" actId="962"/>
          <ac:spMkLst>
            <pc:docMk/>
            <pc:sldMk cId="3148177899" sldId="11553"/>
            <ac:spMk id="243" creationId="{AEB38D2A-021E-09C6-0AD5-C7D767E79316}"/>
          </ac:spMkLst>
        </pc:spChg>
        <pc:grpChg chg="mod">
          <ac:chgData name="Jenny Roxenius" userId="3f8a18d7159c9b03" providerId="LiveId" clId="{55D9C4FF-4609-4EDD-A8FD-BC223D28E766}" dt="2023-06-07T13:03:58.104" v="944" actId="962"/>
          <ac:grpSpMkLst>
            <pc:docMk/>
            <pc:sldMk cId="3148177899" sldId="11553"/>
            <ac:grpSpMk id="240" creationId="{7C6E4BDE-9EF0-05D7-3ABD-8E2391F32DE1}"/>
          </ac:grpSpMkLst>
        </pc:grpChg>
      </pc:sldChg>
      <pc:sldChg chg="modSp">
        <pc:chgData name="Jenny Roxenius" userId="3f8a18d7159c9b03" providerId="LiveId" clId="{55D9C4FF-4609-4EDD-A8FD-BC223D28E766}" dt="2023-06-09T08:19:04.745" v="1590" actId="962"/>
        <pc:sldMkLst>
          <pc:docMk/>
          <pc:sldMk cId="256124917" sldId="11560"/>
        </pc:sldMkLst>
        <pc:graphicFrameChg chg="mod">
          <ac:chgData name="Jenny Roxenius" userId="3f8a18d7159c9b03" providerId="LiveId" clId="{55D9C4FF-4609-4EDD-A8FD-BC223D28E766}" dt="2023-06-09T08:19:04.745" v="1590" actId="962"/>
          <ac:graphicFrameMkLst>
            <pc:docMk/>
            <pc:sldMk cId="256124917" sldId="11560"/>
            <ac:graphicFrameMk id="3" creationId="{ABA3CA68-DCD2-DE48-4C19-41CE5EEE19AF}"/>
          </ac:graphicFrameMkLst>
        </pc:graphicFrameChg>
      </pc:sldChg>
      <pc:sldChg chg="modSp mod">
        <pc:chgData name="Jenny Roxenius" userId="3f8a18d7159c9b03" providerId="LiveId" clId="{55D9C4FF-4609-4EDD-A8FD-BC223D28E766}" dt="2023-06-12T12:55:47.222" v="1665" actId="404"/>
        <pc:sldMkLst>
          <pc:docMk/>
          <pc:sldMk cId="1147283305" sldId="11561"/>
        </pc:sldMkLst>
        <pc:spChg chg="mod">
          <ac:chgData name="Jenny Roxenius" userId="3f8a18d7159c9b03" providerId="LiveId" clId="{55D9C4FF-4609-4EDD-A8FD-BC223D28E766}" dt="2023-06-12T12:55:47.222" v="1665" actId="404"/>
          <ac:spMkLst>
            <pc:docMk/>
            <pc:sldMk cId="1147283305" sldId="11561"/>
            <ac:spMk id="4" creationId="{F1BD90DC-AA34-7B75-FFB2-89C399560988}"/>
          </ac:spMkLst>
        </pc:spChg>
      </pc:sldChg>
      <pc:sldChg chg="modSp mod">
        <pc:chgData name="Jenny Roxenius" userId="3f8a18d7159c9b03" providerId="LiveId" clId="{55D9C4FF-4609-4EDD-A8FD-BC223D28E766}" dt="2023-06-09T08:15:33.916" v="1272" actId="962"/>
        <pc:sldMkLst>
          <pc:docMk/>
          <pc:sldMk cId="2597932107" sldId="11562"/>
        </pc:sldMkLst>
        <pc:graphicFrameChg chg="mod">
          <ac:chgData name="Jenny Roxenius" userId="3f8a18d7159c9b03" providerId="LiveId" clId="{55D9C4FF-4609-4EDD-A8FD-BC223D28E766}" dt="2023-06-09T08:15:33.916" v="1272" actId="962"/>
          <ac:graphicFrameMkLst>
            <pc:docMk/>
            <pc:sldMk cId="2597932107" sldId="11562"/>
            <ac:graphicFrameMk id="5" creationId="{4D852FD1-B5AF-BF3D-496C-C2FF857CCAB2}"/>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8CF1D8-694B-4837-981E-EB7783B2D024}"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sv-SE"/>
        </a:p>
      </dgm:t>
    </dgm:pt>
    <dgm:pt modelId="{7C2B2F8C-D6FD-425A-AD2E-94A4C5E3BE56}">
      <dgm:prSet phldrT="[Text]"/>
      <dgm:spPr/>
      <dgm:t>
        <a:bodyPr/>
        <a:lstStyle/>
        <a:p>
          <a:r>
            <a:rPr lang="sv-SE" dirty="0"/>
            <a:t>Riskanalys</a:t>
          </a:r>
        </a:p>
      </dgm:t>
    </dgm:pt>
    <dgm:pt modelId="{C22B6945-0E02-4F1C-8CB3-6F1800E91A46}" type="parTrans" cxnId="{DE2DF0F8-4739-4CDE-910B-654CB9A96E43}">
      <dgm:prSet/>
      <dgm:spPr/>
      <dgm:t>
        <a:bodyPr/>
        <a:lstStyle/>
        <a:p>
          <a:endParaRPr lang="sv-SE"/>
        </a:p>
      </dgm:t>
    </dgm:pt>
    <dgm:pt modelId="{96C468BB-7F17-41EB-99A7-F19A8DA10307}" type="sibTrans" cxnId="{DE2DF0F8-4739-4CDE-910B-654CB9A96E43}">
      <dgm:prSet/>
      <dgm:spPr/>
      <dgm:t>
        <a:bodyPr/>
        <a:lstStyle/>
        <a:p>
          <a:endParaRPr lang="sv-SE"/>
        </a:p>
      </dgm:t>
    </dgm:pt>
    <dgm:pt modelId="{BEAD31A7-D698-47C0-9CFA-11B57F2BA9B9}">
      <dgm:prSet phldrT="[Text]"/>
      <dgm:spPr/>
      <dgm:t>
        <a:bodyPr/>
        <a:lstStyle/>
        <a:p>
          <a:r>
            <a:rPr lang="sv-SE" dirty="0"/>
            <a:t>Gör en riskanalys som omfattar både styrkor och svagheter. </a:t>
          </a:r>
        </a:p>
        <a:p>
          <a:r>
            <a:rPr lang="sv-SE" dirty="0"/>
            <a:t>Identifiera barriärer och ta fram förslag till strategier för att överbrygga dem.</a:t>
          </a:r>
        </a:p>
      </dgm:t>
    </dgm:pt>
    <dgm:pt modelId="{E34018B6-9F14-4ECC-9507-F8417048A508}" type="parTrans" cxnId="{AF349EA0-0F62-4980-8BDC-A40B4FEA077F}">
      <dgm:prSet/>
      <dgm:spPr/>
      <dgm:t>
        <a:bodyPr/>
        <a:lstStyle/>
        <a:p>
          <a:endParaRPr lang="sv-SE"/>
        </a:p>
      </dgm:t>
    </dgm:pt>
    <dgm:pt modelId="{54E10853-1B83-45F3-8E6B-64FB0AF58240}" type="sibTrans" cxnId="{AF349EA0-0F62-4980-8BDC-A40B4FEA077F}">
      <dgm:prSet/>
      <dgm:spPr/>
      <dgm:t>
        <a:bodyPr/>
        <a:lstStyle/>
        <a:p>
          <a:endParaRPr lang="sv-SE"/>
        </a:p>
      </dgm:t>
    </dgm:pt>
    <dgm:pt modelId="{857CF470-44E1-4F7B-975B-998D7C6564A8}">
      <dgm:prSet phldrT="[Text]"/>
      <dgm:spPr/>
      <dgm:t>
        <a:bodyPr/>
        <a:lstStyle/>
        <a:p>
          <a:r>
            <a:rPr lang="sv-SE" dirty="0"/>
            <a:t>Bakgrundsbeskrivning</a:t>
          </a:r>
        </a:p>
      </dgm:t>
    </dgm:pt>
    <dgm:pt modelId="{1AA63994-EA23-4DBD-84E1-CCFC4A296FB2}" type="parTrans" cxnId="{D5E0A535-650A-41A7-9361-96C6BC71B319}">
      <dgm:prSet/>
      <dgm:spPr/>
      <dgm:t>
        <a:bodyPr/>
        <a:lstStyle/>
        <a:p>
          <a:endParaRPr lang="sv-SE"/>
        </a:p>
      </dgm:t>
    </dgm:pt>
    <dgm:pt modelId="{2AEBFCE1-EAA2-48D3-AEB1-B20E2FD62035}" type="sibTrans" cxnId="{D5E0A535-650A-41A7-9361-96C6BC71B319}">
      <dgm:prSet/>
      <dgm:spPr/>
      <dgm:t>
        <a:bodyPr/>
        <a:lstStyle/>
        <a:p>
          <a:endParaRPr lang="sv-SE"/>
        </a:p>
      </dgm:t>
    </dgm:pt>
    <dgm:pt modelId="{07B52B68-F5E3-463F-8C24-984A74B3BAE6}">
      <dgm:prSet phldrT="[Text]"/>
      <dgm:spPr/>
      <dgm:t>
        <a:bodyPr/>
        <a:lstStyle/>
        <a:p>
          <a:r>
            <a:rPr lang="sv-SE" dirty="0"/>
            <a:t>Hur stor är patientgruppen i vårt område, var finns patienterna?</a:t>
          </a:r>
        </a:p>
        <a:p>
          <a:r>
            <a:rPr lang="sv-SE" dirty="0"/>
            <a:t>Bakgrundsdata används för att dimensionera arbetsorganisation, struktur och numerär.</a:t>
          </a:r>
        </a:p>
      </dgm:t>
    </dgm:pt>
    <dgm:pt modelId="{E536A17F-A2D7-4585-84A8-25881D19A95F}" type="parTrans" cxnId="{37603F45-180E-4BB4-835C-A20DFDD455E0}">
      <dgm:prSet/>
      <dgm:spPr/>
      <dgm:t>
        <a:bodyPr/>
        <a:lstStyle/>
        <a:p>
          <a:endParaRPr lang="sv-SE"/>
        </a:p>
      </dgm:t>
    </dgm:pt>
    <dgm:pt modelId="{D82C4FA7-BBFE-4AA3-952F-27495C8B4D56}" type="sibTrans" cxnId="{37603F45-180E-4BB4-835C-A20DFDD455E0}">
      <dgm:prSet/>
      <dgm:spPr/>
      <dgm:t>
        <a:bodyPr/>
        <a:lstStyle/>
        <a:p>
          <a:endParaRPr lang="sv-SE"/>
        </a:p>
      </dgm:t>
    </dgm:pt>
    <dgm:pt modelId="{BFE2B9AD-1BC4-4C00-B0EF-D51D47B2AE71}">
      <dgm:prSet phldrT="[Text]"/>
      <dgm:spPr/>
      <dgm:t>
        <a:bodyPr/>
        <a:lstStyle/>
        <a:p>
          <a:r>
            <a:rPr lang="sv-SE" dirty="0"/>
            <a:t>Gap-analys</a:t>
          </a:r>
        </a:p>
      </dgm:t>
    </dgm:pt>
    <dgm:pt modelId="{C9968B92-E1F9-494D-85EC-EF41CF8926E6}" type="parTrans" cxnId="{C0864342-9550-472D-A41C-9EC11CC90049}">
      <dgm:prSet/>
      <dgm:spPr/>
      <dgm:t>
        <a:bodyPr/>
        <a:lstStyle/>
        <a:p>
          <a:endParaRPr lang="sv-SE"/>
        </a:p>
      </dgm:t>
    </dgm:pt>
    <dgm:pt modelId="{4725C0F7-EB46-47CA-9967-862F9075BF6B}" type="sibTrans" cxnId="{C0864342-9550-472D-A41C-9EC11CC90049}">
      <dgm:prSet/>
      <dgm:spPr/>
      <dgm:t>
        <a:bodyPr/>
        <a:lstStyle/>
        <a:p>
          <a:endParaRPr lang="sv-SE"/>
        </a:p>
      </dgm:t>
    </dgm:pt>
    <dgm:pt modelId="{7C23F78C-FC80-490C-8B03-433C3938DADA}">
      <dgm:prSet phldrT="[Text]"/>
      <dgm:spPr/>
      <dgm:t>
        <a:bodyPr/>
        <a:lstStyle/>
        <a:p>
          <a:r>
            <a:rPr lang="sv-SE" dirty="0"/>
            <a:t>Genomför gap-analysen som beskriver gapet mellan nuläge och önskat läge.</a:t>
          </a:r>
        </a:p>
      </dgm:t>
    </dgm:pt>
    <dgm:pt modelId="{E4CC46BD-1B6D-42AD-BA66-5D35FE10BA08}" type="parTrans" cxnId="{699693FB-EBFC-48B1-972C-7AD0E693F6CE}">
      <dgm:prSet/>
      <dgm:spPr/>
      <dgm:t>
        <a:bodyPr/>
        <a:lstStyle/>
        <a:p>
          <a:endParaRPr lang="sv-SE"/>
        </a:p>
      </dgm:t>
    </dgm:pt>
    <dgm:pt modelId="{D80D78AA-1820-495C-8D7B-FFDAB00A1146}" type="sibTrans" cxnId="{699693FB-EBFC-48B1-972C-7AD0E693F6CE}">
      <dgm:prSet/>
      <dgm:spPr/>
      <dgm:t>
        <a:bodyPr/>
        <a:lstStyle/>
        <a:p>
          <a:endParaRPr lang="sv-SE"/>
        </a:p>
      </dgm:t>
    </dgm:pt>
    <dgm:pt modelId="{06DD8892-9235-45C2-835D-6737D3A586C0}">
      <dgm:prSet phldrT="[Text]"/>
      <dgm:spPr/>
      <dgm:t>
        <a:bodyPr/>
        <a:lstStyle/>
        <a:p>
          <a:r>
            <a:rPr lang="sv-SE" dirty="0"/>
            <a:t>Prioritering</a:t>
          </a:r>
        </a:p>
      </dgm:t>
    </dgm:pt>
    <dgm:pt modelId="{18C85EA5-F62D-44F7-BF87-B315E242D958}" type="parTrans" cxnId="{1C319218-6280-4F0E-9FD8-6ED01A22072A}">
      <dgm:prSet/>
      <dgm:spPr/>
      <dgm:t>
        <a:bodyPr/>
        <a:lstStyle/>
        <a:p>
          <a:endParaRPr lang="sv-SE"/>
        </a:p>
      </dgm:t>
    </dgm:pt>
    <dgm:pt modelId="{DE021613-AC40-4775-8665-0577C9FCA2AD}" type="sibTrans" cxnId="{1C319218-6280-4F0E-9FD8-6ED01A22072A}">
      <dgm:prSet/>
      <dgm:spPr/>
      <dgm:t>
        <a:bodyPr/>
        <a:lstStyle/>
        <a:p>
          <a:endParaRPr lang="sv-SE"/>
        </a:p>
      </dgm:t>
    </dgm:pt>
    <dgm:pt modelId="{2911B173-CAD1-43F0-8241-91E1B7E21DD5}">
      <dgm:prSet phldrT="[Text]"/>
      <dgm:spPr/>
      <dgm:t>
        <a:bodyPr/>
        <a:lstStyle/>
        <a:p>
          <a:r>
            <a:rPr lang="sv-SE" dirty="0"/>
            <a:t>Ta ett steg tillbaka, tänk igenom hur insatser och åtgärder i nettolistan bör prioriteras i tid. </a:t>
          </a:r>
        </a:p>
        <a:p>
          <a:r>
            <a:rPr lang="sv-SE" dirty="0"/>
            <a:t>Områden där resultaten är goda eller där gapet har låg påverkan på vårdens kvalitet lokalt och regionalt kan t ex vänta till förmån för andra åtgärder.</a:t>
          </a:r>
        </a:p>
      </dgm:t>
    </dgm:pt>
    <dgm:pt modelId="{3FE30445-0850-46DF-8030-BF403A60FDBF}" type="parTrans" cxnId="{22A2249F-932C-4DA9-94FE-242112E841A2}">
      <dgm:prSet/>
      <dgm:spPr/>
      <dgm:t>
        <a:bodyPr/>
        <a:lstStyle/>
        <a:p>
          <a:endParaRPr lang="sv-SE"/>
        </a:p>
      </dgm:t>
    </dgm:pt>
    <dgm:pt modelId="{A964785A-0C2E-4748-B431-5EBD4EB66EEF}" type="sibTrans" cxnId="{22A2249F-932C-4DA9-94FE-242112E841A2}">
      <dgm:prSet/>
      <dgm:spPr/>
      <dgm:t>
        <a:bodyPr/>
        <a:lstStyle/>
        <a:p>
          <a:endParaRPr lang="sv-SE"/>
        </a:p>
      </dgm:t>
    </dgm:pt>
    <dgm:pt modelId="{AD7F1A03-E706-44E5-98A3-E4BA358DE4A4}">
      <dgm:prSet phldrT="[Text]"/>
      <dgm:spPr/>
      <dgm:t>
        <a:bodyPr/>
        <a:lstStyle/>
        <a:p>
          <a:r>
            <a:rPr lang="sv-SE" dirty="0"/>
            <a:t>Gör en plan</a:t>
          </a:r>
        </a:p>
      </dgm:t>
    </dgm:pt>
    <dgm:pt modelId="{5E2477A8-98BE-4D1B-A90B-E8F8771FBE2B}" type="parTrans" cxnId="{B9A7CDEE-6544-4F55-800A-EAA16756F464}">
      <dgm:prSet/>
      <dgm:spPr/>
      <dgm:t>
        <a:bodyPr/>
        <a:lstStyle/>
        <a:p>
          <a:endParaRPr lang="sv-SE"/>
        </a:p>
      </dgm:t>
    </dgm:pt>
    <dgm:pt modelId="{BF1644A1-0A8D-445A-85B7-64A47DA6AE02}" type="sibTrans" cxnId="{B9A7CDEE-6544-4F55-800A-EAA16756F464}">
      <dgm:prSet/>
      <dgm:spPr/>
      <dgm:t>
        <a:bodyPr/>
        <a:lstStyle/>
        <a:p>
          <a:endParaRPr lang="sv-SE"/>
        </a:p>
      </dgm:t>
    </dgm:pt>
    <dgm:pt modelId="{9C1365A1-B28F-4C03-BABB-B1C946CC881A}">
      <dgm:prSet phldrT="[Text]"/>
      <dgm:spPr/>
      <dgm:t>
        <a:bodyPr/>
        <a:lstStyle/>
        <a:p>
          <a:r>
            <a:rPr lang="sv-SE" dirty="0"/>
            <a:t>…för införandet med strategier skräddarsydda utifrån riskanalysen i första steget. </a:t>
          </a:r>
        </a:p>
      </dgm:t>
    </dgm:pt>
    <dgm:pt modelId="{473D6FB5-2A85-47E7-A893-0567E943EE7A}" type="parTrans" cxnId="{B3D71DA7-C70B-4CC2-BD8D-670BF9BBBFDC}">
      <dgm:prSet/>
      <dgm:spPr/>
      <dgm:t>
        <a:bodyPr/>
        <a:lstStyle/>
        <a:p>
          <a:endParaRPr lang="sv-SE"/>
        </a:p>
      </dgm:t>
    </dgm:pt>
    <dgm:pt modelId="{7E7DF207-4AE4-412B-8551-DAA6C2E95C3C}" type="sibTrans" cxnId="{B3D71DA7-C70B-4CC2-BD8D-670BF9BBBFDC}">
      <dgm:prSet/>
      <dgm:spPr/>
      <dgm:t>
        <a:bodyPr/>
        <a:lstStyle/>
        <a:p>
          <a:endParaRPr lang="sv-SE"/>
        </a:p>
      </dgm:t>
    </dgm:pt>
    <dgm:pt modelId="{CFBC671D-301D-4057-B36C-BC3BC2D63A6F}">
      <dgm:prSet phldrT="[Text]"/>
      <dgm:spPr/>
      <dgm:t>
        <a:bodyPr/>
        <a:lstStyle/>
        <a:p>
          <a:r>
            <a:rPr lang="sv-SE" dirty="0"/>
            <a:t>Gruppera åtgärder i praktiskt genomförbara delar.</a:t>
          </a:r>
        </a:p>
      </dgm:t>
    </dgm:pt>
    <dgm:pt modelId="{DC5DE12A-BF49-40CC-A061-99D007966872}" type="parTrans" cxnId="{4227BA37-D816-4A19-9ED2-0661FC2B219B}">
      <dgm:prSet/>
      <dgm:spPr/>
      <dgm:t>
        <a:bodyPr/>
        <a:lstStyle/>
        <a:p>
          <a:endParaRPr lang="sv-SE"/>
        </a:p>
      </dgm:t>
    </dgm:pt>
    <dgm:pt modelId="{ECEDA58A-3A9A-4023-85B2-3621FDED9AA4}" type="sibTrans" cxnId="{4227BA37-D816-4A19-9ED2-0661FC2B219B}">
      <dgm:prSet/>
      <dgm:spPr/>
      <dgm:t>
        <a:bodyPr/>
        <a:lstStyle/>
        <a:p>
          <a:endParaRPr lang="sv-SE"/>
        </a:p>
      </dgm:t>
    </dgm:pt>
    <dgm:pt modelId="{3CE25865-EA47-47FB-B625-A3258F5FF141}" type="pres">
      <dgm:prSet presAssocID="{758CF1D8-694B-4837-981E-EB7783B2D024}" presName="Name0" presStyleCnt="0">
        <dgm:presLayoutVars>
          <dgm:chMax val="5"/>
          <dgm:chPref val="5"/>
          <dgm:dir/>
          <dgm:animLvl val="lvl"/>
        </dgm:presLayoutVars>
      </dgm:prSet>
      <dgm:spPr/>
    </dgm:pt>
    <dgm:pt modelId="{F61450D3-B024-4FF2-BC8C-66043070AF03}" type="pres">
      <dgm:prSet presAssocID="{7C2B2F8C-D6FD-425A-AD2E-94A4C5E3BE56}" presName="parentText1" presStyleLbl="node1" presStyleIdx="0" presStyleCnt="5">
        <dgm:presLayoutVars>
          <dgm:chMax/>
          <dgm:chPref val="3"/>
          <dgm:bulletEnabled val="1"/>
        </dgm:presLayoutVars>
      </dgm:prSet>
      <dgm:spPr/>
    </dgm:pt>
    <dgm:pt modelId="{1F0488F5-A2A2-4423-AF1F-4FA95D8DFE89}" type="pres">
      <dgm:prSet presAssocID="{7C2B2F8C-D6FD-425A-AD2E-94A4C5E3BE56}" presName="childText1" presStyleLbl="solidAlignAcc1" presStyleIdx="0" presStyleCnt="5">
        <dgm:presLayoutVars>
          <dgm:chMax val="0"/>
          <dgm:chPref val="0"/>
          <dgm:bulletEnabled val="1"/>
        </dgm:presLayoutVars>
      </dgm:prSet>
      <dgm:spPr/>
    </dgm:pt>
    <dgm:pt modelId="{92BE7E34-673F-4C33-A1F1-73A5D7380B7E}" type="pres">
      <dgm:prSet presAssocID="{857CF470-44E1-4F7B-975B-998D7C6564A8}" presName="parentText2" presStyleLbl="node1" presStyleIdx="1" presStyleCnt="5">
        <dgm:presLayoutVars>
          <dgm:chMax/>
          <dgm:chPref val="3"/>
          <dgm:bulletEnabled val="1"/>
        </dgm:presLayoutVars>
      </dgm:prSet>
      <dgm:spPr/>
    </dgm:pt>
    <dgm:pt modelId="{705360B0-FB3C-4E3E-9242-563962988A48}" type="pres">
      <dgm:prSet presAssocID="{857CF470-44E1-4F7B-975B-998D7C6564A8}" presName="childText2" presStyleLbl="solidAlignAcc1" presStyleIdx="1" presStyleCnt="5">
        <dgm:presLayoutVars>
          <dgm:chMax val="0"/>
          <dgm:chPref val="0"/>
          <dgm:bulletEnabled val="1"/>
        </dgm:presLayoutVars>
      </dgm:prSet>
      <dgm:spPr/>
    </dgm:pt>
    <dgm:pt modelId="{2545C4FB-2451-4F2C-8721-83EB93D84FA0}" type="pres">
      <dgm:prSet presAssocID="{BFE2B9AD-1BC4-4C00-B0EF-D51D47B2AE71}" presName="parentText3" presStyleLbl="node1" presStyleIdx="2" presStyleCnt="5">
        <dgm:presLayoutVars>
          <dgm:chMax/>
          <dgm:chPref val="3"/>
          <dgm:bulletEnabled val="1"/>
        </dgm:presLayoutVars>
      </dgm:prSet>
      <dgm:spPr/>
    </dgm:pt>
    <dgm:pt modelId="{F7AF26E4-C10C-4F94-AB48-C562CB2B1152}" type="pres">
      <dgm:prSet presAssocID="{BFE2B9AD-1BC4-4C00-B0EF-D51D47B2AE71}" presName="childText3" presStyleLbl="solidAlignAcc1" presStyleIdx="2" presStyleCnt="5">
        <dgm:presLayoutVars>
          <dgm:chMax val="0"/>
          <dgm:chPref val="0"/>
          <dgm:bulletEnabled val="1"/>
        </dgm:presLayoutVars>
      </dgm:prSet>
      <dgm:spPr/>
    </dgm:pt>
    <dgm:pt modelId="{EE69FA08-762B-48B8-A1CE-A950B09B39F1}" type="pres">
      <dgm:prSet presAssocID="{06DD8892-9235-45C2-835D-6737D3A586C0}" presName="parentText4" presStyleLbl="node1" presStyleIdx="3" presStyleCnt="5">
        <dgm:presLayoutVars>
          <dgm:chMax/>
          <dgm:chPref val="3"/>
          <dgm:bulletEnabled val="1"/>
        </dgm:presLayoutVars>
      </dgm:prSet>
      <dgm:spPr/>
    </dgm:pt>
    <dgm:pt modelId="{B75F1FB0-ECB0-43C9-BD13-D18D588ED58E}" type="pres">
      <dgm:prSet presAssocID="{06DD8892-9235-45C2-835D-6737D3A586C0}" presName="childText4" presStyleLbl="solidAlignAcc1" presStyleIdx="3" presStyleCnt="5">
        <dgm:presLayoutVars>
          <dgm:chMax val="0"/>
          <dgm:chPref val="0"/>
          <dgm:bulletEnabled val="1"/>
        </dgm:presLayoutVars>
      </dgm:prSet>
      <dgm:spPr/>
    </dgm:pt>
    <dgm:pt modelId="{B2FD7664-FF99-4DCD-93E3-BF2FEBFA7984}" type="pres">
      <dgm:prSet presAssocID="{AD7F1A03-E706-44E5-98A3-E4BA358DE4A4}" presName="parentText5" presStyleLbl="node1" presStyleIdx="4" presStyleCnt="5">
        <dgm:presLayoutVars>
          <dgm:chMax/>
          <dgm:chPref val="3"/>
          <dgm:bulletEnabled val="1"/>
        </dgm:presLayoutVars>
      </dgm:prSet>
      <dgm:spPr/>
    </dgm:pt>
    <dgm:pt modelId="{9C3D4E26-AE56-4AE7-ABC8-8F0896E71C3F}" type="pres">
      <dgm:prSet presAssocID="{AD7F1A03-E706-44E5-98A3-E4BA358DE4A4}" presName="childText5" presStyleLbl="solidAlignAcc1" presStyleIdx="4" presStyleCnt="5">
        <dgm:presLayoutVars>
          <dgm:chMax val="0"/>
          <dgm:chPref val="0"/>
          <dgm:bulletEnabled val="1"/>
        </dgm:presLayoutVars>
      </dgm:prSet>
      <dgm:spPr/>
    </dgm:pt>
  </dgm:ptLst>
  <dgm:cxnLst>
    <dgm:cxn modelId="{1C319218-6280-4F0E-9FD8-6ED01A22072A}" srcId="{758CF1D8-694B-4837-981E-EB7783B2D024}" destId="{06DD8892-9235-45C2-835D-6737D3A586C0}" srcOrd="3" destOrd="0" parTransId="{18C85EA5-F62D-44F7-BF87-B315E242D958}" sibTransId="{DE021613-AC40-4775-8665-0577C9FCA2AD}"/>
    <dgm:cxn modelId="{03EFAD19-2BF8-4324-B39C-2A3898D41A27}" type="presOf" srcId="{758CF1D8-694B-4837-981E-EB7783B2D024}" destId="{3CE25865-EA47-47FB-B625-A3258F5FF141}" srcOrd="0" destOrd="0" presId="urn:microsoft.com/office/officeart/2009/3/layout/IncreasingArrowsProcess"/>
    <dgm:cxn modelId="{D5E0A535-650A-41A7-9361-96C6BC71B319}" srcId="{758CF1D8-694B-4837-981E-EB7783B2D024}" destId="{857CF470-44E1-4F7B-975B-998D7C6564A8}" srcOrd="1" destOrd="0" parTransId="{1AA63994-EA23-4DBD-84E1-CCFC4A296FB2}" sibTransId="{2AEBFCE1-EAA2-48D3-AEB1-B20E2FD62035}"/>
    <dgm:cxn modelId="{4227BA37-D816-4A19-9ED2-0661FC2B219B}" srcId="{AD7F1A03-E706-44E5-98A3-E4BA358DE4A4}" destId="{CFBC671D-301D-4057-B36C-BC3BC2D63A6F}" srcOrd="1" destOrd="0" parTransId="{DC5DE12A-BF49-40CC-A061-99D007966872}" sibTransId="{ECEDA58A-3A9A-4023-85B2-3621FDED9AA4}"/>
    <dgm:cxn modelId="{C0864342-9550-472D-A41C-9EC11CC90049}" srcId="{758CF1D8-694B-4837-981E-EB7783B2D024}" destId="{BFE2B9AD-1BC4-4C00-B0EF-D51D47B2AE71}" srcOrd="2" destOrd="0" parTransId="{C9968B92-E1F9-494D-85EC-EF41CF8926E6}" sibTransId="{4725C0F7-EB46-47CA-9967-862F9075BF6B}"/>
    <dgm:cxn modelId="{9E971144-8423-488B-9B31-EF0D734F9C35}" type="presOf" srcId="{07B52B68-F5E3-463F-8C24-984A74B3BAE6}" destId="{705360B0-FB3C-4E3E-9242-563962988A48}" srcOrd="0" destOrd="0" presId="urn:microsoft.com/office/officeart/2009/3/layout/IncreasingArrowsProcess"/>
    <dgm:cxn modelId="{33504664-D34D-4844-B2EA-51FC11D1546D}" type="presOf" srcId="{BEAD31A7-D698-47C0-9CFA-11B57F2BA9B9}" destId="{1F0488F5-A2A2-4423-AF1F-4FA95D8DFE89}" srcOrd="0" destOrd="0" presId="urn:microsoft.com/office/officeart/2009/3/layout/IncreasingArrowsProcess"/>
    <dgm:cxn modelId="{37603F45-180E-4BB4-835C-A20DFDD455E0}" srcId="{857CF470-44E1-4F7B-975B-998D7C6564A8}" destId="{07B52B68-F5E3-463F-8C24-984A74B3BAE6}" srcOrd="0" destOrd="0" parTransId="{E536A17F-A2D7-4585-84A8-25881D19A95F}" sibTransId="{D82C4FA7-BBFE-4AA3-952F-27495C8B4D56}"/>
    <dgm:cxn modelId="{5A4C8767-9AAC-413F-B097-5CC122C05C80}" type="presOf" srcId="{9C1365A1-B28F-4C03-BABB-B1C946CC881A}" destId="{9C3D4E26-AE56-4AE7-ABC8-8F0896E71C3F}" srcOrd="0" destOrd="0" presId="urn:microsoft.com/office/officeart/2009/3/layout/IncreasingArrowsProcess"/>
    <dgm:cxn modelId="{14C3F049-628F-456C-9949-9F44DD183B4F}" type="presOf" srcId="{2911B173-CAD1-43F0-8241-91E1B7E21DD5}" destId="{B75F1FB0-ECB0-43C9-BD13-D18D588ED58E}" srcOrd="0" destOrd="0" presId="urn:microsoft.com/office/officeart/2009/3/layout/IncreasingArrowsProcess"/>
    <dgm:cxn modelId="{679A7A4D-2CD0-4D19-AE47-24EB7847DD0E}" type="presOf" srcId="{AD7F1A03-E706-44E5-98A3-E4BA358DE4A4}" destId="{B2FD7664-FF99-4DCD-93E3-BF2FEBFA7984}" srcOrd="0" destOrd="0" presId="urn:microsoft.com/office/officeart/2009/3/layout/IncreasingArrowsProcess"/>
    <dgm:cxn modelId="{8411309A-F0A3-4458-B4F3-47CCEE8E594C}" type="presOf" srcId="{CFBC671D-301D-4057-B36C-BC3BC2D63A6F}" destId="{9C3D4E26-AE56-4AE7-ABC8-8F0896E71C3F}" srcOrd="0" destOrd="1" presId="urn:microsoft.com/office/officeart/2009/3/layout/IncreasingArrowsProcess"/>
    <dgm:cxn modelId="{22A2249F-932C-4DA9-94FE-242112E841A2}" srcId="{06DD8892-9235-45C2-835D-6737D3A586C0}" destId="{2911B173-CAD1-43F0-8241-91E1B7E21DD5}" srcOrd="0" destOrd="0" parTransId="{3FE30445-0850-46DF-8030-BF403A60FDBF}" sibTransId="{A964785A-0C2E-4748-B431-5EBD4EB66EEF}"/>
    <dgm:cxn modelId="{AF349EA0-0F62-4980-8BDC-A40B4FEA077F}" srcId="{7C2B2F8C-D6FD-425A-AD2E-94A4C5E3BE56}" destId="{BEAD31A7-D698-47C0-9CFA-11B57F2BA9B9}" srcOrd="0" destOrd="0" parTransId="{E34018B6-9F14-4ECC-9507-F8417048A508}" sibTransId="{54E10853-1B83-45F3-8E6B-64FB0AF58240}"/>
    <dgm:cxn modelId="{2901E3A1-A5D0-40C4-9DCC-028C1243EFA6}" type="presOf" srcId="{06DD8892-9235-45C2-835D-6737D3A586C0}" destId="{EE69FA08-762B-48B8-A1CE-A950B09B39F1}" srcOrd="0" destOrd="0" presId="urn:microsoft.com/office/officeart/2009/3/layout/IncreasingArrowsProcess"/>
    <dgm:cxn modelId="{48A4DBA2-6237-4561-B2E7-DC1D607572CF}" type="presOf" srcId="{7C2B2F8C-D6FD-425A-AD2E-94A4C5E3BE56}" destId="{F61450D3-B024-4FF2-BC8C-66043070AF03}" srcOrd="0" destOrd="0" presId="urn:microsoft.com/office/officeart/2009/3/layout/IncreasingArrowsProcess"/>
    <dgm:cxn modelId="{B3D71DA7-C70B-4CC2-BD8D-670BF9BBBFDC}" srcId="{AD7F1A03-E706-44E5-98A3-E4BA358DE4A4}" destId="{9C1365A1-B28F-4C03-BABB-B1C946CC881A}" srcOrd="0" destOrd="0" parTransId="{473D6FB5-2A85-47E7-A893-0567E943EE7A}" sibTransId="{7E7DF207-4AE4-412B-8551-DAA6C2E95C3C}"/>
    <dgm:cxn modelId="{98AB57AC-6CE6-4D92-B08E-38F1870E5A07}" type="presOf" srcId="{7C23F78C-FC80-490C-8B03-433C3938DADA}" destId="{F7AF26E4-C10C-4F94-AB48-C562CB2B1152}" srcOrd="0" destOrd="0" presId="urn:microsoft.com/office/officeart/2009/3/layout/IncreasingArrowsProcess"/>
    <dgm:cxn modelId="{0A8AC9B7-D4AC-4D17-B6EB-8AFAF2233D3D}" type="presOf" srcId="{BFE2B9AD-1BC4-4C00-B0EF-D51D47B2AE71}" destId="{2545C4FB-2451-4F2C-8721-83EB93D84FA0}" srcOrd="0" destOrd="0" presId="urn:microsoft.com/office/officeart/2009/3/layout/IncreasingArrowsProcess"/>
    <dgm:cxn modelId="{B9A7CDEE-6544-4F55-800A-EAA16756F464}" srcId="{758CF1D8-694B-4837-981E-EB7783B2D024}" destId="{AD7F1A03-E706-44E5-98A3-E4BA358DE4A4}" srcOrd="4" destOrd="0" parTransId="{5E2477A8-98BE-4D1B-A90B-E8F8771FBE2B}" sibTransId="{BF1644A1-0A8D-445A-85B7-64A47DA6AE02}"/>
    <dgm:cxn modelId="{228D4CF4-747D-4A74-ABAB-28AFB53B38A0}" type="presOf" srcId="{857CF470-44E1-4F7B-975B-998D7C6564A8}" destId="{92BE7E34-673F-4C33-A1F1-73A5D7380B7E}" srcOrd="0" destOrd="0" presId="urn:microsoft.com/office/officeart/2009/3/layout/IncreasingArrowsProcess"/>
    <dgm:cxn modelId="{DE2DF0F8-4739-4CDE-910B-654CB9A96E43}" srcId="{758CF1D8-694B-4837-981E-EB7783B2D024}" destId="{7C2B2F8C-D6FD-425A-AD2E-94A4C5E3BE56}" srcOrd="0" destOrd="0" parTransId="{C22B6945-0E02-4F1C-8CB3-6F1800E91A46}" sibTransId="{96C468BB-7F17-41EB-99A7-F19A8DA10307}"/>
    <dgm:cxn modelId="{699693FB-EBFC-48B1-972C-7AD0E693F6CE}" srcId="{BFE2B9AD-1BC4-4C00-B0EF-D51D47B2AE71}" destId="{7C23F78C-FC80-490C-8B03-433C3938DADA}" srcOrd="0" destOrd="0" parTransId="{E4CC46BD-1B6D-42AD-BA66-5D35FE10BA08}" sibTransId="{D80D78AA-1820-495C-8D7B-FFDAB00A1146}"/>
    <dgm:cxn modelId="{29394623-43EF-405A-8E30-F7348DD1EBE4}" type="presParOf" srcId="{3CE25865-EA47-47FB-B625-A3258F5FF141}" destId="{F61450D3-B024-4FF2-BC8C-66043070AF03}" srcOrd="0" destOrd="0" presId="urn:microsoft.com/office/officeart/2009/3/layout/IncreasingArrowsProcess"/>
    <dgm:cxn modelId="{380501A5-E27F-4C36-9CB4-3D9CD3B729D6}" type="presParOf" srcId="{3CE25865-EA47-47FB-B625-A3258F5FF141}" destId="{1F0488F5-A2A2-4423-AF1F-4FA95D8DFE89}" srcOrd="1" destOrd="0" presId="urn:microsoft.com/office/officeart/2009/3/layout/IncreasingArrowsProcess"/>
    <dgm:cxn modelId="{8F530834-DFA5-4686-BFCF-F9CE0B2502DB}" type="presParOf" srcId="{3CE25865-EA47-47FB-B625-A3258F5FF141}" destId="{92BE7E34-673F-4C33-A1F1-73A5D7380B7E}" srcOrd="2" destOrd="0" presId="urn:microsoft.com/office/officeart/2009/3/layout/IncreasingArrowsProcess"/>
    <dgm:cxn modelId="{E90E648C-4CC5-4A72-868E-5004E53A9E4C}" type="presParOf" srcId="{3CE25865-EA47-47FB-B625-A3258F5FF141}" destId="{705360B0-FB3C-4E3E-9242-563962988A48}" srcOrd="3" destOrd="0" presId="urn:microsoft.com/office/officeart/2009/3/layout/IncreasingArrowsProcess"/>
    <dgm:cxn modelId="{E9E1EA1C-44E2-4E8D-A25B-41F2777FE871}" type="presParOf" srcId="{3CE25865-EA47-47FB-B625-A3258F5FF141}" destId="{2545C4FB-2451-4F2C-8721-83EB93D84FA0}" srcOrd="4" destOrd="0" presId="urn:microsoft.com/office/officeart/2009/3/layout/IncreasingArrowsProcess"/>
    <dgm:cxn modelId="{B754DE3D-BCA4-4892-9598-25CB483854A5}" type="presParOf" srcId="{3CE25865-EA47-47FB-B625-A3258F5FF141}" destId="{F7AF26E4-C10C-4F94-AB48-C562CB2B1152}" srcOrd="5" destOrd="0" presId="urn:microsoft.com/office/officeart/2009/3/layout/IncreasingArrowsProcess"/>
    <dgm:cxn modelId="{0C6751FE-84D9-47B4-A6FC-F9D52DAAD3C7}" type="presParOf" srcId="{3CE25865-EA47-47FB-B625-A3258F5FF141}" destId="{EE69FA08-762B-48B8-A1CE-A950B09B39F1}" srcOrd="6" destOrd="0" presId="urn:microsoft.com/office/officeart/2009/3/layout/IncreasingArrowsProcess"/>
    <dgm:cxn modelId="{406BB586-D12D-46A0-8EF0-5F5F54AFAF5A}" type="presParOf" srcId="{3CE25865-EA47-47FB-B625-A3258F5FF141}" destId="{B75F1FB0-ECB0-43C9-BD13-D18D588ED58E}" srcOrd="7" destOrd="0" presId="urn:microsoft.com/office/officeart/2009/3/layout/IncreasingArrowsProcess"/>
    <dgm:cxn modelId="{641B1D64-FEEC-4A8C-9CCA-E284143617A1}" type="presParOf" srcId="{3CE25865-EA47-47FB-B625-A3258F5FF141}" destId="{B2FD7664-FF99-4DCD-93E3-BF2FEBFA7984}" srcOrd="8" destOrd="0" presId="urn:microsoft.com/office/officeart/2009/3/layout/IncreasingArrowsProcess"/>
    <dgm:cxn modelId="{9964EE0A-34F3-48D1-A1F0-DAFD83A07F3E}" type="presParOf" srcId="{3CE25865-EA47-47FB-B625-A3258F5FF141}" destId="{9C3D4E26-AE56-4AE7-ABC8-8F0896E71C3F}" srcOrd="9"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450D3-B024-4FF2-BC8C-66043070AF03}">
      <dsp:nvSpPr>
        <dsp:cNvPr id="0" name=""/>
        <dsp:cNvSpPr/>
      </dsp:nvSpPr>
      <dsp:spPr>
        <a:xfrm>
          <a:off x="1581685" y="65511"/>
          <a:ext cx="8770893" cy="1275533"/>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2491" numCol="1" spcCol="1270" anchor="ctr" anchorCtr="0">
          <a:noAutofit/>
        </a:bodyPr>
        <a:lstStyle/>
        <a:p>
          <a:pPr marL="0" lvl="0" indent="0" algn="l" defTabSz="1066800">
            <a:lnSpc>
              <a:spcPct val="90000"/>
            </a:lnSpc>
            <a:spcBef>
              <a:spcPct val="0"/>
            </a:spcBef>
            <a:spcAft>
              <a:spcPct val="35000"/>
            </a:spcAft>
            <a:buNone/>
          </a:pPr>
          <a:r>
            <a:rPr lang="sv-SE" sz="2400" kern="1200" dirty="0"/>
            <a:t>Riskanalys</a:t>
          </a:r>
        </a:p>
      </dsp:txBody>
      <dsp:txXfrm>
        <a:off x="1581685" y="384394"/>
        <a:ext cx="8452010" cy="637767"/>
      </dsp:txXfrm>
    </dsp:sp>
    <dsp:sp modelId="{1F0488F5-A2A2-4423-AF1F-4FA95D8DFE89}">
      <dsp:nvSpPr>
        <dsp:cNvPr id="0" name=""/>
        <dsp:cNvSpPr/>
      </dsp:nvSpPr>
      <dsp:spPr>
        <a:xfrm>
          <a:off x="1581685" y="1047485"/>
          <a:ext cx="1621036" cy="234208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sv-SE" sz="1200" kern="1200" dirty="0"/>
            <a:t>Gör en riskanalys som omfattar både styrkor och svagheter. </a:t>
          </a:r>
        </a:p>
        <a:p>
          <a:pPr marL="0" lvl="0" indent="0" algn="l" defTabSz="533400">
            <a:lnSpc>
              <a:spcPct val="90000"/>
            </a:lnSpc>
            <a:spcBef>
              <a:spcPct val="0"/>
            </a:spcBef>
            <a:spcAft>
              <a:spcPct val="35000"/>
            </a:spcAft>
            <a:buNone/>
          </a:pPr>
          <a:r>
            <a:rPr lang="sv-SE" sz="1200" kern="1200" dirty="0"/>
            <a:t>Identifiera barriärer och ta fram förslag till strategier för att överbrygga dem.</a:t>
          </a:r>
        </a:p>
      </dsp:txBody>
      <dsp:txXfrm>
        <a:off x="1581685" y="1047485"/>
        <a:ext cx="1621036" cy="2342084"/>
      </dsp:txXfrm>
    </dsp:sp>
    <dsp:sp modelId="{92BE7E34-673F-4C33-A1F1-73A5D7380B7E}">
      <dsp:nvSpPr>
        <dsp:cNvPr id="0" name=""/>
        <dsp:cNvSpPr/>
      </dsp:nvSpPr>
      <dsp:spPr>
        <a:xfrm>
          <a:off x="3202546" y="490853"/>
          <a:ext cx="7150032" cy="1275533"/>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2491" numCol="1" spcCol="1270" anchor="ctr" anchorCtr="0">
          <a:noAutofit/>
        </a:bodyPr>
        <a:lstStyle/>
        <a:p>
          <a:pPr marL="0" lvl="0" indent="0" algn="l" defTabSz="1066800">
            <a:lnSpc>
              <a:spcPct val="90000"/>
            </a:lnSpc>
            <a:spcBef>
              <a:spcPct val="0"/>
            </a:spcBef>
            <a:spcAft>
              <a:spcPct val="35000"/>
            </a:spcAft>
            <a:buNone/>
          </a:pPr>
          <a:r>
            <a:rPr lang="sv-SE" sz="2400" kern="1200" dirty="0"/>
            <a:t>Bakgrundsbeskrivning</a:t>
          </a:r>
        </a:p>
      </dsp:txBody>
      <dsp:txXfrm>
        <a:off x="3202546" y="809736"/>
        <a:ext cx="6831149" cy="637767"/>
      </dsp:txXfrm>
    </dsp:sp>
    <dsp:sp modelId="{705360B0-FB3C-4E3E-9242-563962988A48}">
      <dsp:nvSpPr>
        <dsp:cNvPr id="0" name=""/>
        <dsp:cNvSpPr/>
      </dsp:nvSpPr>
      <dsp:spPr>
        <a:xfrm>
          <a:off x="3202546" y="1472827"/>
          <a:ext cx="1621036" cy="234208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sv-SE" sz="1200" kern="1200" dirty="0"/>
            <a:t>Hur stor är patientgruppen i vårt område, var finns patienterna?</a:t>
          </a:r>
        </a:p>
        <a:p>
          <a:pPr marL="0" lvl="0" indent="0" algn="l" defTabSz="533400">
            <a:lnSpc>
              <a:spcPct val="90000"/>
            </a:lnSpc>
            <a:spcBef>
              <a:spcPct val="0"/>
            </a:spcBef>
            <a:spcAft>
              <a:spcPct val="35000"/>
            </a:spcAft>
            <a:buNone/>
          </a:pPr>
          <a:r>
            <a:rPr lang="sv-SE" sz="1200" kern="1200" dirty="0"/>
            <a:t>Bakgrundsdata används för att dimensionera arbetsorganisation, struktur och numerär.</a:t>
          </a:r>
        </a:p>
      </dsp:txBody>
      <dsp:txXfrm>
        <a:off x="3202546" y="1472827"/>
        <a:ext cx="1621036" cy="2342084"/>
      </dsp:txXfrm>
    </dsp:sp>
    <dsp:sp modelId="{2545C4FB-2451-4F2C-8721-83EB93D84FA0}">
      <dsp:nvSpPr>
        <dsp:cNvPr id="0" name=""/>
        <dsp:cNvSpPr/>
      </dsp:nvSpPr>
      <dsp:spPr>
        <a:xfrm>
          <a:off x="4823407" y="916195"/>
          <a:ext cx="5529171" cy="1275533"/>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2491" numCol="1" spcCol="1270" anchor="ctr" anchorCtr="0">
          <a:noAutofit/>
        </a:bodyPr>
        <a:lstStyle/>
        <a:p>
          <a:pPr marL="0" lvl="0" indent="0" algn="l" defTabSz="1066800">
            <a:lnSpc>
              <a:spcPct val="90000"/>
            </a:lnSpc>
            <a:spcBef>
              <a:spcPct val="0"/>
            </a:spcBef>
            <a:spcAft>
              <a:spcPct val="35000"/>
            </a:spcAft>
            <a:buNone/>
          </a:pPr>
          <a:r>
            <a:rPr lang="sv-SE" sz="2400" kern="1200" dirty="0"/>
            <a:t>Gap-analys</a:t>
          </a:r>
        </a:p>
      </dsp:txBody>
      <dsp:txXfrm>
        <a:off x="4823407" y="1235078"/>
        <a:ext cx="5210288" cy="637767"/>
      </dsp:txXfrm>
    </dsp:sp>
    <dsp:sp modelId="{F7AF26E4-C10C-4F94-AB48-C562CB2B1152}">
      <dsp:nvSpPr>
        <dsp:cNvPr id="0" name=""/>
        <dsp:cNvSpPr/>
      </dsp:nvSpPr>
      <dsp:spPr>
        <a:xfrm>
          <a:off x="4823407" y="1898169"/>
          <a:ext cx="1621036" cy="234208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sv-SE" sz="1200" kern="1200" dirty="0"/>
            <a:t>Genomför gap-analysen som beskriver gapet mellan nuläge och önskat läge.</a:t>
          </a:r>
        </a:p>
      </dsp:txBody>
      <dsp:txXfrm>
        <a:off x="4823407" y="1898169"/>
        <a:ext cx="1621036" cy="2342084"/>
      </dsp:txXfrm>
    </dsp:sp>
    <dsp:sp modelId="{EE69FA08-762B-48B8-A1CE-A950B09B39F1}">
      <dsp:nvSpPr>
        <dsp:cNvPr id="0" name=""/>
        <dsp:cNvSpPr/>
      </dsp:nvSpPr>
      <dsp:spPr>
        <a:xfrm>
          <a:off x="6445145" y="1341536"/>
          <a:ext cx="3907433" cy="1275533"/>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2491" numCol="1" spcCol="1270" anchor="ctr" anchorCtr="0">
          <a:noAutofit/>
        </a:bodyPr>
        <a:lstStyle/>
        <a:p>
          <a:pPr marL="0" lvl="0" indent="0" algn="l" defTabSz="1066800">
            <a:lnSpc>
              <a:spcPct val="90000"/>
            </a:lnSpc>
            <a:spcBef>
              <a:spcPct val="0"/>
            </a:spcBef>
            <a:spcAft>
              <a:spcPct val="35000"/>
            </a:spcAft>
            <a:buNone/>
          </a:pPr>
          <a:r>
            <a:rPr lang="sv-SE" sz="2400" kern="1200" dirty="0"/>
            <a:t>Prioritering</a:t>
          </a:r>
        </a:p>
      </dsp:txBody>
      <dsp:txXfrm>
        <a:off x="6445145" y="1660419"/>
        <a:ext cx="3588550" cy="637767"/>
      </dsp:txXfrm>
    </dsp:sp>
    <dsp:sp modelId="{B75F1FB0-ECB0-43C9-BD13-D18D588ED58E}">
      <dsp:nvSpPr>
        <dsp:cNvPr id="0" name=""/>
        <dsp:cNvSpPr/>
      </dsp:nvSpPr>
      <dsp:spPr>
        <a:xfrm>
          <a:off x="6445145" y="2323511"/>
          <a:ext cx="1621036" cy="234208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sv-SE" sz="1200" kern="1200" dirty="0"/>
            <a:t>Ta ett steg tillbaka, tänk igenom hur insatser och åtgärder i nettolistan bör prioriteras i tid. </a:t>
          </a:r>
        </a:p>
        <a:p>
          <a:pPr marL="0" lvl="0" indent="0" algn="l" defTabSz="533400">
            <a:lnSpc>
              <a:spcPct val="90000"/>
            </a:lnSpc>
            <a:spcBef>
              <a:spcPct val="0"/>
            </a:spcBef>
            <a:spcAft>
              <a:spcPct val="35000"/>
            </a:spcAft>
            <a:buNone/>
          </a:pPr>
          <a:r>
            <a:rPr lang="sv-SE" sz="1200" kern="1200" dirty="0"/>
            <a:t>Områden där resultaten är goda eller där gapet har låg påverkan på vårdens kvalitet lokalt och regionalt kan t ex vänta till förmån för andra åtgärder.</a:t>
          </a:r>
        </a:p>
      </dsp:txBody>
      <dsp:txXfrm>
        <a:off x="6445145" y="2323511"/>
        <a:ext cx="1621036" cy="2342084"/>
      </dsp:txXfrm>
    </dsp:sp>
    <dsp:sp modelId="{B2FD7664-FF99-4DCD-93E3-BF2FEBFA7984}">
      <dsp:nvSpPr>
        <dsp:cNvPr id="0" name=""/>
        <dsp:cNvSpPr/>
      </dsp:nvSpPr>
      <dsp:spPr>
        <a:xfrm>
          <a:off x="8066006" y="1766878"/>
          <a:ext cx="2286571" cy="1275533"/>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2491" numCol="1" spcCol="1270" anchor="ctr" anchorCtr="0">
          <a:noAutofit/>
        </a:bodyPr>
        <a:lstStyle/>
        <a:p>
          <a:pPr marL="0" lvl="0" indent="0" algn="l" defTabSz="1066800">
            <a:lnSpc>
              <a:spcPct val="90000"/>
            </a:lnSpc>
            <a:spcBef>
              <a:spcPct val="0"/>
            </a:spcBef>
            <a:spcAft>
              <a:spcPct val="35000"/>
            </a:spcAft>
            <a:buNone/>
          </a:pPr>
          <a:r>
            <a:rPr lang="sv-SE" sz="2400" kern="1200" dirty="0"/>
            <a:t>Gör en plan</a:t>
          </a:r>
        </a:p>
      </dsp:txBody>
      <dsp:txXfrm>
        <a:off x="8066006" y="2085761"/>
        <a:ext cx="1967688" cy="637767"/>
      </dsp:txXfrm>
    </dsp:sp>
    <dsp:sp modelId="{9C3D4E26-AE56-4AE7-ABC8-8F0896E71C3F}">
      <dsp:nvSpPr>
        <dsp:cNvPr id="0" name=""/>
        <dsp:cNvSpPr/>
      </dsp:nvSpPr>
      <dsp:spPr>
        <a:xfrm>
          <a:off x="8066006" y="2748852"/>
          <a:ext cx="1621036" cy="234208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sv-SE" sz="1200" kern="1200" dirty="0"/>
            <a:t>…för införandet med strategier skräddarsydda utifrån riskanalysen i första steget. </a:t>
          </a:r>
        </a:p>
        <a:p>
          <a:pPr marL="0" lvl="0" indent="0" algn="l" defTabSz="533400">
            <a:lnSpc>
              <a:spcPct val="90000"/>
            </a:lnSpc>
            <a:spcBef>
              <a:spcPct val="0"/>
            </a:spcBef>
            <a:spcAft>
              <a:spcPct val="35000"/>
            </a:spcAft>
            <a:buNone/>
          </a:pPr>
          <a:r>
            <a:rPr lang="sv-SE" sz="1200" kern="1200" dirty="0"/>
            <a:t>Gruppera åtgärder i praktiskt genomförbara delar.</a:t>
          </a:r>
        </a:p>
      </dsp:txBody>
      <dsp:txXfrm>
        <a:off x="8066006" y="2748852"/>
        <a:ext cx="1621036" cy="2342084"/>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AC10CB-EA0F-423C-80DE-AEC838345548}" type="datetimeFigureOut">
              <a:rPr lang="sv-SE" smtClean="0"/>
              <a:t>2023-06-12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71233-13D5-4962-84FB-9F7D2CCEC971}" type="slidenum">
              <a:rPr lang="sv-SE" smtClean="0"/>
              <a:t>‹#›</a:t>
            </a:fld>
            <a:endParaRPr lang="sv-SE"/>
          </a:p>
        </p:txBody>
      </p:sp>
    </p:spTree>
    <p:extLst>
      <p:ext uri="{BB962C8B-B14F-4D97-AF65-F5344CB8AC3E}">
        <p14:creationId xmlns:p14="http://schemas.microsoft.com/office/powerpoint/2010/main" val="3024845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Implementering komplex uppgift </a:t>
            </a:r>
          </a:p>
          <a:p>
            <a:r>
              <a:rPr lang="sv-SE" dirty="0"/>
              <a:t>involverar flera vårdnivåer och professioner för att få till stånd god sårläkning och behandling av sårets bakomliggande orsak</a:t>
            </a:r>
          </a:p>
          <a:p>
            <a:endParaRPr lang="sv-SE" dirty="0"/>
          </a:p>
          <a:p>
            <a:endParaRPr lang="sv-SE" dirty="0"/>
          </a:p>
        </p:txBody>
      </p:sp>
      <p:sp>
        <p:nvSpPr>
          <p:cNvPr id="4" name="Platshållare för bildnummer 3"/>
          <p:cNvSpPr>
            <a:spLocks noGrp="1"/>
          </p:cNvSpPr>
          <p:nvPr>
            <p:ph type="sldNum" sz="quarter" idx="5"/>
          </p:nvPr>
        </p:nvSpPr>
        <p:spPr/>
        <p:txBody>
          <a:bodyPr/>
          <a:lstStyle/>
          <a:p>
            <a:fld id="{85636BB3-A7F3-44AE-BEF1-CB3AD37CBCC3}" type="slidenum">
              <a:rPr lang="sv-SE" smtClean="0"/>
              <a:t>4</a:t>
            </a:fld>
            <a:endParaRPr lang="sv-SE"/>
          </a:p>
        </p:txBody>
      </p:sp>
    </p:spTree>
    <p:extLst>
      <p:ext uri="{BB962C8B-B14F-4D97-AF65-F5344CB8AC3E}">
        <p14:creationId xmlns:p14="http://schemas.microsoft.com/office/powerpoint/2010/main" val="300087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Metod</a:t>
            </a:r>
          </a:p>
          <a:p>
            <a:endParaRPr lang="sv-SE" dirty="0"/>
          </a:p>
          <a:p>
            <a:r>
              <a:rPr lang="sv-SE" dirty="0"/>
              <a:t>Avgränsning</a:t>
            </a:r>
          </a:p>
          <a:p>
            <a:r>
              <a:rPr lang="sv-SE" dirty="0"/>
              <a:t>Specifikationen är Ingredienslistan.</a:t>
            </a:r>
          </a:p>
          <a:p>
            <a:endParaRPr lang="sv-SE" dirty="0"/>
          </a:p>
          <a:p>
            <a:r>
              <a:rPr lang="sv-SE" dirty="0"/>
              <a:t>Vem som kavlar smöret, bearbetar degen, viker in smöret och monterar croissanterna, behöver anpassas lokalt.</a:t>
            </a:r>
          </a:p>
        </p:txBody>
      </p:sp>
      <p:sp>
        <p:nvSpPr>
          <p:cNvPr id="4" name="Platshållare för bildnummer 3"/>
          <p:cNvSpPr>
            <a:spLocks noGrp="1"/>
          </p:cNvSpPr>
          <p:nvPr>
            <p:ph type="sldNum" sz="quarter" idx="5"/>
          </p:nvPr>
        </p:nvSpPr>
        <p:spPr/>
        <p:txBody>
          <a:bodyPr/>
          <a:lstStyle/>
          <a:p>
            <a:fld id="{77DF4A8B-AD38-4CF2-822A-D438313C2815}" type="slidenum">
              <a:rPr lang="sv-SE" smtClean="0"/>
              <a:t>7</a:t>
            </a:fld>
            <a:endParaRPr lang="sv-SE"/>
          </a:p>
        </p:txBody>
      </p:sp>
    </p:spTree>
    <p:extLst>
      <p:ext uri="{BB962C8B-B14F-4D97-AF65-F5344CB8AC3E}">
        <p14:creationId xmlns:p14="http://schemas.microsoft.com/office/powerpoint/2010/main" val="7480136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D5201EBC-DEBA-43AB-B3F5-60A4E91BF63C}"/>
              </a:ext>
            </a:extLst>
          </p:cNvPr>
          <p:cNvGraphicFramePr>
            <a:graphicFrameLocks noChangeAspect="1"/>
          </p:cNvGraphicFramePr>
          <p:nvPr userDrawn="1">
            <p:custDataLst>
              <p:tags r:id="rId1"/>
            </p:custDataLst>
            <p:extLst>
              <p:ext uri="{D42A27DB-BD31-4B8C-83A1-F6EECF244321}">
                <p14:modId xmlns:p14="http://schemas.microsoft.com/office/powerpoint/2010/main" val="39560199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D5201EBC-DEBA-43AB-B3F5-60A4E91BF63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404B43C-A5C8-4E9A-8F01-E42B7ACA2C49}"/>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3600" b="1" i="0" u="none" strike="noStrike" kern="1200" cap="none" spc="0" normalizeH="0" baseline="0" noProof="0" dirty="0">
              <a:ln>
                <a:noFill/>
              </a:ln>
              <a:solidFill>
                <a:srgbClr val="FFFFFF"/>
              </a:solidFill>
              <a:effectLst/>
              <a:uLnTx/>
              <a:uFillTx/>
              <a:latin typeface="Calibri" panose="020F0502020204030204" pitchFamily="34" charset="0"/>
              <a:ea typeface="+mj-ea"/>
              <a:cs typeface="+mj-cs"/>
              <a:sym typeface="Calibri" panose="020F0502020204030204" pitchFamily="34" charset="0"/>
            </a:endParaRPr>
          </a:p>
        </p:txBody>
      </p:sp>
      <p:sp>
        <p:nvSpPr>
          <p:cNvPr id="7" name="Rubrik 1">
            <a:extLst>
              <a:ext uri="{FF2B5EF4-FFF2-40B4-BE49-F238E27FC236}">
                <a16:creationId xmlns:a16="http://schemas.microsoft.com/office/drawing/2014/main" id="{9795F843-3CE1-ED4D-A4D1-B27B6DB646D1}"/>
              </a:ext>
            </a:extLst>
          </p:cNvPr>
          <p:cNvSpPr>
            <a:spLocks noGrp="1"/>
          </p:cNvSpPr>
          <p:nvPr>
            <p:ph type="ctrTitle"/>
          </p:nvPr>
        </p:nvSpPr>
        <p:spPr>
          <a:xfrm>
            <a:off x="988742" y="616841"/>
            <a:ext cx="9144000" cy="609793"/>
          </a:xfrm>
        </p:spPr>
        <p:txBody>
          <a:bodyPr anchor="b">
            <a:normAutofit/>
          </a:bodyPr>
          <a:lstStyle>
            <a:lvl1pPr algn="l">
              <a:defRPr sz="3600"/>
            </a:lvl1pPr>
          </a:lstStyle>
          <a:p>
            <a:r>
              <a:rPr lang="sv-SE" dirty="0" err="1"/>
              <a:t>Click</a:t>
            </a:r>
            <a:r>
              <a:rPr lang="sv-SE" dirty="0"/>
              <a:t> to </a:t>
            </a:r>
            <a:r>
              <a:rPr lang="sv-SE" dirty="0" err="1"/>
              <a:t>edit</a:t>
            </a:r>
            <a:r>
              <a:rPr lang="sv-SE" dirty="0"/>
              <a:t> Master </a:t>
            </a:r>
            <a:r>
              <a:rPr lang="sv-SE" dirty="0" err="1"/>
              <a:t>title</a:t>
            </a:r>
            <a:r>
              <a:rPr lang="sv-SE" dirty="0"/>
              <a:t> style</a:t>
            </a:r>
          </a:p>
        </p:txBody>
      </p:sp>
      <p:sp>
        <p:nvSpPr>
          <p:cNvPr id="8" name="Platshållare för text 11">
            <a:extLst>
              <a:ext uri="{FF2B5EF4-FFF2-40B4-BE49-F238E27FC236}">
                <a16:creationId xmlns:a16="http://schemas.microsoft.com/office/drawing/2014/main" id="{CF58C1CC-ECA4-5141-95FE-2805C6A2DC6C}"/>
              </a:ext>
            </a:extLst>
          </p:cNvPr>
          <p:cNvSpPr>
            <a:spLocks noGrp="1"/>
          </p:cNvSpPr>
          <p:nvPr>
            <p:ph type="body" sz="quarter" idx="10"/>
          </p:nvPr>
        </p:nvSpPr>
        <p:spPr>
          <a:xfrm>
            <a:off x="989013" y="1422400"/>
            <a:ext cx="9144000" cy="4186238"/>
          </a:xfrm>
        </p:spPr>
        <p:txBody>
          <a:bodyPr/>
          <a:lstStyle/>
          <a:p>
            <a:pPr lvl="0"/>
            <a:r>
              <a:rPr lang="sv-SE" dirty="0" err="1"/>
              <a:t>Click</a:t>
            </a:r>
            <a:r>
              <a:rPr lang="sv-SE" dirty="0"/>
              <a:t> to </a:t>
            </a:r>
            <a:r>
              <a:rPr lang="sv-SE" dirty="0" err="1"/>
              <a:t>edit</a:t>
            </a:r>
            <a:r>
              <a:rPr lang="sv-SE" dirty="0"/>
              <a:t> Master text </a:t>
            </a:r>
            <a:r>
              <a:rPr lang="sv-SE" dirty="0" err="1"/>
              <a:t>styles</a:t>
            </a:r>
            <a:endParaRPr lang="sv-SE" dirty="0"/>
          </a:p>
          <a:p>
            <a:pPr lvl="1"/>
            <a:r>
              <a:rPr lang="sv-SE" dirty="0"/>
              <a:t>Second </a:t>
            </a:r>
            <a:r>
              <a:rPr lang="sv-SE" dirty="0" err="1"/>
              <a:t>level</a:t>
            </a:r>
            <a:endParaRPr lang="sv-SE" dirty="0"/>
          </a:p>
          <a:p>
            <a:pPr lvl="2"/>
            <a:r>
              <a:rPr lang="sv-SE" dirty="0" err="1"/>
              <a:t>Third</a:t>
            </a:r>
            <a:r>
              <a:rPr lang="sv-SE" dirty="0"/>
              <a:t> </a:t>
            </a:r>
            <a:r>
              <a:rPr lang="sv-SE" dirty="0" err="1"/>
              <a:t>level</a:t>
            </a:r>
            <a:endParaRPr lang="sv-SE" dirty="0"/>
          </a:p>
          <a:p>
            <a:pPr lvl="3"/>
            <a:r>
              <a:rPr lang="sv-SE" dirty="0" err="1"/>
              <a:t>Fourth</a:t>
            </a:r>
            <a:r>
              <a:rPr lang="sv-SE" dirty="0"/>
              <a:t> </a:t>
            </a:r>
            <a:r>
              <a:rPr lang="sv-SE" dirty="0" err="1"/>
              <a:t>level</a:t>
            </a:r>
            <a:endParaRPr lang="sv-SE" dirty="0"/>
          </a:p>
          <a:p>
            <a:pPr lvl="4"/>
            <a:r>
              <a:rPr lang="sv-SE" dirty="0" err="1"/>
              <a:t>Fifth</a:t>
            </a:r>
            <a:r>
              <a:rPr lang="sv-SE" dirty="0"/>
              <a:t> </a:t>
            </a:r>
            <a:r>
              <a:rPr lang="sv-SE" dirty="0" err="1"/>
              <a:t>level</a:t>
            </a:r>
            <a:endParaRPr lang="sv-SE" dirty="0"/>
          </a:p>
        </p:txBody>
      </p:sp>
    </p:spTree>
    <p:extLst>
      <p:ext uri="{BB962C8B-B14F-4D97-AF65-F5344CB8AC3E}">
        <p14:creationId xmlns:p14="http://schemas.microsoft.com/office/powerpoint/2010/main" val="374274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8A2F41-F24B-BDAC-A179-756056BD445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A71867A-8E41-9BFC-68BA-8A6A747A332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3B4CF27-193B-CABF-513F-53F000E4324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09754C7-CE10-2DCB-C85E-055C0901F4D2}"/>
              </a:ext>
            </a:extLst>
          </p:cNvPr>
          <p:cNvSpPr>
            <a:spLocks noGrp="1"/>
          </p:cNvSpPr>
          <p:nvPr>
            <p:ph type="dt" sz="half" idx="10"/>
          </p:nvPr>
        </p:nvSpPr>
        <p:spPr/>
        <p:txBody>
          <a:bodyPr/>
          <a:lstStyle/>
          <a:p>
            <a:fld id="{0A879BB8-12F9-491A-B1C9-21C615213BC1}" type="datetimeFigureOut">
              <a:rPr lang="sv-SE" smtClean="0"/>
              <a:t>2023-06-12</a:t>
            </a:fld>
            <a:endParaRPr lang="sv-SE"/>
          </a:p>
        </p:txBody>
      </p:sp>
      <p:sp>
        <p:nvSpPr>
          <p:cNvPr id="6" name="Platshållare för sidfot 5">
            <a:extLst>
              <a:ext uri="{FF2B5EF4-FFF2-40B4-BE49-F238E27FC236}">
                <a16:creationId xmlns:a16="http://schemas.microsoft.com/office/drawing/2014/main" id="{BBC48DBE-12CF-CFD6-88ED-DC7F329A854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D80BCA8-EC59-C2E5-D68C-34788887270A}"/>
              </a:ext>
            </a:extLst>
          </p:cNvPr>
          <p:cNvSpPr>
            <a:spLocks noGrp="1"/>
          </p:cNvSpPr>
          <p:nvPr>
            <p:ph type="sldNum" sz="quarter" idx="12"/>
          </p:nvPr>
        </p:nvSpPr>
        <p:spPr/>
        <p:txBody>
          <a:bodyPr/>
          <a:lstStyle/>
          <a:p>
            <a:fld id="{592682C6-328B-462B-9AD1-73ADAA4BEB85}" type="slidenum">
              <a:rPr lang="sv-SE" smtClean="0"/>
              <a:t>‹#›</a:t>
            </a:fld>
            <a:endParaRPr lang="sv-SE"/>
          </a:p>
        </p:txBody>
      </p:sp>
    </p:spTree>
    <p:extLst>
      <p:ext uri="{BB962C8B-B14F-4D97-AF65-F5344CB8AC3E}">
        <p14:creationId xmlns:p14="http://schemas.microsoft.com/office/powerpoint/2010/main" val="132245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FD2650-0984-1D6F-4EB5-80F4582BFCD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A9FAF68-CCFB-ACB1-F965-56F753639FDE}"/>
              </a:ext>
            </a:extLst>
          </p:cNvPr>
          <p:cNvSpPr>
            <a:spLocks noGrp="1"/>
          </p:cNvSpPr>
          <p:nvPr>
            <p:ph type="dt" sz="half" idx="10"/>
          </p:nvPr>
        </p:nvSpPr>
        <p:spPr/>
        <p:txBody>
          <a:bodyPr/>
          <a:lstStyle/>
          <a:p>
            <a:fld id="{0A879BB8-12F9-491A-B1C9-21C615213BC1}" type="datetimeFigureOut">
              <a:rPr lang="sv-SE" smtClean="0"/>
              <a:t>2023-06-12</a:t>
            </a:fld>
            <a:endParaRPr lang="sv-SE"/>
          </a:p>
        </p:txBody>
      </p:sp>
      <p:sp>
        <p:nvSpPr>
          <p:cNvPr id="4" name="Platshållare för sidfot 3">
            <a:extLst>
              <a:ext uri="{FF2B5EF4-FFF2-40B4-BE49-F238E27FC236}">
                <a16:creationId xmlns:a16="http://schemas.microsoft.com/office/drawing/2014/main" id="{247E7748-9EF4-5561-91EF-2A3A01E1023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9B02593-21F4-CF43-4D96-3636E9F14B48}"/>
              </a:ext>
            </a:extLst>
          </p:cNvPr>
          <p:cNvSpPr>
            <a:spLocks noGrp="1"/>
          </p:cNvSpPr>
          <p:nvPr>
            <p:ph type="sldNum" sz="quarter" idx="12"/>
          </p:nvPr>
        </p:nvSpPr>
        <p:spPr/>
        <p:txBody>
          <a:bodyPr/>
          <a:lstStyle/>
          <a:p>
            <a:fld id="{592682C6-328B-462B-9AD1-73ADAA4BEB85}" type="slidenum">
              <a:rPr lang="sv-SE" smtClean="0"/>
              <a:t>‹#›</a:t>
            </a:fld>
            <a:endParaRPr lang="sv-SE"/>
          </a:p>
        </p:txBody>
      </p:sp>
    </p:spTree>
    <p:extLst>
      <p:ext uri="{BB962C8B-B14F-4D97-AF65-F5344CB8AC3E}">
        <p14:creationId xmlns:p14="http://schemas.microsoft.com/office/powerpoint/2010/main" val="1211429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Anpassad layout">
  <p:cSld name="5_Anpassad layout">
    <p:spTree>
      <p:nvGrpSpPr>
        <p:cNvPr id="1" name="Shape 34"/>
        <p:cNvGrpSpPr/>
        <p:nvPr/>
      </p:nvGrpSpPr>
      <p:grpSpPr>
        <a:xfrm>
          <a:off x="0" y="0"/>
          <a:ext cx="0" cy="0"/>
          <a:chOff x="0" y="0"/>
          <a:chExt cx="0" cy="0"/>
        </a:xfrm>
      </p:grpSpPr>
      <p:sp>
        <p:nvSpPr>
          <p:cNvPr id="35" name="Google Shape;35;p30"/>
          <p:cNvSpPr txBox="1">
            <a:spLocks noGrp="1"/>
          </p:cNvSpPr>
          <p:nvPr>
            <p:ph type="ctrTitle"/>
          </p:nvPr>
        </p:nvSpPr>
        <p:spPr>
          <a:xfrm>
            <a:off x="988742" y="616841"/>
            <a:ext cx="9144000" cy="60979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0"/>
          <p:cNvSpPr>
            <a:spLocks noGrp="1"/>
          </p:cNvSpPr>
          <p:nvPr>
            <p:ph type="chart" idx="2"/>
          </p:nvPr>
        </p:nvSpPr>
        <p:spPr>
          <a:xfrm>
            <a:off x="988742" y="1397000"/>
            <a:ext cx="9144000" cy="47371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376608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0D118C8-8020-2AFB-9C65-0B3A5E4B0D0E}"/>
              </a:ext>
            </a:extLst>
          </p:cNvPr>
          <p:cNvSpPr>
            <a:spLocks noGrp="1"/>
          </p:cNvSpPr>
          <p:nvPr>
            <p:ph type="dt" sz="half" idx="10"/>
          </p:nvPr>
        </p:nvSpPr>
        <p:spPr/>
        <p:txBody>
          <a:bodyPr/>
          <a:lstStyle/>
          <a:p>
            <a:fld id="{1B19E1F5-E29B-0C42-BCEA-BEF9192CAFDE}" type="datetimeFigureOut">
              <a:rPr lang="sv-SE" smtClean="0"/>
              <a:t>2023-06-12</a:t>
            </a:fld>
            <a:endParaRPr lang="sv-SE"/>
          </a:p>
        </p:txBody>
      </p:sp>
      <p:sp>
        <p:nvSpPr>
          <p:cNvPr id="3" name="Platshållare för sidfot 2">
            <a:extLst>
              <a:ext uri="{FF2B5EF4-FFF2-40B4-BE49-F238E27FC236}">
                <a16:creationId xmlns:a16="http://schemas.microsoft.com/office/drawing/2014/main" id="{5090BD1C-36CB-210C-800E-0F28B0AB2DA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99C2E66-9395-28FF-7CFE-623031F82666}"/>
              </a:ext>
            </a:extLst>
          </p:cNvPr>
          <p:cNvSpPr>
            <a:spLocks noGrp="1"/>
          </p:cNvSpPr>
          <p:nvPr>
            <p:ph type="sldNum" sz="quarter" idx="12"/>
          </p:nvPr>
        </p:nvSpPr>
        <p:spPr/>
        <p:txBody>
          <a:bodyPr/>
          <a:lstStyle/>
          <a:p>
            <a:fld id="{51276197-038B-094A-8A11-6BD7D1B918B9}" type="slidenum">
              <a:rPr lang="sv-SE" smtClean="0"/>
              <a:t>‹#›</a:t>
            </a:fld>
            <a:endParaRPr lang="sv-SE"/>
          </a:p>
        </p:txBody>
      </p:sp>
    </p:spTree>
    <p:extLst>
      <p:ext uri="{BB962C8B-B14F-4D97-AF65-F5344CB8AC3E}">
        <p14:creationId xmlns:p14="http://schemas.microsoft.com/office/powerpoint/2010/main" val="304826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7EB3DA-C9DF-48BF-A81A-3C6BE1CE0FFC}"/>
              </a:ext>
            </a:extLst>
          </p:cNvPr>
          <p:cNvGraphicFramePr>
            <a:graphicFrameLocks noChangeAspect="1"/>
          </p:cNvGraphicFramePr>
          <p:nvPr userDrawn="1">
            <p:custDataLst>
              <p:tags r:id="rId1"/>
            </p:custDataLst>
            <p:extLst>
              <p:ext uri="{D42A27DB-BD31-4B8C-83A1-F6EECF244321}">
                <p14:modId xmlns:p14="http://schemas.microsoft.com/office/powerpoint/2010/main" val="28219345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4" name="Object 3" hidden="1">
                        <a:extLst>
                          <a:ext uri="{FF2B5EF4-FFF2-40B4-BE49-F238E27FC236}">
                            <a16:creationId xmlns:a16="http://schemas.microsoft.com/office/drawing/2014/main" id="{1B7EB3DA-C9DF-48BF-A81A-3C6BE1CE0F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AF77FE9-0880-4FAF-8D6E-7E1725BE9E7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3600" b="1" i="0" u="none" strike="noStrike" kern="1200" cap="none" spc="0" normalizeH="0" baseline="0" noProof="0" dirty="0">
              <a:ln>
                <a:noFill/>
              </a:ln>
              <a:solidFill>
                <a:srgbClr val="FFFFFF"/>
              </a:solidFill>
              <a:effectLst/>
              <a:uLnTx/>
              <a:uFillTx/>
              <a:latin typeface="Calibri" panose="020F0502020204030204" pitchFamily="34" charset="0"/>
              <a:ea typeface="+mj-ea"/>
              <a:cs typeface="+mj-cs"/>
              <a:sym typeface="Calibri" panose="020F0502020204030204" pitchFamily="34" charset="0"/>
            </a:endParaRPr>
          </a:p>
        </p:txBody>
      </p:sp>
      <p:sp>
        <p:nvSpPr>
          <p:cNvPr id="3" name="Rubrik 1">
            <a:extLst>
              <a:ext uri="{FF2B5EF4-FFF2-40B4-BE49-F238E27FC236}">
                <a16:creationId xmlns:a16="http://schemas.microsoft.com/office/drawing/2014/main" id="{39BEDAC0-5874-E04B-91DB-F5F975627185}"/>
              </a:ext>
            </a:extLst>
          </p:cNvPr>
          <p:cNvSpPr>
            <a:spLocks noGrp="1"/>
          </p:cNvSpPr>
          <p:nvPr>
            <p:ph type="ctrTitle"/>
          </p:nvPr>
        </p:nvSpPr>
        <p:spPr>
          <a:xfrm>
            <a:off x="3350942" y="2349500"/>
            <a:ext cx="5158058" cy="1219200"/>
          </a:xfrm>
        </p:spPr>
        <p:txBody>
          <a:bodyPr anchor="b">
            <a:normAutofit/>
          </a:bodyPr>
          <a:lstStyle>
            <a:lvl1pPr algn="ctr">
              <a:defRPr sz="3600"/>
            </a:lvl1pPr>
          </a:lstStyle>
          <a:p>
            <a:r>
              <a:rPr lang="sv-SE" dirty="0" err="1"/>
              <a:t>Click</a:t>
            </a:r>
            <a:r>
              <a:rPr lang="sv-SE" dirty="0"/>
              <a:t> to </a:t>
            </a:r>
            <a:r>
              <a:rPr lang="sv-SE" dirty="0" err="1"/>
              <a:t>edit</a:t>
            </a:r>
            <a:r>
              <a:rPr lang="sv-SE" dirty="0"/>
              <a:t> Master </a:t>
            </a:r>
            <a:r>
              <a:rPr lang="sv-SE" dirty="0" err="1"/>
              <a:t>title</a:t>
            </a:r>
            <a:r>
              <a:rPr lang="sv-SE" dirty="0"/>
              <a:t> style</a:t>
            </a:r>
          </a:p>
        </p:txBody>
      </p:sp>
    </p:spTree>
    <p:extLst>
      <p:ext uri="{BB962C8B-B14F-4D97-AF65-F5344CB8AC3E}">
        <p14:creationId xmlns:p14="http://schemas.microsoft.com/office/powerpoint/2010/main" val="268388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E0D7D66-0877-4B16-9ED1-A5B75EE91DDE}"/>
              </a:ext>
            </a:extLst>
          </p:cNvPr>
          <p:cNvGraphicFramePr>
            <a:graphicFrameLocks noChangeAspect="1"/>
          </p:cNvGraphicFramePr>
          <p:nvPr userDrawn="1">
            <p:custDataLst>
              <p:tags r:id="rId1"/>
            </p:custDataLst>
            <p:extLst>
              <p:ext uri="{D42A27DB-BD31-4B8C-83A1-F6EECF244321}">
                <p14:modId xmlns:p14="http://schemas.microsoft.com/office/powerpoint/2010/main" val="420660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5" name="Object 4" hidden="1">
                        <a:extLst>
                          <a:ext uri="{FF2B5EF4-FFF2-40B4-BE49-F238E27FC236}">
                            <a16:creationId xmlns:a16="http://schemas.microsoft.com/office/drawing/2014/main" id="{EE0D7D66-0877-4B16-9ED1-A5B75EE91DD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BCC2115-36DC-46EC-9D59-1AFCD6E010B6}"/>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3600" b="1" i="0" u="none" strike="noStrike" kern="1200" cap="none" spc="0" normalizeH="0" baseline="0" noProof="0" dirty="0">
              <a:ln>
                <a:noFill/>
              </a:ln>
              <a:solidFill>
                <a:srgbClr val="FFFFFF"/>
              </a:solidFill>
              <a:effectLst/>
              <a:uLnTx/>
              <a:uFillTx/>
              <a:latin typeface="Calibri" panose="020F0502020204030204" pitchFamily="34" charset="0"/>
              <a:ea typeface="+mj-ea"/>
              <a:cs typeface="+mj-cs"/>
              <a:sym typeface="Calibri" panose="020F0502020204030204" pitchFamily="34" charset="0"/>
            </a:endParaRPr>
          </a:p>
        </p:txBody>
      </p:sp>
      <p:sp>
        <p:nvSpPr>
          <p:cNvPr id="3" name="Rubrik 1">
            <a:extLst>
              <a:ext uri="{FF2B5EF4-FFF2-40B4-BE49-F238E27FC236}">
                <a16:creationId xmlns:a16="http://schemas.microsoft.com/office/drawing/2014/main" id="{9C4D5F23-7C9C-F741-BD57-C8983CF39840}"/>
              </a:ext>
            </a:extLst>
          </p:cNvPr>
          <p:cNvSpPr>
            <a:spLocks noGrp="1"/>
          </p:cNvSpPr>
          <p:nvPr>
            <p:ph type="ctrTitle"/>
          </p:nvPr>
        </p:nvSpPr>
        <p:spPr>
          <a:xfrm>
            <a:off x="988742" y="616841"/>
            <a:ext cx="9144000" cy="609793"/>
          </a:xfrm>
        </p:spPr>
        <p:txBody>
          <a:bodyPr anchor="b">
            <a:normAutofit/>
          </a:bodyPr>
          <a:lstStyle>
            <a:lvl1pPr algn="l">
              <a:defRPr sz="3600"/>
            </a:lvl1pPr>
          </a:lstStyle>
          <a:p>
            <a:r>
              <a:rPr lang="sv-SE" dirty="0" err="1"/>
              <a:t>Click</a:t>
            </a:r>
            <a:r>
              <a:rPr lang="sv-SE" dirty="0"/>
              <a:t> to </a:t>
            </a:r>
            <a:r>
              <a:rPr lang="sv-SE" dirty="0" err="1"/>
              <a:t>edit</a:t>
            </a:r>
            <a:r>
              <a:rPr lang="sv-SE" dirty="0"/>
              <a:t> Master </a:t>
            </a:r>
            <a:r>
              <a:rPr lang="sv-SE" dirty="0" err="1"/>
              <a:t>title</a:t>
            </a:r>
            <a:r>
              <a:rPr lang="sv-SE" dirty="0"/>
              <a:t> style</a:t>
            </a:r>
          </a:p>
        </p:txBody>
      </p:sp>
      <p:sp>
        <p:nvSpPr>
          <p:cNvPr id="4" name="Platshållare för diagram 3">
            <a:extLst>
              <a:ext uri="{FF2B5EF4-FFF2-40B4-BE49-F238E27FC236}">
                <a16:creationId xmlns:a16="http://schemas.microsoft.com/office/drawing/2014/main" id="{25595C8F-5C86-AD41-81CB-49F231878EF4}"/>
              </a:ext>
            </a:extLst>
          </p:cNvPr>
          <p:cNvSpPr>
            <a:spLocks noGrp="1"/>
          </p:cNvSpPr>
          <p:nvPr>
            <p:ph type="chart" sz="quarter" idx="10"/>
          </p:nvPr>
        </p:nvSpPr>
        <p:spPr>
          <a:xfrm>
            <a:off x="988742" y="1397000"/>
            <a:ext cx="9144000" cy="4737100"/>
          </a:xfrm>
        </p:spPr>
        <p:txBody>
          <a:bodyPr/>
          <a:lstStyle/>
          <a:p>
            <a:r>
              <a:rPr lang="sv-SE" dirty="0" err="1"/>
              <a:t>Click</a:t>
            </a:r>
            <a:r>
              <a:rPr lang="sv-SE" dirty="0"/>
              <a:t> </a:t>
            </a:r>
            <a:r>
              <a:rPr lang="sv-SE" dirty="0" err="1"/>
              <a:t>icon</a:t>
            </a:r>
            <a:r>
              <a:rPr lang="sv-SE" dirty="0"/>
              <a:t> to </a:t>
            </a:r>
            <a:r>
              <a:rPr lang="sv-SE" dirty="0" err="1"/>
              <a:t>add</a:t>
            </a:r>
            <a:r>
              <a:rPr lang="sv-SE" dirty="0"/>
              <a:t> </a:t>
            </a:r>
            <a:r>
              <a:rPr lang="sv-SE" dirty="0" err="1"/>
              <a:t>chart</a:t>
            </a:r>
            <a:endParaRPr lang="sv-SE" dirty="0"/>
          </a:p>
        </p:txBody>
      </p:sp>
    </p:spTree>
    <p:extLst>
      <p:ext uri="{BB962C8B-B14F-4D97-AF65-F5344CB8AC3E}">
        <p14:creationId xmlns:p14="http://schemas.microsoft.com/office/powerpoint/2010/main" val="361188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Anpassad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32E8CA0-AD28-475E-8383-94672EA59428}"/>
              </a:ext>
            </a:extLst>
          </p:cNvPr>
          <p:cNvGraphicFramePr>
            <a:graphicFrameLocks noChangeAspect="1"/>
          </p:cNvGraphicFramePr>
          <p:nvPr userDrawn="1">
            <p:custDataLst>
              <p:tags r:id="rId1"/>
            </p:custDataLst>
            <p:extLst>
              <p:ext uri="{D42A27DB-BD31-4B8C-83A1-F6EECF244321}">
                <p14:modId xmlns:p14="http://schemas.microsoft.com/office/powerpoint/2010/main" val="36318745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2" name="Object 1" hidden="1">
                        <a:extLst>
                          <a:ext uri="{FF2B5EF4-FFF2-40B4-BE49-F238E27FC236}">
                            <a16:creationId xmlns:a16="http://schemas.microsoft.com/office/drawing/2014/main" id="{432E8CA0-AD28-475E-8383-94672EA5942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Platshållare för bild 15">
            <a:extLst>
              <a:ext uri="{FF2B5EF4-FFF2-40B4-BE49-F238E27FC236}">
                <a16:creationId xmlns:a16="http://schemas.microsoft.com/office/drawing/2014/main" id="{627232BD-4CA2-2247-B71E-E9AC38B6CEFA}"/>
              </a:ext>
            </a:extLst>
          </p:cNvPr>
          <p:cNvSpPr>
            <a:spLocks noGrp="1"/>
          </p:cNvSpPr>
          <p:nvPr>
            <p:ph type="pic" sz="quarter" idx="10"/>
          </p:nvPr>
        </p:nvSpPr>
        <p:spPr>
          <a:xfrm>
            <a:off x="0" y="0"/>
            <a:ext cx="12192000" cy="7161696"/>
          </a:xfrm>
        </p:spPr>
        <p:txBody>
          <a:bodyPr/>
          <a:lstStyle/>
          <a:p>
            <a:r>
              <a:rPr lang="sv-SE" dirty="0" err="1"/>
              <a:t>Click</a:t>
            </a:r>
            <a:r>
              <a:rPr lang="sv-SE" dirty="0"/>
              <a:t> </a:t>
            </a:r>
            <a:r>
              <a:rPr lang="sv-SE" dirty="0" err="1"/>
              <a:t>icon</a:t>
            </a:r>
            <a:r>
              <a:rPr lang="sv-SE" dirty="0"/>
              <a:t> to </a:t>
            </a:r>
            <a:r>
              <a:rPr lang="sv-SE" dirty="0" err="1"/>
              <a:t>add</a:t>
            </a:r>
            <a:r>
              <a:rPr lang="sv-SE" dirty="0"/>
              <a:t> </a:t>
            </a:r>
            <a:r>
              <a:rPr lang="sv-SE" dirty="0" err="1"/>
              <a:t>picture</a:t>
            </a:r>
            <a:endParaRPr lang="sv-SE" dirty="0"/>
          </a:p>
        </p:txBody>
      </p:sp>
      <p:grpSp>
        <p:nvGrpSpPr>
          <p:cNvPr id="4" name="Grupp 3">
            <a:extLst>
              <a:ext uri="{FF2B5EF4-FFF2-40B4-BE49-F238E27FC236}">
                <a16:creationId xmlns:a16="http://schemas.microsoft.com/office/drawing/2014/main" id="{66A257AA-5F16-1A4A-B3E3-DA688DDA87C4}"/>
              </a:ext>
            </a:extLst>
          </p:cNvPr>
          <p:cNvGrpSpPr/>
          <p:nvPr/>
        </p:nvGrpSpPr>
        <p:grpSpPr>
          <a:xfrm>
            <a:off x="10444481" y="5727126"/>
            <a:ext cx="2222205" cy="884879"/>
            <a:chOff x="10242697" y="5607996"/>
            <a:chExt cx="2222205" cy="884879"/>
          </a:xfrm>
        </p:grpSpPr>
        <p:sp>
          <p:nvSpPr>
            <p:cNvPr id="5" name="textruta 4">
              <a:extLst>
                <a:ext uri="{FF2B5EF4-FFF2-40B4-BE49-F238E27FC236}">
                  <a16:creationId xmlns:a16="http://schemas.microsoft.com/office/drawing/2014/main" id="{4DDCF8DE-35BF-CE4C-84F1-345F9BD1A59D}"/>
                </a:ext>
              </a:extLst>
            </p:cNvPr>
            <p:cNvSpPr txBox="1"/>
            <p:nvPr/>
          </p:nvSpPr>
          <p:spPr>
            <a:xfrm>
              <a:off x="10251887" y="6272815"/>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20" b="1" i="0" u="none" strike="noStrike" kern="1200" cap="none" spc="0" normalizeH="0" baseline="0" noProof="0" dirty="0">
                  <a:ln>
                    <a:noFill/>
                  </a:ln>
                  <a:solidFill>
                    <a:srgbClr val="FFFFFF"/>
                  </a:solidFill>
                  <a:effectLst/>
                  <a:uLnTx/>
                  <a:uFillTx/>
                  <a:latin typeface="Calibri" panose="020F0502020204030204"/>
                  <a:ea typeface="+mn-ea"/>
                  <a:cs typeface="+mn-cs"/>
                </a:rPr>
                <a:t>SVERIGES REGIONER I SAMVERKAN</a:t>
              </a:r>
              <a:endParaRPr kumimoji="0" lang="sv-SE" sz="82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textruta 5">
              <a:extLst>
                <a:ext uri="{FF2B5EF4-FFF2-40B4-BE49-F238E27FC236}">
                  <a16:creationId xmlns:a16="http://schemas.microsoft.com/office/drawing/2014/main" id="{36D91317-B3A4-F44F-A50E-7262129857E7}"/>
                </a:ext>
              </a:extLst>
            </p:cNvPr>
            <p:cNvSpPr txBox="1"/>
            <p:nvPr/>
          </p:nvSpPr>
          <p:spPr>
            <a:xfrm>
              <a:off x="10242697" y="5607996"/>
              <a:ext cx="2222205" cy="669414"/>
            </a:xfrm>
            <a:prstGeom prst="rect">
              <a:avLst/>
            </a:prstGeom>
            <a:noFill/>
          </p:spPr>
          <p:txBody>
            <a:bodyPr wrap="square" rtlCol="0">
              <a:spAutoFit/>
            </a:bodyPr>
            <a:lstStyle/>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Nationellt system </a:t>
              </a:r>
              <a:endParaRPr kumimoji="0" lang="sv-SE"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för kunskapsstyrning </a:t>
              </a:r>
              <a:endParaRPr kumimoji="0" lang="sv-SE"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Hälso- och sjukvård</a:t>
              </a: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7" name="Rak 6">
              <a:extLst>
                <a:ext uri="{FF2B5EF4-FFF2-40B4-BE49-F238E27FC236}">
                  <a16:creationId xmlns:a16="http://schemas.microsoft.com/office/drawing/2014/main" id="{2677C2A9-EE1A-3D47-A628-E42AF60ADC3A}"/>
                </a:ext>
              </a:extLst>
            </p:cNvPr>
            <p:cNvCxnSpPr>
              <a:cxnSpLocks/>
            </p:cNvCxnSpPr>
            <p:nvPr/>
          </p:nvCxnSpPr>
          <p:spPr>
            <a:xfrm>
              <a:off x="10339620" y="6277410"/>
              <a:ext cx="1529859"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 name="Grupp 7">
            <a:extLst>
              <a:ext uri="{FF2B5EF4-FFF2-40B4-BE49-F238E27FC236}">
                <a16:creationId xmlns:a16="http://schemas.microsoft.com/office/drawing/2014/main" id="{B1819E8B-7BDB-6141-977D-7EF44C3E334F}"/>
              </a:ext>
            </a:extLst>
          </p:cNvPr>
          <p:cNvGrpSpPr/>
          <p:nvPr userDrawn="1"/>
        </p:nvGrpSpPr>
        <p:grpSpPr>
          <a:xfrm>
            <a:off x="10444481" y="5727126"/>
            <a:ext cx="2222205" cy="884879"/>
            <a:chOff x="10242697" y="5607996"/>
            <a:chExt cx="2222205" cy="884879"/>
          </a:xfrm>
        </p:grpSpPr>
        <p:sp>
          <p:nvSpPr>
            <p:cNvPr id="9" name="textruta 8">
              <a:extLst>
                <a:ext uri="{FF2B5EF4-FFF2-40B4-BE49-F238E27FC236}">
                  <a16:creationId xmlns:a16="http://schemas.microsoft.com/office/drawing/2014/main" id="{FF6F8030-A4CC-C748-A26E-38FD2E87979A}"/>
                </a:ext>
              </a:extLst>
            </p:cNvPr>
            <p:cNvSpPr txBox="1"/>
            <p:nvPr userDrawn="1"/>
          </p:nvSpPr>
          <p:spPr>
            <a:xfrm>
              <a:off x="10251887" y="6272815"/>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20" b="1" i="0" u="none" strike="noStrike" kern="1200" cap="none" spc="0" normalizeH="0" baseline="0" noProof="0" dirty="0">
                  <a:ln>
                    <a:noFill/>
                  </a:ln>
                  <a:solidFill>
                    <a:srgbClr val="FFFFFF"/>
                  </a:solidFill>
                  <a:effectLst/>
                  <a:uLnTx/>
                  <a:uFillTx/>
                  <a:latin typeface="Calibri" panose="020F0502020204030204"/>
                  <a:ea typeface="+mn-ea"/>
                  <a:cs typeface="+mn-cs"/>
                </a:rPr>
                <a:t>SVERIGES REGIONER I SAMVERKAN</a:t>
              </a:r>
              <a:endParaRPr kumimoji="0" lang="sv-SE" sz="82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2685D7D2-FDF8-F246-859F-C45D301F4D2E}"/>
                </a:ext>
              </a:extLst>
            </p:cNvPr>
            <p:cNvSpPr txBox="1"/>
            <p:nvPr userDrawn="1"/>
          </p:nvSpPr>
          <p:spPr>
            <a:xfrm>
              <a:off x="10242697" y="5607996"/>
              <a:ext cx="2222205" cy="669414"/>
            </a:xfrm>
            <a:prstGeom prst="rect">
              <a:avLst/>
            </a:prstGeom>
            <a:noFill/>
          </p:spPr>
          <p:txBody>
            <a:bodyPr wrap="square" rtlCol="0">
              <a:spAutoFit/>
            </a:bodyPr>
            <a:lstStyle/>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Nationellt system </a:t>
              </a:r>
              <a:endParaRPr kumimoji="0" lang="sv-SE"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för kunskapsstyrning </a:t>
              </a:r>
              <a:endParaRPr kumimoji="0" lang="sv-SE"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Hälso- och sjukvård</a:t>
              </a: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1" name="Rak 10">
              <a:extLst>
                <a:ext uri="{FF2B5EF4-FFF2-40B4-BE49-F238E27FC236}">
                  <a16:creationId xmlns:a16="http://schemas.microsoft.com/office/drawing/2014/main" id="{690F618A-4C54-7A4A-8027-63A38AD9A5F8}"/>
                </a:ext>
              </a:extLst>
            </p:cNvPr>
            <p:cNvCxnSpPr>
              <a:cxnSpLocks/>
            </p:cNvCxnSpPr>
            <p:nvPr userDrawn="1"/>
          </p:nvCxnSpPr>
          <p:spPr>
            <a:xfrm>
              <a:off x="10339620" y="6277410"/>
              <a:ext cx="1529859"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2358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Anpassad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44224C9-3CF8-4104-B7E1-09823167BFB5}"/>
              </a:ext>
            </a:extLst>
          </p:cNvPr>
          <p:cNvGraphicFramePr>
            <a:graphicFrameLocks noChangeAspect="1"/>
          </p:cNvGraphicFramePr>
          <p:nvPr userDrawn="1">
            <p:custDataLst>
              <p:tags r:id="rId1"/>
            </p:custDataLst>
            <p:extLst>
              <p:ext uri="{D42A27DB-BD31-4B8C-83A1-F6EECF244321}">
                <p14:modId xmlns:p14="http://schemas.microsoft.com/office/powerpoint/2010/main" val="35296717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2" name="Object 1" hidden="1">
                        <a:extLst>
                          <a:ext uri="{FF2B5EF4-FFF2-40B4-BE49-F238E27FC236}">
                            <a16:creationId xmlns:a16="http://schemas.microsoft.com/office/drawing/2014/main" id="{744224C9-3CF8-4104-B7E1-09823167BFB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Rektangel 2">
            <a:extLst>
              <a:ext uri="{FF2B5EF4-FFF2-40B4-BE49-F238E27FC236}">
                <a16:creationId xmlns:a16="http://schemas.microsoft.com/office/drawing/2014/main" id="{4F5919A7-E5E7-E447-AC47-3628E2C2C37E}"/>
              </a:ext>
            </a:extLst>
          </p:cNvPr>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 name="Grupp 3">
            <a:extLst>
              <a:ext uri="{FF2B5EF4-FFF2-40B4-BE49-F238E27FC236}">
                <a16:creationId xmlns:a16="http://schemas.microsoft.com/office/drawing/2014/main" id="{BD851597-1D96-1F49-9B1A-ED0727F4581C}"/>
              </a:ext>
            </a:extLst>
          </p:cNvPr>
          <p:cNvGrpSpPr/>
          <p:nvPr/>
        </p:nvGrpSpPr>
        <p:grpSpPr>
          <a:xfrm>
            <a:off x="10242697" y="5607996"/>
            <a:ext cx="2222205" cy="884879"/>
            <a:chOff x="10242697" y="5607996"/>
            <a:chExt cx="2222205" cy="884879"/>
          </a:xfrm>
        </p:grpSpPr>
        <p:sp>
          <p:nvSpPr>
            <p:cNvPr id="5" name="textruta 4">
              <a:extLst>
                <a:ext uri="{FF2B5EF4-FFF2-40B4-BE49-F238E27FC236}">
                  <a16:creationId xmlns:a16="http://schemas.microsoft.com/office/drawing/2014/main" id="{51D8CF96-0018-FD40-88CB-DC6ACA2FB156}"/>
                </a:ext>
              </a:extLst>
            </p:cNvPr>
            <p:cNvSpPr txBox="1"/>
            <p:nvPr/>
          </p:nvSpPr>
          <p:spPr>
            <a:xfrm>
              <a:off x="10251887" y="6272815"/>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20" b="1" i="0" u="none" strike="noStrike" kern="1200" cap="none" spc="0" normalizeH="0" baseline="0" noProof="0" dirty="0">
                  <a:ln>
                    <a:noFill/>
                  </a:ln>
                  <a:solidFill>
                    <a:srgbClr val="FFFFFF"/>
                  </a:solidFill>
                  <a:effectLst/>
                  <a:uLnTx/>
                  <a:uFillTx/>
                  <a:latin typeface="Calibri" panose="020F0502020204030204"/>
                  <a:ea typeface="+mn-ea"/>
                  <a:cs typeface="+mn-cs"/>
                </a:rPr>
                <a:t>SVERIGES REGIONER I SAMVERKAN</a:t>
              </a:r>
              <a:endParaRPr kumimoji="0" lang="sv-SE" sz="82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textruta 5">
              <a:extLst>
                <a:ext uri="{FF2B5EF4-FFF2-40B4-BE49-F238E27FC236}">
                  <a16:creationId xmlns:a16="http://schemas.microsoft.com/office/drawing/2014/main" id="{A2A8A072-9169-BC43-801A-A61BF591F032}"/>
                </a:ext>
              </a:extLst>
            </p:cNvPr>
            <p:cNvSpPr txBox="1"/>
            <p:nvPr/>
          </p:nvSpPr>
          <p:spPr>
            <a:xfrm>
              <a:off x="10242697" y="5607996"/>
              <a:ext cx="2222205" cy="669414"/>
            </a:xfrm>
            <a:prstGeom prst="rect">
              <a:avLst/>
            </a:prstGeom>
            <a:noFill/>
          </p:spPr>
          <p:txBody>
            <a:bodyPr wrap="square" rtlCol="0">
              <a:spAutoFit/>
            </a:bodyPr>
            <a:lstStyle/>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Nationellt system </a:t>
              </a:r>
              <a:endParaRPr kumimoji="0" lang="sv-SE"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för kunskapsstyrning </a:t>
              </a:r>
              <a:endParaRPr kumimoji="0" lang="sv-SE"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Hälso- och sjukvård</a:t>
              </a: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7" name="Rak 6">
              <a:extLst>
                <a:ext uri="{FF2B5EF4-FFF2-40B4-BE49-F238E27FC236}">
                  <a16:creationId xmlns:a16="http://schemas.microsoft.com/office/drawing/2014/main" id="{9E836D9E-4AB0-0C41-802B-ED4298D608B2}"/>
                </a:ext>
              </a:extLst>
            </p:cNvPr>
            <p:cNvCxnSpPr>
              <a:cxnSpLocks/>
            </p:cNvCxnSpPr>
            <p:nvPr/>
          </p:nvCxnSpPr>
          <p:spPr>
            <a:xfrm>
              <a:off x="10339620" y="6277410"/>
              <a:ext cx="1529859"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Platshållare för text 11">
            <a:extLst>
              <a:ext uri="{FF2B5EF4-FFF2-40B4-BE49-F238E27FC236}">
                <a16:creationId xmlns:a16="http://schemas.microsoft.com/office/drawing/2014/main" id="{3BC94B7A-F171-604C-9683-0DB769480ECF}"/>
              </a:ext>
            </a:extLst>
          </p:cNvPr>
          <p:cNvSpPr>
            <a:spLocks noGrp="1"/>
          </p:cNvSpPr>
          <p:nvPr>
            <p:ph type="body" sz="quarter" idx="10"/>
          </p:nvPr>
        </p:nvSpPr>
        <p:spPr>
          <a:xfrm>
            <a:off x="1141413" y="1574800"/>
            <a:ext cx="9144000" cy="41862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err="1"/>
              <a:t>Click</a:t>
            </a:r>
            <a:r>
              <a:rPr lang="sv-SE" dirty="0"/>
              <a:t> to </a:t>
            </a:r>
            <a:r>
              <a:rPr lang="sv-SE" dirty="0" err="1"/>
              <a:t>edit</a:t>
            </a:r>
            <a:r>
              <a:rPr lang="sv-SE" dirty="0"/>
              <a:t> Master text </a:t>
            </a:r>
            <a:r>
              <a:rPr lang="sv-SE" dirty="0" err="1"/>
              <a:t>styles</a:t>
            </a:r>
            <a:endParaRPr lang="sv-SE" dirty="0"/>
          </a:p>
          <a:p>
            <a:pPr lvl="1"/>
            <a:r>
              <a:rPr lang="sv-SE" dirty="0"/>
              <a:t>Second </a:t>
            </a:r>
            <a:r>
              <a:rPr lang="sv-SE" dirty="0" err="1"/>
              <a:t>level</a:t>
            </a:r>
            <a:endParaRPr lang="sv-SE" dirty="0"/>
          </a:p>
          <a:p>
            <a:pPr lvl="2"/>
            <a:r>
              <a:rPr lang="sv-SE" dirty="0" err="1"/>
              <a:t>Third</a:t>
            </a:r>
            <a:r>
              <a:rPr lang="sv-SE" dirty="0"/>
              <a:t> </a:t>
            </a:r>
            <a:r>
              <a:rPr lang="sv-SE" dirty="0" err="1"/>
              <a:t>level</a:t>
            </a:r>
            <a:endParaRPr lang="sv-SE" dirty="0"/>
          </a:p>
          <a:p>
            <a:pPr lvl="3"/>
            <a:r>
              <a:rPr lang="sv-SE" dirty="0" err="1"/>
              <a:t>Fourth</a:t>
            </a:r>
            <a:r>
              <a:rPr lang="sv-SE" dirty="0"/>
              <a:t> </a:t>
            </a:r>
            <a:r>
              <a:rPr lang="sv-SE" dirty="0" err="1"/>
              <a:t>level</a:t>
            </a:r>
            <a:endParaRPr lang="sv-SE" dirty="0"/>
          </a:p>
          <a:p>
            <a:pPr lvl="4"/>
            <a:r>
              <a:rPr lang="sv-SE" dirty="0" err="1"/>
              <a:t>Fifth</a:t>
            </a:r>
            <a:r>
              <a:rPr lang="sv-SE" dirty="0"/>
              <a:t> </a:t>
            </a:r>
            <a:r>
              <a:rPr lang="sv-SE" dirty="0" err="1"/>
              <a:t>level</a:t>
            </a:r>
            <a:endParaRPr lang="sv-SE" dirty="0"/>
          </a:p>
        </p:txBody>
      </p:sp>
      <p:sp>
        <p:nvSpPr>
          <p:cNvPr id="9" name="Platshållare för text 20">
            <a:extLst>
              <a:ext uri="{FF2B5EF4-FFF2-40B4-BE49-F238E27FC236}">
                <a16:creationId xmlns:a16="http://schemas.microsoft.com/office/drawing/2014/main" id="{42676A12-DB87-3E48-8425-B6EE63037088}"/>
              </a:ext>
            </a:extLst>
          </p:cNvPr>
          <p:cNvSpPr>
            <a:spLocks noGrp="1"/>
          </p:cNvSpPr>
          <p:nvPr>
            <p:ph type="body" sz="quarter" idx="12"/>
          </p:nvPr>
        </p:nvSpPr>
        <p:spPr>
          <a:xfrm>
            <a:off x="1141413" y="761565"/>
            <a:ext cx="9144000" cy="660400"/>
          </a:xfrm>
        </p:spPr>
        <p:txBody>
          <a:bodyPr>
            <a:noAutofit/>
          </a:bodyPr>
          <a:lstStyle>
            <a:lvl1pPr>
              <a:defRPr sz="3600" b="1">
                <a:solidFill>
                  <a:schemeClr val="bg1"/>
                </a:solidFill>
              </a:defRPr>
            </a:lvl1pPr>
          </a:lstStyle>
          <a:p>
            <a:pPr lvl="0"/>
            <a:r>
              <a:rPr lang="sv-SE" dirty="0" err="1"/>
              <a:t>Click</a:t>
            </a:r>
            <a:r>
              <a:rPr lang="sv-SE" dirty="0"/>
              <a:t> to </a:t>
            </a:r>
            <a:r>
              <a:rPr lang="sv-SE" dirty="0" err="1"/>
              <a:t>edit</a:t>
            </a:r>
            <a:r>
              <a:rPr lang="sv-SE" dirty="0"/>
              <a:t> Master text </a:t>
            </a:r>
            <a:r>
              <a:rPr lang="sv-SE" dirty="0" err="1"/>
              <a:t>styles</a:t>
            </a:r>
            <a:endParaRPr lang="sv-SE" dirty="0"/>
          </a:p>
        </p:txBody>
      </p:sp>
      <p:sp>
        <p:nvSpPr>
          <p:cNvPr id="10" name="Rektangel 9">
            <a:extLst>
              <a:ext uri="{FF2B5EF4-FFF2-40B4-BE49-F238E27FC236}">
                <a16:creationId xmlns:a16="http://schemas.microsoft.com/office/drawing/2014/main" id="{F4CE3D53-DEA0-8E4B-B92D-F10674F059E5}"/>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11" name="Grupp 10">
            <a:extLst>
              <a:ext uri="{FF2B5EF4-FFF2-40B4-BE49-F238E27FC236}">
                <a16:creationId xmlns:a16="http://schemas.microsoft.com/office/drawing/2014/main" id="{67BBF980-C512-0447-A28B-C4C2C1F78096}"/>
              </a:ext>
            </a:extLst>
          </p:cNvPr>
          <p:cNvGrpSpPr/>
          <p:nvPr userDrawn="1"/>
        </p:nvGrpSpPr>
        <p:grpSpPr>
          <a:xfrm>
            <a:off x="10242697" y="5607996"/>
            <a:ext cx="2222205" cy="884879"/>
            <a:chOff x="10242697" y="5607996"/>
            <a:chExt cx="2222205" cy="884879"/>
          </a:xfrm>
        </p:grpSpPr>
        <p:sp>
          <p:nvSpPr>
            <p:cNvPr id="12" name="textruta 11">
              <a:extLst>
                <a:ext uri="{FF2B5EF4-FFF2-40B4-BE49-F238E27FC236}">
                  <a16:creationId xmlns:a16="http://schemas.microsoft.com/office/drawing/2014/main" id="{4CB3DB73-CD80-6941-876E-37F777FC5E4F}"/>
                </a:ext>
              </a:extLst>
            </p:cNvPr>
            <p:cNvSpPr txBox="1"/>
            <p:nvPr userDrawn="1"/>
          </p:nvSpPr>
          <p:spPr>
            <a:xfrm>
              <a:off x="10251887" y="6272815"/>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20" b="1" i="0" u="none" strike="noStrike" kern="1200" cap="none" spc="0" normalizeH="0" baseline="0" noProof="0" dirty="0">
                  <a:ln>
                    <a:noFill/>
                  </a:ln>
                  <a:solidFill>
                    <a:srgbClr val="FFFFFF"/>
                  </a:solidFill>
                  <a:effectLst/>
                  <a:uLnTx/>
                  <a:uFillTx/>
                  <a:latin typeface="Calibri" panose="020F0502020204030204"/>
                  <a:ea typeface="+mn-ea"/>
                  <a:cs typeface="+mn-cs"/>
                </a:rPr>
                <a:t>SVERIGES REGIONER I SAMVERKAN</a:t>
              </a:r>
              <a:endParaRPr kumimoji="0" lang="sv-SE" sz="82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 name="textruta 12">
              <a:extLst>
                <a:ext uri="{FF2B5EF4-FFF2-40B4-BE49-F238E27FC236}">
                  <a16:creationId xmlns:a16="http://schemas.microsoft.com/office/drawing/2014/main" id="{2322C6A7-FC94-F84A-9ED7-D07BAFDC4FFA}"/>
                </a:ext>
              </a:extLst>
            </p:cNvPr>
            <p:cNvSpPr txBox="1"/>
            <p:nvPr userDrawn="1"/>
          </p:nvSpPr>
          <p:spPr>
            <a:xfrm>
              <a:off x="10242697" y="5607996"/>
              <a:ext cx="2222205" cy="669414"/>
            </a:xfrm>
            <a:prstGeom prst="rect">
              <a:avLst/>
            </a:prstGeom>
            <a:noFill/>
          </p:spPr>
          <p:txBody>
            <a:bodyPr wrap="square" rtlCol="0">
              <a:spAutoFit/>
            </a:bodyPr>
            <a:lstStyle/>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Nationellt system </a:t>
              </a:r>
              <a:endParaRPr kumimoji="0" lang="sv-SE"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för kunskapsstyrning </a:t>
              </a:r>
              <a:endParaRPr kumimoji="0" lang="sv-SE" sz="1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FFFFFF"/>
                  </a:solidFill>
                  <a:effectLst/>
                  <a:uLnTx/>
                  <a:uFillTx/>
                  <a:latin typeface="Calibri" panose="020F0502020204030204"/>
                  <a:ea typeface="+mn-ea"/>
                  <a:cs typeface="+mn-cs"/>
                </a:rPr>
                <a:t>Hälso- och sjukvård</a:t>
              </a: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4" name="Rak 13">
              <a:extLst>
                <a:ext uri="{FF2B5EF4-FFF2-40B4-BE49-F238E27FC236}">
                  <a16:creationId xmlns:a16="http://schemas.microsoft.com/office/drawing/2014/main" id="{47BA1FC6-63BA-2641-B133-B828EDB49E3A}"/>
                </a:ext>
              </a:extLst>
            </p:cNvPr>
            <p:cNvCxnSpPr>
              <a:cxnSpLocks/>
            </p:cNvCxnSpPr>
            <p:nvPr userDrawn="1"/>
          </p:nvCxnSpPr>
          <p:spPr>
            <a:xfrm>
              <a:off x="10339620" y="6277410"/>
              <a:ext cx="1529859"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095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Anpassad layou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9504DA6-C455-445B-B75E-E2749CE5A3A7}"/>
              </a:ext>
            </a:extLst>
          </p:cNvPr>
          <p:cNvGraphicFramePr>
            <a:graphicFrameLocks noChangeAspect="1"/>
          </p:cNvGraphicFramePr>
          <p:nvPr userDrawn="1">
            <p:custDataLst>
              <p:tags r:id="rId1"/>
            </p:custDataLst>
            <p:extLst>
              <p:ext uri="{D42A27DB-BD31-4B8C-83A1-F6EECF244321}">
                <p14:modId xmlns:p14="http://schemas.microsoft.com/office/powerpoint/2010/main" val="18001635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6" name="Object 5" hidden="1">
                        <a:extLst>
                          <a:ext uri="{FF2B5EF4-FFF2-40B4-BE49-F238E27FC236}">
                            <a16:creationId xmlns:a16="http://schemas.microsoft.com/office/drawing/2014/main" id="{89504DA6-C455-445B-B75E-E2749CE5A3A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EEB473EA-6051-4949-80CA-16603955D35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800" b="1" i="0" u="none" strike="noStrike" kern="1200" cap="none" spc="0" normalizeH="0" baseline="0" noProof="0" dirty="0">
              <a:ln>
                <a:noFill/>
              </a:ln>
              <a:solidFill>
                <a:srgbClr val="FFFFFF"/>
              </a:solidFill>
              <a:effectLst/>
              <a:uLnTx/>
              <a:uFillTx/>
              <a:latin typeface="Calibri" panose="020F0502020204030204" pitchFamily="34" charset="0"/>
              <a:ea typeface="+mj-ea"/>
              <a:cs typeface="+mj-cs"/>
              <a:sym typeface="Calibri" panose="020F0502020204030204" pitchFamily="34" charset="0"/>
            </a:endParaRPr>
          </a:p>
        </p:txBody>
      </p:sp>
      <p:sp>
        <p:nvSpPr>
          <p:cNvPr id="3" name="Rubrik 1">
            <a:extLst>
              <a:ext uri="{FF2B5EF4-FFF2-40B4-BE49-F238E27FC236}">
                <a16:creationId xmlns:a16="http://schemas.microsoft.com/office/drawing/2014/main" id="{5ECCEBBD-DCC5-9D46-8E00-EA10C52082DB}"/>
              </a:ext>
            </a:extLst>
          </p:cNvPr>
          <p:cNvSpPr>
            <a:spLocks noGrp="1"/>
          </p:cNvSpPr>
          <p:nvPr>
            <p:ph type="ctrTitle"/>
          </p:nvPr>
        </p:nvSpPr>
        <p:spPr>
          <a:xfrm>
            <a:off x="5829302" y="743841"/>
            <a:ext cx="4127500" cy="805559"/>
          </a:xfrm>
        </p:spPr>
        <p:txBody>
          <a:bodyPr anchor="b">
            <a:noAutofit/>
          </a:bodyPr>
          <a:lstStyle>
            <a:lvl1pPr algn="l">
              <a:defRPr sz="2800"/>
            </a:lvl1pPr>
          </a:lstStyle>
          <a:p>
            <a:r>
              <a:rPr lang="sv-SE" dirty="0" err="1"/>
              <a:t>Click</a:t>
            </a:r>
            <a:r>
              <a:rPr lang="sv-SE" dirty="0"/>
              <a:t> to </a:t>
            </a:r>
            <a:r>
              <a:rPr lang="sv-SE" dirty="0" err="1"/>
              <a:t>edit</a:t>
            </a:r>
            <a:r>
              <a:rPr lang="sv-SE" dirty="0"/>
              <a:t> Master </a:t>
            </a:r>
            <a:r>
              <a:rPr lang="sv-SE" dirty="0" err="1"/>
              <a:t>title</a:t>
            </a:r>
            <a:r>
              <a:rPr lang="sv-SE" dirty="0"/>
              <a:t> style</a:t>
            </a:r>
          </a:p>
        </p:txBody>
      </p:sp>
      <p:sp>
        <p:nvSpPr>
          <p:cNvPr id="4" name="Platshållare för text 11">
            <a:extLst>
              <a:ext uri="{FF2B5EF4-FFF2-40B4-BE49-F238E27FC236}">
                <a16:creationId xmlns:a16="http://schemas.microsoft.com/office/drawing/2014/main" id="{5B50278C-4D2B-704E-A5F0-C7A065AD63B0}"/>
              </a:ext>
            </a:extLst>
          </p:cNvPr>
          <p:cNvSpPr>
            <a:spLocks noGrp="1"/>
          </p:cNvSpPr>
          <p:nvPr>
            <p:ph type="body" sz="quarter" idx="10"/>
          </p:nvPr>
        </p:nvSpPr>
        <p:spPr>
          <a:xfrm>
            <a:off x="5829302" y="1727200"/>
            <a:ext cx="4127500" cy="4186238"/>
          </a:xfrm>
        </p:spPr>
        <p:txBody>
          <a:bodyPr/>
          <a:lstStyle>
            <a:lvl1pPr marL="342900" indent="-342900">
              <a:buFont typeface="Arial" panose="020B0604020202020204" pitchFamily="34" charset="0"/>
              <a:buChar char="•"/>
              <a:defRPr/>
            </a:lvl1pPr>
          </a:lstStyle>
          <a:p>
            <a:pPr lvl="0"/>
            <a:r>
              <a:rPr lang="sv-SE" dirty="0" err="1"/>
              <a:t>Click</a:t>
            </a:r>
            <a:r>
              <a:rPr lang="sv-SE" dirty="0"/>
              <a:t> to </a:t>
            </a:r>
            <a:r>
              <a:rPr lang="sv-SE" dirty="0" err="1"/>
              <a:t>edit</a:t>
            </a:r>
            <a:r>
              <a:rPr lang="sv-SE" dirty="0"/>
              <a:t> Master text </a:t>
            </a:r>
            <a:r>
              <a:rPr lang="sv-SE" dirty="0" err="1"/>
              <a:t>styles</a:t>
            </a:r>
            <a:endParaRPr lang="sv-SE" dirty="0"/>
          </a:p>
        </p:txBody>
      </p:sp>
      <p:sp>
        <p:nvSpPr>
          <p:cNvPr id="5" name="Platshållare för bild 3">
            <a:extLst>
              <a:ext uri="{FF2B5EF4-FFF2-40B4-BE49-F238E27FC236}">
                <a16:creationId xmlns:a16="http://schemas.microsoft.com/office/drawing/2014/main" id="{95429808-FCC4-BF42-A19A-25EAACB20599}"/>
              </a:ext>
            </a:extLst>
          </p:cNvPr>
          <p:cNvSpPr>
            <a:spLocks noGrp="1"/>
          </p:cNvSpPr>
          <p:nvPr>
            <p:ph type="pic" sz="quarter" idx="11"/>
          </p:nvPr>
        </p:nvSpPr>
        <p:spPr>
          <a:xfrm>
            <a:off x="0" y="0"/>
            <a:ext cx="5257800" cy="6642100"/>
          </a:xfrm>
        </p:spPr>
        <p:txBody>
          <a:bodyPr/>
          <a:lstStyle/>
          <a:p>
            <a:r>
              <a:rPr lang="sv-SE" dirty="0" err="1"/>
              <a:t>Click</a:t>
            </a:r>
            <a:r>
              <a:rPr lang="sv-SE" dirty="0"/>
              <a:t> </a:t>
            </a:r>
            <a:r>
              <a:rPr lang="sv-SE" dirty="0" err="1"/>
              <a:t>icon</a:t>
            </a:r>
            <a:r>
              <a:rPr lang="sv-SE" dirty="0"/>
              <a:t> to </a:t>
            </a:r>
            <a:r>
              <a:rPr lang="sv-SE" dirty="0" err="1"/>
              <a:t>add</a:t>
            </a:r>
            <a:r>
              <a:rPr lang="sv-SE" dirty="0"/>
              <a:t> </a:t>
            </a:r>
            <a:r>
              <a:rPr lang="sv-SE" dirty="0" err="1"/>
              <a:t>picture</a:t>
            </a:r>
            <a:endParaRPr lang="sv-SE" dirty="0"/>
          </a:p>
        </p:txBody>
      </p:sp>
    </p:spTree>
    <p:extLst>
      <p:ext uri="{BB962C8B-B14F-4D97-AF65-F5344CB8AC3E}">
        <p14:creationId xmlns:p14="http://schemas.microsoft.com/office/powerpoint/2010/main" val="174261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63D0DD-B032-1BB3-9356-34A2CE1CE18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5E801BE-B6DA-650F-B7ED-AE6C09480D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AA094DA-FB65-1CD6-8F50-CB4446E48519}"/>
              </a:ext>
            </a:extLst>
          </p:cNvPr>
          <p:cNvSpPr>
            <a:spLocks noGrp="1"/>
          </p:cNvSpPr>
          <p:nvPr>
            <p:ph type="dt" sz="half" idx="10"/>
          </p:nvPr>
        </p:nvSpPr>
        <p:spPr/>
        <p:txBody>
          <a:bodyPr/>
          <a:lstStyle/>
          <a:p>
            <a:fld id="{0A879BB8-12F9-491A-B1C9-21C615213BC1}" type="datetimeFigureOut">
              <a:rPr lang="sv-SE" smtClean="0"/>
              <a:t>2023-06-12</a:t>
            </a:fld>
            <a:endParaRPr lang="sv-SE"/>
          </a:p>
        </p:txBody>
      </p:sp>
      <p:sp>
        <p:nvSpPr>
          <p:cNvPr id="5" name="Platshållare för sidfot 4">
            <a:extLst>
              <a:ext uri="{FF2B5EF4-FFF2-40B4-BE49-F238E27FC236}">
                <a16:creationId xmlns:a16="http://schemas.microsoft.com/office/drawing/2014/main" id="{EE8DE6A0-69CB-04AF-AB5D-D139B15DF14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ED68E8-DDCB-CEAA-B4FB-0D18D36A6CDC}"/>
              </a:ext>
            </a:extLst>
          </p:cNvPr>
          <p:cNvSpPr>
            <a:spLocks noGrp="1"/>
          </p:cNvSpPr>
          <p:nvPr>
            <p:ph type="sldNum" sz="quarter" idx="12"/>
          </p:nvPr>
        </p:nvSpPr>
        <p:spPr/>
        <p:txBody>
          <a:bodyPr/>
          <a:lstStyle/>
          <a:p>
            <a:fld id="{592682C6-328B-462B-9AD1-73ADAA4BEB85}" type="slidenum">
              <a:rPr lang="sv-SE" smtClean="0"/>
              <a:t>‹#›</a:t>
            </a:fld>
            <a:endParaRPr lang="sv-SE"/>
          </a:p>
        </p:txBody>
      </p:sp>
    </p:spTree>
    <p:extLst>
      <p:ext uri="{BB962C8B-B14F-4D97-AF65-F5344CB8AC3E}">
        <p14:creationId xmlns:p14="http://schemas.microsoft.com/office/powerpoint/2010/main" val="8140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ubrikbild">
  <p:cSld name="2_Rubrikbild">
    <p:spTree>
      <p:nvGrpSpPr>
        <p:cNvPr id="1" name="Shape 18"/>
        <p:cNvGrpSpPr/>
        <p:nvPr/>
      </p:nvGrpSpPr>
      <p:grpSpPr>
        <a:xfrm>
          <a:off x="0" y="0"/>
          <a:ext cx="0" cy="0"/>
          <a:chOff x="0" y="0"/>
          <a:chExt cx="0" cy="0"/>
        </a:xfrm>
      </p:grpSpPr>
      <p:sp>
        <p:nvSpPr>
          <p:cNvPr id="19" name="Google Shape;19;p26"/>
          <p:cNvSpPr txBox="1">
            <a:spLocks noGrp="1"/>
          </p:cNvSpPr>
          <p:nvPr>
            <p:ph type="ctrTitle"/>
          </p:nvPr>
        </p:nvSpPr>
        <p:spPr>
          <a:xfrm>
            <a:off x="988742" y="616841"/>
            <a:ext cx="9144000" cy="60979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6"/>
          <p:cNvSpPr txBox="1">
            <a:spLocks noGrp="1"/>
          </p:cNvSpPr>
          <p:nvPr>
            <p:ph type="body" idx="1"/>
          </p:nvPr>
        </p:nvSpPr>
        <p:spPr>
          <a:xfrm>
            <a:off x="989013" y="1422400"/>
            <a:ext cx="9144000" cy="41862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09491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FE0B48-C32C-DE5D-54B3-133B9BE1312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71E653-212F-9FF0-98D5-124F022265D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706C344-7590-D3E1-B0C1-814924B57034}"/>
              </a:ext>
            </a:extLst>
          </p:cNvPr>
          <p:cNvSpPr>
            <a:spLocks noGrp="1"/>
          </p:cNvSpPr>
          <p:nvPr>
            <p:ph type="dt" sz="half" idx="10"/>
          </p:nvPr>
        </p:nvSpPr>
        <p:spPr/>
        <p:txBody>
          <a:bodyPr/>
          <a:lstStyle/>
          <a:p>
            <a:fld id="{0A879BB8-12F9-491A-B1C9-21C615213BC1}" type="datetimeFigureOut">
              <a:rPr lang="sv-SE" smtClean="0"/>
              <a:t>2023-06-12</a:t>
            </a:fld>
            <a:endParaRPr lang="sv-SE"/>
          </a:p>
        </p:txBody>
      </p:sp>
      <p:sp>
        <p:nvSpPr>
          <p:cNvPr id="5" name="Platshållare för sidfot 4">
            <a:extLst>
              <a:ext uri="{FF2B5EF4-FFF2-40B4-BE49-F238E27FC236}">
                <a16:creationId xmlns:a16="http://schemas.microsoft.com/office/drawing/2014/main" id="{90982467-1212-FF49-DC08-97B8D56B1E1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027BAD3-FC10-E869-C57A-D084E40A4F22}"/>
              </a:ext>
            </a:extLst>
          </p:cNvPr>
          <p:cNvSpPr>
            <a:spLocks noGrp="1"/>
          </p:cNvSpPr>
          <p:nvPr>
            <p:ph type="sldNum" sz="quarter" idx="12"/>
          </p:nvPr>
        </p:nvSpPr>
        <p:spPr/>
        <p:txBody>
          <a:bodyPr/>
          <a:lstStyle/>
          <a:p>
            <a:fld id="{592682C6-328B-462B-9AD1-73ADAA4BEB85}" type="slidenum">
              <a:rPr lang="sv-SE" smtClean="0"/>
              <a:t>‹#›</a:t>
            </a:fld>
            <a:endParaRPr lang="sv-SE"/>
          </a:p>
        </p:txBody>
      </p:sp>
    </p:spTree>
    <p:extLst>
      <p:ext uri="{BB962C8B-B14F-4D97-AF65-F5344CB8AC3E}">
        <p14:creationId xmlns:p14="http://schemas.microsoft.com/office/powerpoint/2010/main" val="242164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F5D50128-18DA-4326-8123-DE00CE0AC8AB}"/>
              </a:ext>
            </a:extLst>
          </p:cNvPr>
          <p:cNvGraphicFramePr>
            <a:graphicFrameLocks noChangeAspect="1"/>
          </p:cNvGraphicFramePr>
          <p:nvPr userDrawn="1">
            <p:custDataLst>
              <p:tags r:id="rId15"/>
            </p:custDataLst>
            <p:extLst>
              <p:ext uri="{D42A27DB-BD31-4B8C-83A1-F6EECF244321}">
                <p14:modId xmlns:p14="http://schemas.microsoft.com/office/powerpoint/2010/main" val="33163363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6" imgW="395" imgH="394" progId="TCLayout.ActiveDocument.1">
                  <p:embed/>
                </p:oleObj>
              </mc:Choice>
              <mc:Fallback>
                <p:oleObj name="think-cell Slide" r:id="rId16" imgW="395" imgH="394" progId="TCLayout.ActiveDocument.1">
                  <p:embed/>
                  <p:pic>
                    <p:nvPicPr>
                      <p:cNvPr id="2" name="Object 1" hidden="1">
                        <a:extLst>
                          <a:ext uri="{FF2B5EF4-FFF2-40B4-BE49-F238E27FC236}">
                            <a16:creationId xmlns:a16="http://schemas.microsoft.com/office/drawing/2014/main" id="{F5D50128-18DA-4326-8123-DE00CE0AC8AB}"/>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7" name="Platshållare för rubrik 1">
            <a:extLst>
              <a:ext uri="{FF2B5EF4-FFF2-40B4-BE49-F238E27FC236}">
                <a16:creationId xmlns:a16="http://schemas.microsoft.com/office/drawing/2014/main" id="{18BF671C-FD53-304A-A420-AEADAE2826EF}"/>
              </a:ext>
            </a:extLst>
          </p:cNvPr>
          <p:cNvSpPr>
            <a:spLocks noGrp="1"/>
          </p:cNvSpPr>
          <p:nvPr>
            <p:ph type="title"/>
          </p:nvPr>
        </p:nvSpPr>
        <p:spPr>
          <a:xfrm>
            <a:off x="838200" y="365125"/>
            <a:ext cx="9409043" cy="1325563"/>
          </a:xfrm>
          <a:prstGeom prst="rect">
            <a:avLst/>
          </a:prstGeom>
        </p:spPr>
        <p:txBody>
          <a:bodyPr vert="horz" lIns="91440" tIns="45720" rIns="91440" bIns="45720" rtlCol="0" anchor="ctr">
            <a:normAutofit/>
          </a:bodyPr>
          <a:lstStyle/>
          <a:p>
            <a:endParaRPr lang="sv-SE" dirty="0"/>
          </a:p>
        </p:txBody>
      </p:sp>
      <p:sp>
        <p:nvSpPr>
          <p:cNvPr id="8" name="Platshållare för text 2">
            <a:extLst>
              <a:ext uri="{FF2B5EF4-FFF2-40B4-BE49-F238E27FC236}">
                <a16:creationId xmlns:a16="http://schemas.microsoft.com/office/drawing/2014/main" id="{08950591-8A82-364A-86CA-C189240A1015}"/>
              </a:ext>
            </a:extLst>
          </p:cNvPr>
          <p:cNvSpPr>
            <a:spLocks noGrp="1"/>
          </p:cNvSpPr>
          <p:nvPr>
            <p:ph type="body" idx="1"/>
          </p:nvPr>
        </p:nvSpPr>
        <p:spPr>
          <a:xfrm>
            <a:off x="838200" y="1825625"/>
            <a:ext cx="9404497" cy="4351338"/>
          </a:xfrm>
          <a:prstGeom prst="rect">
            <a:avLst/>
          </a:prstGeom>
        </p:spPr>
        <p:txBody>
          <a:bodyPr vert="horz" lIns="91440" tIns="45720" rIns="91440" bIns="45720" rtlCol="0">
            <a:normAutofit/>
          </a:bodyPr>
          <a:lstStyle/>
          <a:p>
            <a:pPr lvl="0"/>
            <a:endParaRPr lang="sv-SE" dirty="0"/>
          </a:p>
        </p:txBody>
      </p:sp>
      <p:sp>
        <p:nvSpPr>
          <p:cNvPr id="9" name="Rektangel 8">
            <a:extLst>
              <a:ext uri="{FF2B5EF4-FFF2-40B4-BE49-F238E27FC236}">
                <a16:creationId xmlns:a16="http://schemas.microsoft.com/office/drawing/2014/main" id="{78C0B532-3FF1-6D4C-B718-CA8EFF31A50B}"/>
              </a:ext>
            </a:extLst>
          </p:cNvPr>
          <p:cNvSpPr/>
          <p:nvPr/>
        </p:nvSpPr>
        <p:spPr>
          <a:xfrm>
            <a:off x="0" y="6649656"/>
            <a:ext cx="12192000" cy="208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10" name="Grupp 9">
            <a:extLst>
              <a:ext uri="{FF2B5EF4-FFF2-40B4-BE49-F238E27FC236}">
                <a16:creationId xmlns:a16="http://schemas.microsoft.com/office/drawing/2014/main" id="{97303B95-650F-714F-8232-5984935A2441}"/>
              </a:ext>
            </a:extLst>
          </p:cNvPr>
          <p:cNvGrpSpPr/>
          <p:nvPr/>
        </p:nvGrpSpPr>
        <p:grpSpPr>
          <a:xfrm>
            <a:off x="10444402" y="5729019"/>
            <a:ext cx="2222205" cy="884879"/>
            <a:chOff x="9377915" y="4859079"/>
            <a:chExt cx="2222205" cy="884879"/>
          </a:xfrm>
        </p:grpSpPr>
        <p:sp>
          <p:nvSpPr>
            <p:cNvPr id="11" name="textruta 10">
              <a:extLst>
                <a:ext uri="{FF2B5EF4-FFF2-40B4-BE49-F238E27FC236}">
                  <a16:creationId xmlns:a16="http://schemas.microsoft.com/office/drawing/2014/main" id="{3A8B58AC-0FAC-EA4C-ADF5-FAADAB680E47}"/>
                </a:ext>
              </a:extLst>
            </p:cNvPr>
            <p:cNvSpPr txBox="1"/>
            <p:nvPr/>
          </p:nvSpPr>
          <p:spPr>
            <a:xfrm>
              <a:off x="9377915" y="4859079"/>
              <a:ext cx="2222205" cy="669414"/>
            </a:xfrm>
            <a:prstGeom prst="rect">
              <a:avLst/>
            </a:prstGeom>
            <a:noFill/>
          </p:spPr>
          <p:txBody>
            <a:bodyPr wrap="square" rtlCol="0">
              <a:spAutoFit/>
            </a:bodyPr>
            <a:lstStyle/>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000000"/>
                  </a:solidFill>
                  <a:effectLst/>
                  <a:uLnTx/>
                  <a:uFillTx/>
                  <a:latin typeface="Calibri" panose="020F0502020204030204"/>
                  <a:ea typeface="+mn-ea"/>
                  <a:cs typeface="+mn-cs"/>
                </a:rPr>
                <a:t>Nationellt system </a:t>
              </a:r>
              <a:endParaRPr kumimoji="0" lang="sv-SE"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000000"/>
                  </a:solidFill>
                  <a:effectLst/>
                  <a:uLnTx/>
                  <a:uFillTx/>
                  <a:latin typeface="Calibri" panose="020F0502020204030204"/>
                  <a:ea typeface="+mn-ea"/>
                  <a:cs typeface="+mn-cs"/>
                </a:rPr>
                <a:t>för kunskapsstyrning </a:t>
              </a:r>
              <a:endParaRPr kumimoji="0" lang="sv-SE"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000000"/>
                  </a:solidFill>
                  <a:effectLst/>
                  <a:uLnTx/>
                  <a:uFillTx/>
                  <a:latin typeface="Calibri" panose="020F0502020204030204"/>
                  <a:ea typeface="+mn-ea"/>
                  <a:cs typeface="+mn-cs"/>
                </a:rPr>
                <a:t>Hälso- och sjukvård</a:t>
              </a:r>
              <a:endParaRPr kumimoji="0" lang="sv-SE"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cxnSp>
          <p:nvCxnSpPr>
            <p:cNvPr id="12" name="Rak 11">
              <a:extLst>
                <a:ext uri="{FF2B5EF4-FFF2-40B4-BE49-F238E27FC236}">
                  <a16:creationId xmlns:a16="http://schemas.microsoft.com/office/drawing/2014/main" id="{FC4396FF-D82D-CB4F-AACC-5084E37108EB}"/>
                </a:ext>
              </a:extLst>
            </p:cNvPr>
            <p:cNvCxnSpPr>
              <a:cxnSpLocks/>
            </p:cNvCxnSpPr>
            <p:nvPr/>
          </p:nvCxnSpPr>
          <p:spPr>
            <a:xfrm>
              <a:off x="9474838" y="5528493"/>
              <a:ext cx="1529859"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C41A13BC-AA04-7047-96FB-A2FFD99C0BE6}"/>
                </a:ext>
              </a:extLst>
            </p:cNvPr>
            <p:cNvSpPr txBox="1"/>
            <p:nvPr/>
          </p:nvSpPr>
          <p:spPr>
            <a:xfrm>
              <a:off x="9387105" y="5523898"/>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20" b="1" i="0" u="none" strike="noStrike" kern="1200" cap="none" spc="0" normalizeH="0" baseline="0" noProof="0" dirty="0">
                  <a:ln>
                    <a:noFill/>
                  </a:ln>
                  <a:solidFill>
                    <a:srgbClr val="000000"/>
                  </a:solidFill>
                  <a:effectLst/>
                  <a:uLnTx/>
                  <a:uFillTx/>
                  <a:latin typeface="Calibri" panose="020F0502020204030204"/>
                  <a:ea typeface="+mn-ea"/>
                  <a:cs typeface="+mn-cs"/>
                </a:rPr>
                <a:t>SVERIGES REGIONER I SAMVERKAN</a:t>
              </a:r>
              <a:endParaRPr kumimoji="0" lang="sv-SE" sz="82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grpSp>
      <p:sp>
        <p:nvSpPr>
          <p:cNvPr id="14" name="Rektangel 13">
            <a:extLst>
              <a:ext uri="{FF2B5EF4-FFF2-40B4-BE49-F238E27FC236}">
                <a16:creationId xmlns:a16="http://schemas.microsoft.com/office/drawing/2014/main" id="{3C22E89D-5F8D-6846-BCFB-531E94A40F82}"/>
              </a:ext>
            </a:extLst>
          </p:cNvPr>
          <p:cNvSpPr/>
          <p:nvPr userDrawn="1"/>
        </p:nvSpPr>
        <p:spPr>
          <a:xfrm>
            <a:off x="0" y="6649656"/>
            <a:ext cx="12192000" cy="208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15" name="Grupp 14">
            <a:extLst>
              <a:ext uri="{FF2B5EF4-FFF2-40B4-BE49-F238E27FC236}">
                <a16:creationId xmlns:a16="http://schemas.microsoft.com/office/drawing/2014/main" id="{17030F3F-79BD-B340-B21F-259B2B70D2DE}"/>
              </a:ext>
            </a:extLst>
          </p:cNvPr>
          <p:cNvGrpSpPr/>
          <p:nvPr userDrawn="1"/>
        </p:nvGrpSpPr>
        <p:grpSpPr>
          <a:xfrm>
            <a:off x="10444402" y="5729019"/>
            <a:ext cx="2222205" cy="884879"/>
            <a:chOff x="9377915" y="4859079"/>
            <a:chExt cx="2222205" cy="884879"/>
          </a:xfrm>
        </p:grpSpPr>
        <p:sp>
          <p:nvSpPr>
            <p:cNvPr id="16" name="textruta 15">
              <a:extLst>
                <a:ext uri="{FF2B5EF4-FFF2-40B4-BE49-F238E27FC236}">
                  <a16:creationId xmlns:a16="http://schemas.microsoft.com/office/drawing/2014/main" id="{6B0C84F2-76AA-414F-A6BF-AEE900B45DB0}"/>
                </a:ext>
              </a:extLst>
            </p:cNvPr>
            <p:cNvSpPr txBox="1"/>
            <p:nvPr userDrawn="1"/>
          </p:nvSpPr>
          <p:spPr>
            <a:xfrm>
              <a:off x="9377915" y="4859079"/>
              <a:ext cx="2222205" cy="669414"/>
            </a:xfrm>
            <a:prstGeom prst="rect">
              <a:avLst/>
            </a:prstGeom>
            <a:noFill/>
          </p:spPr>
          <p:txBody>
            <a:bodyPr wrap="square" rtlCol="0">
              <a:spAutoFit/>
            </a:bodyPr>
            <a:lstStyle/>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000000"/>
                  </a:solidFill>
                  <a:effectLst/>
                  <a:uLnTx/>
                  <a:uFillTx/>
                  <a:latin typeface="Calibri" panose="020F0502020204030204"/>
                  <a:ea typeface="+mn-ea"/>
                  <a:cs typeface="+mn-cs"/>
                </a:rPr>
                <a:t>Nationellt system </a:t>
              </a:r>
              <a:endParaRPr kumimoji="0" lang="sv-SE"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000000"/>
                  </a:solidFill>
                  <a:effectLst/>
                  <a:uLnTx/>
                  <a:uFillTx/>
                  <a:latin typeface="Calibri" panose="020F0502020204030204"/>
                  <a:ea typeface="+mn-ea"/>
                  <a:cs typeface="+mn-cs"/>
                </a:rPr>
                <a:t>för kunskapsstyrning </a:t>
              </a:r>
              <a:endParaRPr kumimoji="0" lang="sv-SE"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ts val="1480"/>
                </a:lnSpc>
                <a:spcBef>
                  <a:spcPts val="0"/>
                </a:spcBef>
                <a:spcAft>
                  <a:spcPts val="0"/>
                </a:spcAft>
                <a:buClrTx/>
                <a:buSzTx/>
                <a:buFontTx/>
                <a:buNone/>
                <a:tabLst/>
                <a:defRPr/>
              </a:pPr>
              <a:r>
                <a:rPr kumimoji="0" lang="sv-SE" sz="1400" b="1" i="0" u="none" strike="noStrike" kern="1200" cap="none" spc="0" normalizeH="0" baseline="0" noProof="0" dirty="0">
                  <a:ln>
                    <a:noFill/>
                  </a:ln>
                  <a:solidFill>
                    <a:srgbClr val="000000"/>
                  </a:solidFill>
                  <a:effectLst/>
                  <a:uLnTx/>
                  <a:uFillTx/>
                  <a:latin typeface="Calibri" panose="020F0502020204030204"/>
                  <a:ea typeface="+mn-ea"/>
                  <a:cs typeface="+mn-cs"/>
                </a:rPr>
                <a:t>Hälso- och sjukvård</a:t>
              </a:r>
              <a:endParaRPr kumimoji="0" lang="sv-SE"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cxnSp>
          <p:nvCxnSpPr>
            <p:cNvPr id="17" name="Rak 16">
              <a:extLst>
                <a:ext uri="{FF2B5EF4-FFF2-40B4-BE49-F238E27FC236}">
                  <a16:creationId xmlns:a16="http://schemas.microsoft.com/office/drawing/2014/main" id="{D3C49365-0748-D64B-A403-DEDBF3586D5B}"/>
                </a:ext>
              </a:extLst>
            </p:cNvPr>
            <p:cNvCxnSpPr>
              <a:cxnSpLocks/>
            </p:cNvCxnSpPr>
            <p:nvPr userDrawn="1"/>
          </p:nvCxnSpPr>
          <p:spPr>
            <a:xfrm>
              <a:off x="9474838" y="5528493"/>
              <a:ext cx="1529859"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A9BF9558-A2D8-F84F-9EF5-C73972FE2965}"/>
                </a:ext>
              </a:extLst>
            </p:cNvPr>
            <p:cNvSpPr txBox="1"/>
            <p:nvPr userDrawn="1"/>
          </p:nvSpPr>
          <p:spPr>
            <a:xfrm>
              <a:off x="9387105" y="5523898"/>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20" b="1" i="0" u="none" strike="noStrike" kern="1200" cap="none" spc="0" normalizeH="0" baseline="0" noProof="0" dirty="0">
                  <a:ln>
                    <a:noFill/>
                  </a:ln>
                  <a:solidFill>
                    <a:srgbClr val="000000"/>
                  </a:solidFill>
                  <a:effectLst/>
                  <a:uLnTx/>
                  <a:uFillTx/>
                  <a:latin typeface="Calibri" panose="020F0502020204030204"/>
                  <a:ea typeface="+mn-ea"/>
                  <a:cs typeface="+mn-cs"/>
                </a:rPr>
                <a:t>SVERIGES REGIONER I SAMVERKAN</a:t>
              </a:r>
              <a:endParaRPr kumimoji="0" lang="sv-SE" sz="82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83644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elin.jerremalm@regionstockholm.se" TargetMode="External"/><Relationship Id="rId2" Type="http://schemas.openxmlformats.org/officeDocument/2006/relationships/hyperlink" Target="mailto:jenny@roxco.s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slide" Target="slide5.xml"/><Relationship Id="rId18" Type="http://schemas.openxmlformats.org/officeDocument/2006/relationships/slide" Target="slide10.xml"/><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slide" Target="slide4.xml"/><Relationship Id="rId17" Type="http://schemas.openxmlformats.org/officeDocument/2006/relationships/slide" Target="slide9.xml"/><Relationship Id="rId2" Type="http://schemas.openxmlformats.org/officeDocument/2006/relationships/image" Target="../media/image2.png"/><Relationship Id="rId16" Type="http://schemas.openxmlformats.org/officeDocument/2006/relationships/slide" Target="slide8.xml"/><Relationship Id="rId1" Type="http://schemas.openxmlformats.org/officeDocument/2006/relationships/slideLayout" Target="../slideLayouts/slideLayout9.xml"/><Relationship Id="rId6" Type="http://schemas.openxmlformats.org/officeDocument/2006/relationships/image" Target="../media/image6.png"/><Relationship Id="rId11" Type="http://schemas.openxmlformats.org/officeDocument/2006/relationships/slide" Target="slide3.xml"/><Relationship Id="rId5" Type="http://schemas.openxmlformats.org/officeDocument/2006/relationships/image" Target="../media/image5.png"/><Relationship Id="rId15" Type="http://schemas.openxmlformats.org/officeDocument/2006/relationships/slide" Target="slide7.xml"/><Relationship Id="rId10" Type="http://schemas.openxmlformats.org/officeDocument/2006/relationships/image" Target="../media/image10.png"/><Relationship Id="rId19" Type="http://schemas.openxmlformats.org/officeDocument/2006/relationships/slide" Target="slide11.xml"/><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slide" Target="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https://skr.se/skr/halsasjukvard/utvecklingavverksamhet/naravard/patientkontrakt.28918.html" TargetMode="Externa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B35892-4E44-B483-8AE5-45661BAB4387}"/>
              </a:ext>
            </a:extLst>
          </p:cNvPr>
          <p:cNvSpPr>
            <a:spLocks noGrp="1"/>
          </p:cNvSpPr>
          <p:nvPr>
            <p:ph type="ctrTitle"/>
          </p:nvPr>
        </p:nvSpPr>
        <p:spPr/>
        <p:txBody>
          <a:bodyPr>
            <a:normAutofit fontScale="90000"/>
          </a:bodyPr>
          <a:lstStyle/>
          <a:p>
            <a:r>
              <a:rPr lang="sv-SE" dirty="0"/>
              <a:t>Gap-analys </a:t>
            </a:r>
            <a:br>
              <a:rPr lang="sv-SE" dirty="0"/>
            </a:br>
            <a:r>
              <a:rPr lang="sv-SE" sz="4000" dirty="0"/>
              <a:t>inför implementering av kunskapsstöd för patienter med eller med risk för svårläkt sår</a:t>
            </a:r>
            <a:endParaRPr lang="sv-SE" dirty="0"/>
          </a:p>
        </p:txBody>
      </p:sp>
      <p:sp>
        <p:nvSpPr>
          <p:cNvPr id="3" name="Underrubrik 2">
            <a:extLst>
              <a:ext uri="{FF2B5EF4-FFF2-40B4-BE49-F238E27FC236}">
                <a16:creationId xmlns:a16="http://schemas.microsoft.com/office/drawing/2014/main" id="{F9D1CC8D-16DF-5099-D227-0F6CD02AF92C}"/>
              </a:ext>
            </a:extLst>
          </p:cNvPr>
          <p:cNvSpPr>
            <a:spLocks noGrp="1"/>
          </p:cNvSpPr>
          <p:nvPr>
            <p:ph type="subTitle" idx="1"/>
          </p:nvPr>
        </p:nvSpPr>
        <p:spPr/>
        <p:txBody>
          <a:bodyPr>
            <a:normAutofit lnSpcReduction="10000"/>
          </a:bodyPr>
          <a:lstStyle/>
          <a:p>
            <a:r>
              <a:rPr lang="sv-SE" dirty="0"/>
              <a:t>Information och anvisningar</a:t>
            </a:r>
          </a:p>
          <a:p>
            <a:endParaRPr lang="sv-SE" dirty="0"/>
          </a:p>
          <a:p>
            <a:r>
              <a:rPr lang="sv-SE" dirty="0"/>
              <a:t>NPO Hud- och könssjukdomar</a:t>
            </a:r>
          </a:p>
          <a:p>
            <a:r>
              <a:rPr lang="sv-SE" dirty="0"/>
              <a:t>2023-05-23</a:t>
            </a:r>
          </a:p>
        </p:txBody>
      </p:sp>
    </p:spTree>
    <p:extLst>
      <p:ext uri="{BB962C8B-B14F-4D97-AF65-F5344CB8AC3E}">
        <p14:creationId xmlns:p14="http://schemas.microsoft.com/office/powerpoint/2010/main" val="411998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D1EA7628-C871-D1D9-E167-37EC072FEA46}"/>
              </a:ext>
            </a:extLst>
          </p:cNvPr>
          <p:cNvSpPr>
            <a:spLocks noGrp="1"/>
          </p:cNvSpPr>
          <p:nvPr>
            <p:ph type="ctrTitle"/>
          </p:nvPr>
        </p:nvSpPr>
        <p:spPr/>
        <p:txBody>
          <a:bodyPr/>
          <a:lstStyle/>
          <a:p>
            <a:r>
              <a:rPr lang="sv-SE" dirty="0"/>
              <a:t>Arbetsgruppen och kontaktuppgifter</a:t>
            </a:r>
          </a:p>
        </p:txBody>
      </p:sp>
      <p:sp>
        <p:nvSpPr>
          <p:cNvPr id="4" name="Platshållare för text 3">
            <a:extLst>
              <a:ext uri="{FF2B5EF4-FFF2-40B4-BE49-F238E27FC236}">
                <a16:creationId xmlns:a16="http://schemas.microsoft.com/office/drawing/2014/main" id="{F1BD90DC-AA34-7B75-FFB2-89C399560988}"/>
              </a:ext>
            </a:extLst>
          </p:cNvPr>
          <p:cNvSpPr>
            <a:spLocks noGrp="1"/>
          </p:cNvSpPr>
          <p:nvPr>
            <p:ph type="body" sz="quarter" idx="10"/>
          </p:nvPr>
        </p:nvSpPr>
        <p:spPr/>
        <p:txBody>
          <a:bodyPr>
            <a:normAutofit lnSpcReduction="10000"/>
          </a:bodyPr>
          <a:lstStyle/>
          <a:p>
            <a:r>
              <a:rPr lang="sv-SE" dirty="0"/>
              <a:t>Arbetsgruppen som tagit fram gap-analysunderlaget:</a:t>
            </a:r>
          </a:p>
          <a:p>
            <a:pPr marL="342900" indent="-342900">
              <a:buFont typeface="Arial" panose="020B0604020202020204" pitchFamily="34" charset="0"/>
              <a:buChar char="•"/>
            </a:pPr>
            <a:r>
              <a:rPr lang="sv-SE" dirty="0"/>
              <a:t>Linda Jervidal, Sårsjuksköterska, Region Jämtland Härjedalen</a:t>
            </a:r>
          </a:p>
          <a:p>
            <a:pPr marL="342900" indent="-342900">
              <a:buFont typeface="Arial" panose="020B0604020202020204" pitchFamily="34" charset="0"/>
              <a:buChar char="•"/>
            </a:pPr>
            <a:r>
              <a:rPr lang="sv-SE" dirty="0"/>
              <a:t>Marit Nääs, Samordnare kunskapsstyrning, Region Jämtland Härjedalen</a:t>
            </a:r>
          </a:p>
          <a:p>
            <a:pPr marL="342900" indent="-342900">
              <a:buFont typeface="Arial" panose="020B0604020202020204" pitchFamily="34" charset="0"/>
              <a:buChar char="•"/>
            </a:pPr>
            <a:r>
              <a:rPr lang="sv-SE" dirty="0"/>
              <a:t>Jenny Roxenius, Organisationsutvecklare. Processledare NAG Svårläkta sår och NAG Venös sjukdom i benen – varicer och venösa bensår</a:t>
            </a:r>
            <a:r>
              <a:rPr lang="sv-SE" sz="1800" dirty="0"/>
              <a:t>. </a:t>
            </a:r>
            <a:r>
              <a:rPr lang="sv-SE" sz="1800" dirty="0">
                <a:hlinkClick r:id="rId2"/>
              </a:rPr>
              <a:t>jenny@roxco.se</a:t>
            </a:r>
            <a:r>
              <a:rPr lang="sv-SE" sz="1800" dirty="0"/>
              <a:t> </a:t>
            </a:r>
            <a:endParaRPr lang="sv-SE" dirty="0"/>
          </a:p>
          <a:p>
            <a:endParaRPr lang="sv-SE" dirty="0"/>
          </a:p>
          <a:p>
            <a:r>
              <a:rPr lang="sv-SE" dirty="0"/>
              <a:t>Kontakt: </a:t>
            </a:r>
          </a:p>
          <a:p>
            <a:r>
              <a:rPr lang="sv-SE" dirty="0"/>
              <a:t>Elin Jerremalm, Processledare NPO Hud- och könssjukdomar. </a:t>
            </a:r>
            <a:r>
              <a:rPr lang="sv-SE" dirty="0">
                <a:hlinkClick r:id="rId3"/>
              </a:rPr>
              <a:t>elin.jerremalm@regionstockholm.se</a:t>
            </a:r>
            <a:r>
              <a:rPr lang="sv-SE" dirty="0"/>
              <a:t> </a:t>
            </a:r>
          </a:p>
          <a:p>
            <a:endParaRPr lang="sv-SE" dirty="0"/>
          </a:p>
          <a:p>
            <a:endParaRPr lang="sv-SE" dirty="0"/>
          </a:p>
        </p:txBody>
      </p:sp>
    </p:spTree>
    <p:extLst>
      <p:ext uri="{BB962C8B-B14F-4D97-AF65-F5344CB8AC3E}">
        <p14:creationId xmlns:p14="http://schemas.microsoft.com/office/powerpoint/2010/main" val="114728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35F9EA-1852-0CAB-6284-CA79F0C5EB51}"/>
              </a:ext>
            </a:extLst>
          </p:cNvPr>
          <p:cNvSpPr>
            <a:spLocks noGrp="1"/>
          </p:cNvSpPr>
          <p:nvPr>
            <p:ph type="title"/>
          </p:nvPr>
        </p:nvSpPr>
        <p:spPr>
          <a:xfrm>
            <a:off x="844924" y="587002"/>
            <a:ext cx="9409043" cy="1325563"/>
          </a:xfrm>
        </p:spPr>
        <p:txBody>
          <a:bodyPr>
            <a:normAutofit fontScale="90000"/>
          </a:bodyPr>
          <a:lstStyle/>
          <a:p>
            <a:r>
              <a:rPr lang="sv-SE" dirty="0"/>
              <a:t>Om implementering</a:t>
            </a:r>
            <a:br>
              <a:rPr lang="sv-SE" dirty="0"/>
            </a:br>
            <a:r>
              <a:rPr lang="sv-SE" sz="1600" dirty="0">
                <a:latin typeface="Calibri" panose="020F0502020204030204" pitchFamily="34" charset="0"/>
                <a:ea typeface="Calibri" panose="020F0502020204030204" pitchFamily="34" charset="0"/>
                <a:cs typeface="Times New Roman" panose="02020603050405020304" pitchFamily="18" charset="0"/>
              </a:rPr>
              <a:t>A</a:t>
            </a:r>
            <a:r>
              <a:rPr lang="sv-SE" sz="1600" dirty="0">
                <a:effectLst/>
                <a:latin typeface="Calibri" panose="020F0502020204030204" pitchFamily="34" charset="0"/>
                <a:ea typeface="Calibri" panose="020F0502020204030204" pitchFamily="34" charset="0"/>
                <a:cs typeface="Times New Roman" panose="02020603050405020304" pitchFamily="18" charset="0"/>
              </a:rPr>
              <a:t>tt införa nya arbetssätt som spänner över vårdgivargränser och vårdnivåer är en komplex uppgift och kräver såväl verksamhetskunskap, kompetens inom förändrings- och projektledning, tid och tålamod. Utifrån implementeringsforskning, projektmetodik och inspel från verksamheter och regioner kan följande råd skickas med som stöd för planering av införandet. </a:t>
            </a:r>
            <a:br>
              <a:rPr lang="sv-SE" sz="16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graphicFrame>
        <p:nvGraphicFramePr>
          <p:cNvPr id="3" name="Diagram 2" descr="Grafisk bild som beskriver planering av införande av nya arbetssätt steg för steg.">
            <a:extLst>
              <a:ext uri="{FF2B5EF4-FFF2-40B4-BE49-F238E27FC236}">
                <a16:creationId xmlns:a16="http://schemas.microsoft.com/office/drawing/2014/main" id="{ABA3CA68-DCD2-DE48-4C19-41CE5EEE19AF}"/>
              </a:ext>
            </a:extLst>
          </p:cNvPr>
          <p:cNvGraphicFramePr/>
          <p:nvPr>
            <p:extLst>
              <p:ext uri="{D42A27DB-BD31-4B8C-83A1-F6EECF244321}">
                <p14:modId xmlns:p14="http://schemas.microsoft.com/office/powerpoint/2010/main" val="3978674237"/>
              </p:ext>
            </p:extLst>
          </p:nvPr>
        </p:nvGraphicFramePr>
        <p:xfrm>
          <a:off x="1" y="1439333"/>
          <a:ext cx="11934264" cy="5156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12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93C597-18BA-7DCD-003E-9E98B01712BC}"/>
              </a:ext>
            </a:extLst>
          </p:cNvPr>
          <p:cNvSpPr>
            <a:spLocks noGrp="1"/>
          </p:cNvSpPr>
          <p:nvPr>
            <p:ph type="title"/>
          </p:nvPr>
        </p:nvSpPr>
        <p:spPr>
          <a:xfrm>
            <a:off x="853698" y="210142"/>
            <a:ext cx="9409043" cy="1325563"/>
          </a:xfrm>
        </p:spPr>
        <p:txBody>
          <a:bodyPr/>
          <a:lstStyle/>
          <a:p>
            <a:pPr algn="ctr"/>
            <a:r>
              <a:rPr lang="sv-SE" dirty="0"/>
              <a:t>Innehåll</a:t>
            </a:r>
          </a:p>
        </p:txBody>
      </p:sp>
      <mc:AlternateContent xmlns:mc="http://schemas.openxmlformats.org/markup-compatibility/2006">
        <mc:Choice xmlns:psuz="http://schemas.microsoft.com/office/powerpoint/2016/summaryzoom" Requires="psuz">
          <p:graphicFrame>
            <p:nvGraphicFramePr>
              <p:cNvPr id="5" name="Sammanfattningszoom 4" descr="Översiktsbild som visar alla delar av bildspelets innehåll. ">
                <a:extLst>
                  <a:ext uri="{FF2B5EF4-FFF2-40B4-BE49-F238E27FC236}">
                    <a16:creationId xmlns:a16="http://schemas.microsoft.com/office/drawing/2014/main" id="{4D852FD1-B5AF-BF3D-496C-C2FF857CCAB2}"/>
                  </a:ext>
                </a:extLst>
              </p:cNvPr>
              <p:cNvGraphicFramePr>
                <a:graphicFrameLocks noChangeAspect="1"/>
              </p:cNvGraphicFramePr>
              <p:nvPr>
                <p:extLst>
                  <p:ext uri="{D42A27DB-BD31-4B8C-83A1-F6EECF244321}">
                    <p14:modId xmlns:p14="http://schemas.microsoft.com/office/powerpoint/2010/main" val="3214876278"/>
                  </p:ext>
                </p:extLst>
              </p:nvPr>
            </p:nvGraphicFramePr>
            <p:xfrm>
              <a:off x="155433" y="1162373"/>
              <a:ext cx="11520573" cy="5330502"/>
            </p:xfrm>
            <a:graphic>
              <a:graphicData uri="http://schemas.microsoft.com/office/powerpoint/2016/summaryzoom">
                <psuz:summaryZm>
                  <psuz:summaryZmObj sectionId="{9D4EE879-BA85-4ABE-85A2-81AA0814346A}">
                    <psuz:zmPr id="{3C54E20E-4EF5-4880-9691-59F97FFE92C7}" transitionDur="1000">
                      <p166:blipFill xmlns:p166="http://schemas.microsoft.com/office/powerpoint/2016/6/main">
                        <a:blip r:embed="rId2"/>
                        <a:stretch>
                          <a:fillRect/>
                        </a:stretch>
                      </p166:blipFill>
                      <p166:spPr xmlns:p166="http://schemas.microsoft.com/office/powerpoint/2016/6/main">
                        <a:xfrm>
                          <a:off x="1389276" y="159915"/>
                          <a:ext cx="2842934" cy="1599151"/>
                        </a:xfrm>
                        <a:prstGeom prst="rect">
                          <a:avLst/>
                        </a:prstGeom>
                        <a:ln w="3175">
                          <a:solidFill>
                            <a:prstClr val="ltGray"/>
                          </a:solidFill>
                        </a:ln>
                      </p166:spPr>
                    </psuz:zmPr>
                  </psuz:summaryZmObj>
                  <psuz:summaryZmObj sectionId="{D491DA7E-10B5-45EF-B1E6-6D08642F3883}">
                    <psuz:zmPr id="{6F00A4D7-09EF-4B6D-A166-E3DF8DE11353}" transitionDur="1000">
                      <p166:blipFill xmlns:p166="http://schemas.microsoft.com/office/powerpoint/2016/6/main">
                        <a:blip r:embed="rId3"/>
                        <a:stretch>
                          <a:fillRect/>
                        </a:stretch>
                      </p166:blipFill>
                      <p166:spPr xmlns:p166="http://schemas.microsoft.com/office/powerpoint/2016/6/main">
                        <a:xfrm>
                          <a:off x="4338820" y="159915"/>
                          <a:ext cx="2842934" cy="1599151"/>
                        </a:xfrm>
                        <a:prstGeom prst="rect">
                          <a:avLst/>
                        </a:prstGeom>
                        <a:ln w="3175">
                          <a:solidFill>
                            <a:prstClr val="ltGray"/>
                          </a:solidFill>
                        </a:ln>
                      </p166:spPr>
                    </psuz:zmPr>
                  </psuz:summaryZmObj>
                  <psuz:summaryZmObj sectionId="{CAA9700F-B7ED-40BE-825C-D181DA01E76F}">
                    <psuz:zmPr id="{2CC0D5B5-C43B-4C2E-87E6-117510D36671}" transitionDur="1000">
                      <p166:blipFill xmlns:p166="http://schemas.microsoft.com/office/powerpoint/2016/6/main">
                        <a:blip r:embed="rId4"/>
                        <a:stretch>
                          <a:fillRect/>
                        </a:stretch>
                      </p166:blipFill>
                      <p166:spPr xmlns:p166="http://schemas.microsoft.com/office/powerpoint/2016/6/main">
                        <a:xfrm>
                          <a:off x="7288364" y="159915"/>
                          <a:ext cx="2842934" cy="1599151"/>
                        </a:xfrm>
                        <a:prstGeom prst="rect">
                          <a:avLst/>
                        </a:prstGeom>
                        <a:ln w="3175">
                          <a:solidFill>
                            <a:prstClr val="ltGray"/>
                          </a:solidFill>
                        </a:ln>
                      </p166:spPr>
                    </psuz:zmPr>
                  </psuz:summaryZmObj>
                  <psuz:summaryZmObj sectionId="{31CD371E-B5E9-4CB2-BA30-E04D4137A7D6}">
                    <psuz:zmPr id="{A182ED44-C85D-44BB-A1E2-90862A3CDD70}" transitionDur="1000">
                      <p166:blipFill xmlns:p166="http://schemas.microsoft.com/office/powerpoint/2016/6/main">
                        <a:blip r:embed="rId5"/>
                        <a:stretch>
                          <a:fillRect/>
                        </a:stretch>
                      </p166:blipFill>
                      <p166:spPr xmlns:p166="http://schemas.microsoft.com/office/powerpoint/2016/6/main">
                        <a:xfrm>
                          <a:off x="1389276" y="1865676"/>
                          <a:ext cx="2842934" cy="1599151"/>
                        </a:xfrm>
                        <a:prstGeom prst="rect">
                          <a:avLst/>
                        </a:prstGeom>
                        <a:ln w="3175">
                          <a:solidFill>
                            <a:prstClr val="ltGray"/>
                          </a:solidFill>
                        </a:ln>
                      </p166:spPr>
                    </psuz:zmPr>
                  </psuz:summaryZmObj>
                  <psuz:summaryZmObj sectionId="{0125E5D8-BF4D-4523-824E-7E03B3FF7625}">
                    <psuz:zmPr id="{DDE2C070-9094-436B-AECC-03F1C01FFBA3}" transitionDur="1000">
                      <p166:blipFill xmlns:p166="http://schemas.microsoft.com/office/powerpoint/2016/6/main">
                        <a:blip r:embed="rId6"/>
                        <a:stretch>
                          <a:fillRect/>
                        </a:stretch>
                      </p166:blipFill>
                      <p166:spPr xmlns:p166="http://schemas.microsoft.com/office/powerpoint/2016/6/main">
                        <a:xfrm>
                          <a:off x="4338820" y="1865676"/>
                          <a:ext cx="2842934" cy="1599151"/>
                        </a:xfrm>
                        <a:prstGeom prst="rect">
                          <a:avLst/>
                        </a:prstGeom>
                        <a:ln w="3175">
                          <a:solidFill>
                            <a:prstClr val="ltGray"/>
                          </a:solidFill>
                        </a:ln>
                      </p166:spPr>
                    </psuz:zmPr>
                  </psuz:summaryZmObj>
                  <psuz:summaryZmObj sectionId="{135DCBB8-15A4-4AC1-A8FF-23743A3E8805}">
                    <psuz:zmPr id="{D8660EBE-83BA-467F-B803-A0034431AC6B}" transitionDur="1000">
                      <p166:blipFill xmlns:p166="http://schemas.microsoft.com/office/powerpoint/2016/6/main">
                        <a:blip r:embed="rId7"/>
                        <a:stretch>
                          <a:fillRect/>
                        </a:stretch>
                      </p166:blipFill>
                      <p166:spPr xmlns:p166="http://schemas.microsoft.com/office/powerpoint/2016/6/main">
                        <a:xfrm>
                          <a:off x="7288364" y="1865676"/>
                          <a:ext cx="2842934" cy="1599151"/>
                        </a:xfrm>
                        <a:prstGeom prst="rect">
                          <a:avLst/>
                        </a:prstGeom>
                        <a:ln w="3175">
                          <a:solidFill>
                            <a:prstClr val="ltGray"/>
                          </a:solidFill>
                        </a:ln>
                      </p166:spPr>
                    </psuz:zmPr>
                  </psuz:summaryZmObj>
                  <psuz:summaryZmObj sectionId="{06C05F4B-33AA-4083-99E5-DC691A04E0FD}">
                    <psuz:zmPr id="{0307BB07-C9B0-4DEA-8188-B72F1B4BC3DF}" transitionDur="1000">
                      <p166:blipFill xmlns:p166="http://schemas.microsoft.com/office/powerpoint/2016/6/main">
                        <a:blip r:embed="rId8"/>
                        <a:stretch>
                          <a:fillRect/>
                        </a:stretch>
                      </p166:blipFill>
                      <p166:spPr xmlns:p166="http://schemas.microsoft.com/office/powerpoint/2016/6/main">
                        <a:xfrm>
                          <a:off x="1389276" y="3571437"/>
                          <a:ext cx="2842934" cy="1599151"/>
                        </a:xfrm>
                        <a:prstGeom prst="rect">
                          <a:avLst/>
                        </a:prstGeom>
                        <a:ln w="3175">
                          <a:solidFill>
                            <a:prstClr val="ltGray"/>
                          </a:solidFill>
                        </a:ln>
                      </p166:spPr>
                    </psuz:zmPr>
                  </psuz:summaryZmObj>
                  <psuz:summaryZmObj sectionId="{A7170D49-3059-4818-B026-B6246403631C}">
                    <psuz:zmPr id="{008C5F1F-0256-4AA8-A281-37D14316F7A8}" transitionDur="1000">
                      <p166:blipFill xmlns:p166="http://schemas.microsoft.com/office/powerpoint/2016/6/main">
                        <a:blip r:embed="rId9"/>
                        <a:stretch>
                          <a:fillRect/>
                        </a:stretch>
                      </p166:blipFill>
                      <p166:spPr xmlns:p166="http://schemas.microsoft.com/office/powerpoint/2016/6/main">
                        <a:xfrm>
                          <a:off x="4338820" y="3571437"/>
                          <a:ext cx="2842934" cy="1599151"/>
                        </a:xfrm>
                        <a:prstGeom prst="rect">
                          <a:avLst/>
                        </a:prstGeom>
                        <a:ln w="3175">
                          <a:solidFill>
                            <a:prstClr val="ltGray"/>
                          </a:solidFill>
                        </a:ln>
                      </p166:spPr>
                    </psuz:zmPr>
                  </psuz:summaryZmObj>
                  <psuz:summaryZmObj sectionId="{38FE695A-66CC-47C4-BCD0-6D350185DE72}">
                    <psuz:zmPr id="{6D9C2C20-D6BD-4BE5-8A29-FD0A4C97D157}" transitionDur="1000">
                      <p166:blipFill xmlns:p166="http://schemas.microsoft.com/office/powerpoint/2016/6/main">
                        <a:blip r:embed="rId10"/>
                        <a:stretch>
                          <a:fillRect/>
                        </a:stretch>
                      </p166:blipFill>
                      <p166:spPr xmlns:p166="http://schemas.microsoft.com/office/powerpoint/2016/6/main">
                        <a:xfrm>
                          <a:off x="7288364" y="3571437"/>
                          <a:ext cx="2842934" cy="1599151"/>
                        </a:xfrm>
                        <a:prstGeom prst="rect">
                          <a:avLst/>
                        </a:prstGeom>
                        <a:ln w="3175">
                          <a:solidFill>
                            <a:prstClr val="ltGray"/>
                          </a:solidFill>
                        </a:ln>
                      </p166:spPr>
                    </psuz:zmPr>
                  </psuz:summaryZmObj>
                  <psuz:gridLayout/>
                </psuz:summaryZm>
              </a:graphicData>
            </a:graphic>
          </p:graphicFrame>
        </mc:Choice>
        <mc:Fallback>
          <p:grpSp>
            <p:nvGrpSpPr>
              <p:cNvPr id="5" name="Sammanfattningszoom 4" descr="Översiktsbild som visar alla delar av bildspelets innehåll. ">
                <a:extLst>
                  <a:ext uri="{FF2B5EF4-FFF2-40B4-BE49-F238E27FC236}">
                    <a16:creationId xmlns:a16="http://schemas.microsoft.com/office/drawing/2014/main" id="{4D852FD1-B5AF-BF3D-496C-C2FF857CCAB2}"/>
                  </a:ext>
                </a:extLst>
              </p:cNvPr>
              <p:cNvGrpSpPr>
                <a:grpSpLocks noGrp="1" noUngrp="1" noRot="1" noChangeAspect="1" noMove="1" noResize="1"/>
              </p:cNvGrpSpPr>
              <p:nvPr/>
            </p:nvGrpSpPr>
            <p:grpSpPr>
              <a:xfrm>
                <a:off x="155433" y="1162373"/>
                <a:ext cx="11520573" cy="5330502"/>
                <a:chOff x="155433" y="1162373"/>
                <a:chExt cx="11520573" cy="5330502"/>
              </a:xfrm>
            </p:grpSpPr>
            <p:pic>
              <p:nvPicPr>
                <p:cNvPr id="3" name="Bildobjekt 3">
                  <a:hlinkClick r:id="rId11" action="ppaction://hlinksldjump"/>
                </p:cNvPr>
                <p:cNvPicPr>
                  <a:picLocks noSelect="1" noRot="1" noChangeAspect="1" noMove="1" noResize="1" noEditPoints="1" noAdjustHandles="1" noChangeArrowheads="1" noChangeShapeType="1"/>
                </p:cNvPicPr>
                <p:nvPr/>
              </p:nvPicPr>
              <p:blipFill>
                <a:blip r:embed="rId2"/>
                <a:stretch>
                  <a:fillRect/>
                </a:stretch>
              </p:blipFill>
              <p:spPr>
                <a:xfrm>
                  <a:off x="1544709" y="1322288"/>
                  <a:ext cx="2842934" cy="1599151"/>
                </a:xfrm>
                <a:prstGeom prst="rect">
                  <a:avLst/>
                </a:prstGeom>
                <a:ln w="3175">
                  <a:solidFill>
                    <a:prstClr val="ltGray"/>
                  </a:solidFill>
                </a:ln>
              </p:spPr>
            </p:pic>
            <p:pic>
              <p:nvPicPr>
                <p:cNvPr id="4" name="Bildobjekt 4">
                  <a:hlinkClick r:id="rId12" action="ppaction://hlinksldjump"/>
                </p:cNvPr>
                <p:cNvPicPr>
                  <a:picLocks noSelect="1" noRot="1" noChangeAspect="1" noMove="1" noResize="1" noEditPoints="1" noAdjustHandles="1" noChangeArrowheads="1" noChangeShapeType="1"/>
                </p:cNvPicPr>
                <p:nvPr/>
              </p:nvPicPr>
              <p:blipFill>
                <a:blip r:embed="rId3"/>
                <a:stretch>
                  <a:fillRect/>
                </a:stretch>
              </p:blipFill>
              <p:spPr>
                <a:xfrm>
                  <a:off x="4494253" y="1322288"/>
                  <a:ext cx="2842934" cy="1599151"/>
                </a:xfrm>
                <a:prstGeom prst="rect">
                  <a:avLst/>
                </a:prstGeom>
                <a:ln w="3175">
                  <a:solidFill>
                    <a:prstClr val="ltGray"/>
                  </a:solidFill>
                </a:ln>
              </p:spPr>
            </p:pic>
            <p:pic>
              <p:nvPicPr>
                <p:cNvPr id="6" name="Bildobjekt 6">
                  <a:hlinkClick r:id="rId13" action="ppaction://hlinksldjump"/>
                </p:cNvPr>
                <p:cNvPicPr>
                  <a:picLocks noSelect="1" noRot="1" noChangeAspect="1" noMove="1" noResize="1" noEditPoints="1" noAdjustHandles="1" noChangeArrowheads="1" noChangeShapeType="1"/>
                </p:cNvPicPr>
                <p:nvPr/>
              </p:nvPicPr>
              <p:blipFill>
                <a:blip r:embed="rId4"/>
                <a:stretch>
                  <a:fillRect/>
                </a:stretch>
              </p:blipFill>
              <p:spPr>
                <a:xfrm>
                  <a:off x="7443797" y="1322288"/>
                  <a:ext cx="2842934" cy="1599151"/>
                </a:xfrm>
                <a:prstGeom prst="rect">
                  <a:avLst/>
                </a:prstGeom>
                <a:ln w="3175">
                  <a:solidFill>
                    <a:prstClr val="ltGray"/>
                  </a:solidFill>
                </a:ln>
              </p:spPr>
            </p:pic>
            <p:pic>
              <p:nvPicPr>
                <p:cNvPr id="7" name="Bildobjekt 7">
                  <a:hlinkClick r:id="rId14" action="ppaction://hlinksldjump"/>
                </p:cNvPr>
                <p:cNvPicPr>
                  <a:picLocks noSelect="1" noRot="1" noChangeAspect="1" noMove="1" noResize="1" noEditPoints="1" noAdjustHandles="1" noChangeArrowheads="1" noChangeShapeType="1"/>
                </p:cNvPicPr>
                <p:nvPr/>
              </p:nvPicPr>
              <p:blipFill>
                <a:blip r:embed="rId5"/>
                <a:stretch>
                  <a:fillRect/>
                </a:stretch>
              </p:blipFill>
              <p:spPr>
                <a:xfrm>
                  <a:off x="1544709" y="3028049"/>
                  <a:ext cx="2842934" cy="1599151"/>
                </a:xfrm>
                <a:prstGeom prst="rect">
                  <a:avLst/>
                </a:prstGeom>
                <a:ln w="3175">
                  <a:solidFill>
                    <a:prstClr val="ltGray"/>
                  </a:solidFill>
                </a:ln>
              </p:spPr>
            </p:pic>
            <p:pic>
              <p:nvPicPr>
                <p:cNvPr id="8" name="Bildobjekt 8">
                  <a:hlinkClick r:id="rId15" action="ppaction://hlinksldjump"/>
                </p:cNvPr>
                <p:cNvPicPr>
                  <a:picLocks noSelect="1" noRot="1" noChangeAspect="1" noMove="1" noResize="1" noEditPoints="1" noAdjustHandles="1" noChangeArrowheads="1" noChangeShapeType="1"/>
                </p:cNvPicPr>
                <p:nvPr/>
              </p:nvPicPr>
              <p:blipFill>
                <a:blip r:embed="rId6"/>
                <a:stretch>
                  <a:fillRect/>
                </a:stretch>
              </p:blipFill>
              <p:spPr>
                <a:xfrm>
                  <a:off x="4494253" y="3028049"/>
                  <a:ext cx="2842934" cy="1599151"/>
                </a:xfrm>
                <a:prstGeom prst="rect">
                  <a:avLst/>
                </a:prstGeom>
                <a:ln w="3175">
                  <a:solidFill>
                    <a:prstClr val="ltGray"/>
                  </a:solidFill>
                </a:ln>
              </p:spPr>
            </p:pic>
            <p:pic>
              <p:nvPicPr>
                <p:cNvPr id="9" name="Bildobjekt 9">
                  <a:hlinkClick r:id="rId16" action="ppaction://hlinksldjump"/>
                </p:cNvPr>
                <p:cNvPicPr>
                  <a:picLocks noSelect="1" noRot="1" noChangeAspect="1" noMove="1" noResize="1" noEditPoints="1" noAdjustHandles="1" noChangeArrowheads="1" noChangeShapeType="1"/>
                </p:cNvPicPr>
                <p:nvPr/>
              </p:nvPicPr>
              <p:blipFill>
                <a:blip r:embed="rId7"/>
                <a:stretch>
                  <a:fillRect/>
                </a:stretch>
              </p:blipFill>
              <p:spPr>
                <a:xfrm>
                  <a:off x="7443797" y="3028049"/>
                  <a:ext cx="2842934" cy="1599151"/>
                </a:xfrm>
                <a:prstGeom prst="rect">
                  <a:avLst/>
                </a:prstGeom>
                <a:ln w="3175">
                  <a:solidFill>
                    <a:prstClr val="ltGray"/>
                  </a:solidFill>
                </a:ln>
              </p:spPr>
            </p:pic>
            <p:pic>
              <p:nvPicPr>
                <p:cNvPr id="10" name="Bildobjekt 10">
                  <a:hlinkClick r:id="rId17" action="ppaction://hlinksldjump"/>
                </p:cNvPr>
                <p:cNvPicPr>
                  <a:picLocks noSelect="1" noRot="1" noChangeAspect="1" noMove="1" noResize="1" noEditPoints="1" noAdjustHandles="1" noChangeArrowheads="1" noChangeShapeType="1"/>
                </p:cNvPicPr>
                <p:nvPr/>
              </p:nvPicPr>
              <p:blipFill>
                <a:blip r:embed="rId8"/>
                <a:stretch>
                  <a:fillRect/>
                </a:stretch>
              </p:blipFill>
              <p:spPr>
                <a:xfrm>
                  <a:off x="1544709" y="4733810"/>
                  <a:ext cx="2842934" cy="1599151"/>
                </a:xfrm>
                <a:prstGeom prst="rect">
                  <a:avLst/>
                </a:prstGeom>
                <a:ln w="3175">
                  <a:solidFill>
                    <a:prstClr val="ltGray"/>
                  </a:solidFill>
                </a:ln>
              </p:spPr>
            </p:pic>
            <p:pic>
              <p:nvPicPr>
                <p:cNvPr id="11" name="Bildobjekt 11">
                  <a:hlinkClick r:id="rId18" action="ppaction://hlinksldjump"/>
                </p:cNvPr>
                <p:cNvPicPr>
                  <a:picLocks noSelect="1" noRot="1" noChangeAspect="1" noMove="1" noResize="1" noEditPoints="1" noAdjustHandles="1" noChangeArrowheads="1" noChangeShapeType="1"/>
                </p:cNvPicPr>
                <p:nvPr/>
              </p:nvPicPr>
              <p:blipFill>
                <a:blip r:embed="rId9"/>
                <a:stretch>
                  <a:fillRect/>
                </a:stretch>
              </p:blipFill>
              <p:spPr>
                <a:xfrm>
                  <a:off x="4494253" y="4733810"/>
                  <a:ext cx="2842934" cy="1599151"/>
                </a:xfrm>
                <a:prstGeom prst="rect">
                  <a:avLst/>
                </a:prstGeom>
                <a:ln w="3175">
                  <a:solidFill>
                    <a:prstClr val="ltGray"/>
                  </a:solidFill>
                </a:ln>
              </p:spPr>
            </p:pic>
            <p:pic>
              <p:nvPicPr>
                <p:cNvPr id="12" name="Bildobjekt 12">
                  <a:hlinkClick r:id="rId19" action="ppaction://hlinksldjump"/>
                </p:cNvPr>
                <p:cNvPicPr>
                  <a:picLocks noSelect="1" noRot="1" noChangeAspect="1" noMove="1" noResize="1" noEditPoints="1" noAdjustHandles="1" noChangeArrowheads="1" noChangeShapeType="1"/>
                </p:cNvPicPr>
                <p:nvPr/>
              </p:nvPicPr>
              <p:blipFill>
                <a:blip r:embed="rId10"/>
                <a:stretch>
                  <a:fillRect/>
                </a:stretch>
              </p:blipFill>
              <p:spPr>
                <a:xfrm>
                  <a:off x="7443797" y="4733810"/>
                  <a:ext cx="2842934" cy="1599151"/>
                </a:xfrm>
                <a:prstGeom prst="rect">
                  <a:avLst/>
                </a:prstGeom>
                <a:ln w="3175">
                  <a:solidFill>
                    <a:prstClr val="ltGray"/>
                  </a:solidFill>
                </a:ln>
              </p:spPr>
            </p:pic>
          </p:grpSp>
        </mc:Fallback>
      </mc:AlternateContent>
    </p:spTree>
    <p:extLst>
      <p:ext uri="{BB962C8B-B14F-4D97-AF65-F5344CB8AC3E}">
        <p14:creationId xmlns:p14="http://schemas.microsoft.com/office/powerpoint/2010/main" val="259793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194F1CE-618B-54A4-9B3B-AAC718AC15E7}"/>
              </a:ext>
            </a:extLst>
          </p:cNvPr>
          <p:cNvSpPr>
            <a:spLocks noGrp="1"/>
          </p:cNvSpPr>
          <p:nvPr>
            <p:ph type="ctrTitle"/>
          </p:nvPr>
        </p:nvSpPr>
        <p:spPr/>
        <p:txBody>
          <a:bodyPr/>
          <a:lstStyle/>
          <a:p>
            <a:r>
              <a:rPr lang="sv-SE" dirty="0"/>
              <a:t>Omfattning</a:t>
            </a:r>
          </a:p>
        </p:txBody>
      </p:sp>
      <p:sp>
        <p:nvSpPr>
          <p:cNvPr id="5" name="Platshållare för text 4">
            <a:extLst>
              <a:ext uri="{FF2B5EF4-FFF2-40B4-BE49-F238E27FC236}">
                <a16:creationId xmlns:a16="http://schemas.microsoft.com/office/drawing/2014/main" id="{B3B6FFE0-A28D-C466-D50B-1EA0A28A6ED9}"/>
              </a:ext>
            </a:extLst>
          </p:cNvPr>
          <p:cNvSpPr>
            <a:spLocks noGrp="1"/>
          </p:cNvSpPr>
          <p:nvPr>
            <p:ph type="body" sz="quarter" idx="10"/>
          </p:nvPr>
        </p:nvSpPr>
        <p:spPr/>
        <p:txBody>
          <a:bodyPr/>
          <a:lstStyle/>
          <a:p>
            <a:r>
              <a:rPr lang="sv-SE" dirty="0"/>
              <a:t>Gap-analysunderlaget omfattar de fyra vårdförlopp som kan vara aktuella för patienter med eller med risk för svårläkt sår:</a:t>
            </a:r>
          </a:p>
          <a:p>
            <a:pPr marL="342900" lvl="0" indent="-342900">
              <a:lnSpc>
                <a:spcPct val="100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Kritisk benischemi (KI)</a:t>
            </a:r>
          </a:p>
          <a:p>
            <a:pPr marL="342900" lvl="0" indent="-342900">
              <a:lnSpc>
                <a:spcPct val="100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Diabetes med hög risk för fotsår</a:t>
            </a:r>
          </a:p>
          <a:p>
            <a:pPr marL="342900" lvl="0" indent="-342900">
              <a:lnSpc>
                <a:spcPct val="100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Venös sjukdom i benen – varicer och venösa bensår</a:t>
            </a:r>
          </a:p>
          <a:p>
            <a:pPr marL="342900" lvl="0" indent="-342900">
              <a:lnSpc>
                <a:spcPct val="100000"/>
              </a:lnSpc>
              <a:spcAft>
                <a:spcPts val="6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Svårläkta sår.</a:t>
            </a:r>
          </a:p>
          <a:p>
            <a:pPr lvl="0">
              <a:lnSpc>
                <a:spcPct val="107000"/>
              </a:lnSpc>
              <a:spcAft>
                <a:spcPts val="6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Gap-analysunderlaget (”underlaget”) är ett stöd för att analysera gapet mellan nuläge och rekommendationerna i de fyra vårdförloppen. Underlaget kan användas såväl på regional, kommunal och lokal nivå, och är användbart även om gap-analys redan har påbörjats inom något av områdena. Analysen resulterar i en nettolista över åtgärder att beakta på respektive vårdnivå för att säkra att vård på området kan ske i enlighet med vårdförloppen. </a:t>
            </a:r>
          </a:p>
        </p:txBody>
      </p:sp>
    </p:spTree>
    <p:extLst>
      <p:ext uri="{BB962C8B-B14F-4D97-AF65-F5344CB8AC3E}">
        <p14:creationId xmlns:p14="http://schemas.microsoft.com/office/powerpoint/2010/main" val="56750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62465D48-C9D0-AFF8-434C-9E34777FA9F7}"/>
              </a:ext>
            </a:extLst>
          </p:cNvPr>
          <p:cNvSpPr txBox="1">
            <a:spLocks noGrp="1"/>
          </p:cNvSpPr>
          <p:nvPr>
            <p:ph type="title" idx="4294967295"/>
          </p:nvPr>
        </p:nvSpPr>
        <p:spPr>
          <a:xfrm>
            <a:off x="660683" y="416810"/>
            <a:ext cx="8091153" cy="609793"/>
          </a:xfrm>
          <a:prstGeom prst="rect">
            <a:avLst/>
          </a:prstGeom>
          <a:noFill/>
          <a:ln>
            <a:noFill/>
            <a:prstDash/>
          </a:ln>
          <a:effectLst/>
        </p:spPr>
        <p:txBody>
          <a:bodyPr rot="0" spcFirstLastPara="1" vertOverflow="overflow" horzOverflow="overflow" vert="horz" wrap="square" lIns="91425" tIns="45700" rIns="91425" bIns="45700" numCol="1" spcCol="0" rtlCol="0" fromWordArt="0" anchor="b" anchorCtr="0" forceAA="0" compatLnSpc="1">
            <a:prstTxWarp prst="textNoShape">
              <a:avLst/>
            </a:prstTxWarp>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accent1"/>
              </a:buClr>
              <a:buSzPts val="3600"/>
              <a:buFont typeface="Calibri"/>
              <a:buNone/>
              <a:defRPr sz="3600" b="1" i="0" u="none" strike="noStrike" cap="none">
                <a:solidFill>
                  <a:schemeClr val="accen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377D7A"/>
              </a:buClr>
              <a:buSzPts val="3600"/>
              <a:buFont typeface="Calibri"/>
              <a:buNone/>
              <a:tabLst/>
              <a:defRPr/>
            </a:pPr>
            <a:r>
              <a:rPr kumimoji="0" lang="sv-SE" sz="3600" b="1" i="0" u="none" strike="noStrike" kern="0" cap="none" spc="0" normalizeH="0" baseline="0" noProof="0" dirty="0">
                <a:ln>
                  <a:noFill/>
                </a:ln>
                <a:solidFill>
                  <a:srgbClr val="377D7A"/>
                </a:solidFill>
                <a:effectLst/>
                <a:uLnTx/>
                <a:uFillTx/>
                <a:latin typeface="Calibri"/>
                <a:ea typeface="Calibri"/>
                <a:cs typeface="Calibri"/>
                <a:sym typeface="Calibri"/>
              </a:rPr>
              <a:t>Fyra vårdförlopp för patientgruppen</a:t>
            </a:r>
            <a:endParaRPr kumimoji="0" lang="sv-SE" sz="3600" b="1" i="0" u="none" strike="noStrike" kern="0" cap="none" spc="0" normalizeH="0" baseline="0" noProof="0" dirty="0">
              <a:ln>
                <a:noFill/>
              </a:ln>
              <a:solidFill>
                <a:srgbClr val="5A8695"/>
              </a:solidFill>
              <a:effectLst/>
              <a:uLnTx/>
              <a:uFillTx/>
              <a:latin typeface="Calibri"/>
              <a:ea typeface="Calibri"/>
              <a:cs typeface="Calibri"/>
              <a:sym typeface="Calibri"/>
            </a:endParaRPr>
          </a:p>
        </p:txBody>
      </p:sp>
      <p:grpSp>
        <p:nvGrpSpPr>
          <p:cNvPr id="240" name="Grupp 239" descr="Figuren visar hur de fyra vårdförlopp som kan vara aktuella för patienter med svårläkta sår förhåller sig till varandra. Den visar flödet genom vårdförloppen, med behandling av patientens sår och sårets grundorsak(er).">
            <a:extLst>
              <a:ext uri="{FF2B5EF4-FFF2-40B4-BE49-F238E27FC236}">
                <a16:creationId xmlns:a16="http://schemas.microsoft.com/office/drawing/2014/main" id="{7C6E4BDE-9EF0-05D7-3ABD-8E2391F32DE1}"/>
              </a:ext>
            </a:extLst>
          </p:cNvPr>
          <p:cNvGrpSpPr/>
          <p:nvPr/>
        </p:nvGrpSpPr>
        <p:grpSpPr>
          <a:xfrm>
            <a:off x="2297494" y="1354846"/>
            <a:ext cx="7597011" cy="4910795"/>
            <a:chOff x="592804" y="2792187"/>
            <a:chExt cx="6014000" cy="4038890"/>
          </a:xfrm>
        </p:grpSpPr>
        <p:sp>
          <p:nvSpPr>
            <p:cNvPr id="241" name="Rektangel 240">
              <a:extLst>
                <a:ext uri="{FF2B5EF4-FFF2-40B4-BE49-F238E27FC236}">
                  <a16:creationId xmlns:a16="http://schemas.microsoft.com/office/drawing/2014/main" id="{A7207022-651D-88FD-FF38-75A32A0ECC02}"/>
                </a:ext>
              </a:extLst>
            </p:cNvPr>
            <p:cNvSpPr/>
            <p:nvPr/>
          </p:nvSpPr>
          <p:spPr>
            <a:xfrm>
              <a:off x="2322339" y="4307970"/>
              <a:ext cx="1282974" cy="2027516"/>
            </a:xfrm>
            <a:prstGeom prst="rect">
              <a:avLst/>
            </a:prstGeom>
            <a:solidFill>
              <a:sysClr val="window" lastClr="FFFFFF"/>
            </a:solidFill>
            <a:ln w="28575" cap="flat" cmpd="sng" algn="ctr">
              <a:solidFill>
                <a:srgbClr val="ED7D31"/>
              </a:solidFill>
              <a:prstDash val="solid"/>
              <a:miter lim="800000"/>
            </a:ln>
            <a:effectLst/>
          </p:spPr>
          <p:txBody>
            <a:bodyPr rtlCol="0" anchor="t"/>
            <a:lstStyle/>
            <a:p>
              <a:pPr marL="0" marR="0" lvl="0" indent="0" defTabSz="914248" eaLnBrk="1" fontAlgn="auto" latinLnBrk="0" hangingPunct="1">
                <a:lnSpc>
                  <a:spcPct val="100000"/>
                </a:lnSpc>
                <a:spcBef>
                  <a:spcPts val="0"/>
                </a:spcBef>
                <a:spcAft>
                  <a:spcPts val="0"/>
                </a:spcAft>
                <a:buClrTx/>
                <a:buSzTx/>
                <a:buFontTx/>
                <a:buNone/>
                <a:tabLst/>
                <a:defRPr/>
              </a:pPr>
              <a:r>
                <a:rPr kumimoji="0" lang="sv-SE" sz="800" b="1" i="0" u="none" strike="noStrike" kern="0" cap="none" spc="0" normalizeH="0" baseline="0" noProof="0">
                  <a:ln>
                    <a:noFill/>
                  </a:ln>
                  <a:solidFill>
                    <a:prstClr val="black"/>
                  </a:solidFill>
                  <a:effectLst/>
                  <a:uLnTx/>
                  <a:uFillTx/>
                  <a:latin typeface="Calibri" panose="020F0502020204030204"/>
                  <a:ea typeface="+mn-ea"/>
                  <a:cs typeface="+mn-cs"/>
                </a:rPr>
                <a:t>Kritisk benischemi - med sår</a:t>
              </a:r>
            </a:p>
          </p:txBody>
        </p:sp>
        <p:sp>
          <p:nvSpPr>
            <p:cNvPr id="242" name="Rektangel 241">
              <a:extLst>
                <a:ext uri="{FF2B5EF4-FFF2-40B4-BE49-F238E27FC236}">
                  <a16:creationId xmlns:a16="http://schemas.microsoft.com/office/drawing/2014/main" id="{BA46FD3D-E26C-3395-1224-CCC0F0012A4F}"/>
                </a:ext>
              </a:extLst>
            </p:cNvPr>
            <p:cNvSpPr/>
            <p:nvPr/>
          </p:nvSpPr>
          <p:spPr>
            <a:xfrm>
              <a:off x="3718932" y="4307970"/>
              <a:ext cx="1351821" cy="2027516"/>
            </a:xfrm>
            <a:prstGeom prst="rect">
              <a:avLst/>
            </a:prstGeom>
            <a:noFill/>
            <a:ln w="28575" cap="flat" cmpd="sng" algn="ctr">
              <a:solidFill>
                <a:srgbClr val="7030A0"/>
              </a:solidFill>
              <a:prstDash val="solid"/>
              <a:miter lim="800000"/>
            </a:ln>
            <a:effectLst/>
          </p:spPr>
          <p:txBody>
            <a:bodyPr rtlCol="0" anchor="t"/>
            <a:lstStyle/>
            <a:p>
              <a:pPr marL="0" marR="0" lvl="0" indent="0" defTabSz="914248" eaLnBrk="1" fontAlgn="auto" latinLnBrk="0" hangingPunct="1">
                <a:lnSpc>
                  <a:spcPct val="100000"/>
                </a:lnSpc>
                <a:spcBef>
                  <a:spcPts val="0"/>
                </a:spcBef>
                <a:spcAft>
                  <a:spcPts val="0"/>
                </a:spcAft>
                <a:buClrTx/>
                <a:buSzTx/>
                <a:buFontTx/>
                <a:buNone/>
                <a:tabLst/>
                <a:defRPr/>
              </a:pPr>
              <a:r>
                <a:rPr kumimoji="0" lang="sv-SE" sz="800" b="1" i="0" u="none" strike="noStrike" kern="0" cap="none" spc="0" normalizeH="0" baseline="0" noProof="0">
                  <a:ln>
                    <a:noFill/>
                  </a:ln>
                  <a:solidFill>
                    <a:prstClr val="black"/>
                  </a:solidFill>
                  <a:effectLst/>
                  <a:uLnTx/>
                  <a:uFillTx/>
                  <a:latin typeface="Calibri" panose="020F0502020204030204"/>
                  <a:ea typeface="+mn-ea"/>
                  <a:cs typeface="+mn-cs"/>
                </a:rPr>
                <a:t>Diabetes med fotsår</a:t>
              </a:r>
            </a:p>
          </p:txBody>
        </p:sp>
        <p:sp>
          <p:nvSpPr>
            <p:cNvPr id="243" name="Rektangel 242" descr="Figuren ">
              <a:extLst>
                <a:ext uri="{FF2B5EF4-FFF2-40B4-BE49-F238E27FC236}">
                  <a16:creationId xmlns:a16="http://schemas.microsoft.com/office/drawing/2014/main" id="{AEB38D2A-021E-09C6-0AD5-C7D767E79316}"/>
                </a:ext>
              </a:extLst>
            </p:cNvPr>
            <p:cNvSpPr/>
            <p:nvPr/>
          </p:nvSpPr>
          <p:spPr>
            <a:xfrm>
              <a:off x="5182091" y="4307970"/>
              <a:ext cx="1424713" cy="2027515"/>
            </a:xfrm>
            <a:prstGeom prst="rect">
              <a:avLst/>
            </a:prstGeom>
            <a:solidFill>
              <a:sysClr val="window" lastClr="FFFFFF"/>
            </a:solidFill>
            <a:ln w="28575" cap="flat" cmpd="sng" algn="ctr">
              <a:solidFill>
                <a:srgbClr val="70AD47"/>
              </a:solidFill>
              <a:prstDash val="solid"/>
              <a:miter lim="800000"/>
            </a:ln>
            <a:effectLst/>
          </p:spPr>
          <p:txBody>
            <a:bodyPr rtlCol="0" anchor="t"/>
            <a:lstStyle/>
            <a:p>
              <a:pPr marL="0" marR="0" lvl="0" indent="0" defTabSz="914248" eaLnBrk="1" fontAlgn="auto" latinLnBrk="0" hangingPunct="1">
                <a:lnSpc>
                  <a:spcPct val="100000"/>
                </a:lnSpc>
                <a:spcBef>
                  <a:spcPts val="0"/>
                </a:spcBef>
                <a:spcAft>
                  <a:spcPts val="0"/>
                </a:spcAft>
                <a:buClrTx/>
                <a:buSzTx/>
                <a:buFontTx/>
                <a:buNone/>
                <a:tabLst/>
                <a:defRPr/>
              </a:pPr>
              <a:r>
                <a:rPr kumimoji="0" lang="sv-SE" sz="800" b="1" i="0" u="none" strike="noStrike" kern="0" cap="none" spc="0" normalizeH="0" baseline="0" noProof="0" dirty="0">
                  <a:ln>
                    <a:noFill/>
                  </a:ln>
                  <a:solidFill>
                    <a:prstClr val="black"/>
                  </a:solidFill>
                  <a:effectLst/>
                  <a:uLnTx/>
                  <a:uFillTx/>
                  <a:latin typeface="Calibri" panose="020F0502020204030204"/>
                  <a:ea typeface="+mn-ea"/>
                  <a:cs typeface="+mn-cs"/>
                </a:rPr>
                <a:t>Venös sjukdom i benen - med sår</a:t>
              </a:r>
            </a:p>
          </p:txBody>
        </p:sp>
        <p:sp>
          <p:nvSpPr>
            <p:cNvPr id="244" name="textruta 243">
              <a:extLst>
                <a:ext uri="{FF2B5EF4-FFF2-40B4-BE49-F238E27FC236}">
                  <a16:creationId xmlns:a16="http://schemas.microsoft.com/office/drawing/2014/main" id="{5A6D692F-EC7D-3A9A-C5ED-8D85D489DC4B}"/>
                </a:ext>
              </a:extLst>
            </p:cNvPr>
            <p:cNvSpPr txBox="1"/>
            <p:nvPr/>
          </p:nvSpPr>
          <p:spPr>
            <a:xfrm>
              <a:off x="2319783" y="3852001"/>
              <a:ext cx="2104663" cy="177192"/>
            </a:xfrm>
            <a:prstGeom prst="rect">
              <a:avLst/>
            </a:prstGeom>
            <a:noFill/>
          </p:spPr>
          <p:txBody>
            <a:bodyPr wrap="square">
              <a:spAutoFit/>
            </a:bodyPr>
            <a:lstStyle/>
            <a:p>
              <a:pPr marL="0" marR="0" lvl="0" indent="0"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rPr>
                <a:t>Ja, parallell behandling i annat vårdförlopp</a:t>
              </a:r>
            </a:p>
          </p:txBody>
        </p:sp>
        <p:sp>
          <p:nvSpPr>
            <p:cNvPr id="245" name="textruta 244">
              <a:extLst>
                <a:ext uri="{FF2B5EF4-FFF2-40B4-BE49-F238E27FC236}">
                  <a16:creationId xmlns:a16="http://schemas.microsoft.com/office/drawing/2014/main" id="{1EB1ECFF-2579-7D90-BB09-45E70125599F}"/>
                </a:ext>
              </a:extLst>
            </p:cNvPr>
            <p:cNvSpPr txBox="1"/>
            <p:nvPr/>
          </p:nvSpPr>
          <p:spPr>
            <a:xfrm>
              <a:off x="2322339" y="6552633"/>
              <a:ext cx="3572109" cy="278444"/>
            </a:xfrm>
            <a:prstGeom prst="rect">
              <a:avLst/>
            </a:prstGeom>
            <a:noFill/>
          </p:spPr>
          <p:txBody>
            <a:bodyPr wrap="square">
              <a:spAutoFit/>
            </a:bodyPr>
            <a:lstStyle/>
            <a:p>
              <a:pPr marL="0" marR="0" lvl="0" indent="0"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rPr>
                <a:t>Sårbehandling till sårläkning och sekundärprevention i samverkan med primärvård enligt vårdförlopp Svårläkta sår</a:t>
              </a:r>
            </a:p>
          </p:txBody>
        </p:sp>
        <p:sp>
          <p:nvSpPr>
            <p:cNvPr id="246" name="Flödesschema: Beslut 5">
              <a:extLst>
                <a:ext uri="{FF2B5EF4-FFF2-40B4-BE49-F238E27FC236}">
                  <a16:creationId xmlns:a16="http://schemas.microsoft.com/office/drawing/2014/main" id="{42DD7E1E-ECB2-A4C5-5153-E3918A5E7F78}"/>
                </a:ext>
              </a:extLst>
            </p:cNvPr>
            <p:cNvSpPr/>
            <p:nvPr/>
          </p:nvSpPr>
          <p:spPr>
            <a:xfrm>
              <a:off x="707308" y="3731637"/>
              <a:ext cx="1401545" cy="682587"/>
            </a:xfrm>
            <a:prstGeom prst="flowChartDecision">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Arial Narrow"/>
                  <a:cs typeface="Arial Narrow"/>
                  <a:sym typeface="Arial Narrow"/>
                </a:rPr>
                <a:t>Behandling av grundorsak enligt annat vårdförlopp? </a:t>
              </a:r>
              <a:endParaRPr kumimoji="0" lang="sv-SE" sz="800" b="0" i="0" u="none" strike="noStrike" kern="0" cap="none" spc="0" normalizeH="0" baseline="0" noProof="0">
                <a:ln>
                  <a:noFill/>
                </a:ln>
                <a:solidFill>
                  <a:prstClr val="black"/>
                </a:solidFill>
                <a:effectLst/>
                <a:uLnTx/>
                <a:uFillTx/>
                <a:latin typeface="Calibri" panose="020F0502020204030204"/>
                <a:ea typeface="+mn-ea"/>
                <a:cs typeface="+mn-cs"/>
              </a:endParaRPr>
            </a:p>
          </p:txBody>
        </p:sp>
        <p:cxnSp>
          <p:nvCxnSpPr>
            <p:cNvPr id="247" name="Rak koppling 18">
              <a:extLst>
                <a:ext uri="{FF2B5EF4-FFF2-40B4-BE49-F238E27FC236}">
                  <a16:creationId xmlns:a16="http://schemas.microsoft.com/office/drawing/2014/main" id="{7C25E56D-BE35-95F7-0CD4-26179B91BCC4}"/>
                </a:ext>
              </a:extLst>
            </p:cNvPr>
            <p:cNvCxnSpPr>
              <a:cxnSpLocks/>
              <a:stCxn id="248" idx="2"/>
              <a:endCxn id="246" idx="0"/>
            </p:cNvCxnSpPr>
            <p:nvPr/>
          </p:nvCxnSpPr>
          <p:spPr>
            <a:xfrm>
              <a:off x="1401945" y="3514025"/>
              <a:ext cx="6136" cy="217612"/>
            </a:xfrm>
            <a:prstGeom prst="line">
              <a:avLst/>
            </a:prstGeom>
            <a:noFill/>
            <a:ln w="12700" cap="flat" cmpd="sng" algn="ctr">
              <a:solidFill>
                <a:srgbClr val="3B807D"/>
              </a:solidFill>
              <a:prstDash val="solid"/>
              <a:miter lim="800000"/>
              <a:tailEnd type="triangle"/>
            </a:ln>
            <a:effectLst/>
          </p:spPr>
        </p:cxnSp>
        <p:sp>
          <p:nvSpPr>
            <p:cNvPr id="248" name="Rektangel 101">
              <a:extLst>
                <a:ext uri="{FF2B5EF4-FFF2-40B4-BE49-F238E27FC236}">
                  <a16:creationId xmlns:a16="http://schemas.microsoft.com/office/drawing/2014/main" id="{259729E2-A305-10BD-B3C1-A73FE2B314CA}"/>
                </a:ext>
              </a:extLst>
            </p:cNvPr>
            <p:cNvSpPr>
              <a:spLocks/>
            </p:cNvSpPr>
            <p:nvPr/>
          </p:nvSpPr>
          <p:spPr>
            <a:xfrm>
              <a:off x="937340" y="3043112"/>
              <a:ext cx="929210" cy="470913"/>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Basbedömning, basbehandling och initial behandlingsstrategi</a:t>
              </a:r>
            </a:p>
          </p:txBody>
        </p:sp>
        <p:cxnSp>
          <p:nvCxnSpPr>
            <p:cNvPr id="249" name="Connector: Elbow 16">
              <a:extLst>
                <a:ext uri="{FF2B5EF4-FFF2-40B4-BE49-F238E27FC236}">
                  <a16:creationId xmlns:a16="http://schemas.microsoft.com/office/drawing/2014/main" id="{BECD9D23-A238-966B-6DBE-0B3810CAC82D}"/>
                </a:ext>
              </a:extLst>
            </p:cNvPr>
            <p:cNvCxnSpPr>
              <a:cxnSpLocks/>
              <a:stCxn id="246" idx="3"/>
              <a:endCxn id="242" idx="0"/>
            </p:cNvCxnSpPr>
            <p:nvPr/>
          </p:nvCxnSpPr>
          <p:spPr>
            <a:xfrm>
              <a:off x="2108853" y="4072931"/>
              <a:ext cx="2285990" cy="235039"/>
            </a:xfrm>
            <a:prstGeom prst="bentConnector2">
              <a:avLst/>
            </a:prstGeom>
            <a:noFill/>
            <a:ln w="12700" cap="flat" cmpd="sng" algn="ctr">
              <a:solidFill>
                <a:srgbClr val="3B807D"/>
              </a:solidFill>
              <a:prstDash val="solid"/>
              <a:miter lim="800000"/>
              <a:tailEnd type="triangle"/>
            </a:ln>
            <a:effectLst/>
          </p:spPr>
        </p:cxnSp>
        <p:sp>
          <p:nvSpPr>
            <p:cNvPr id="250" name="Rektangel 253">
              <a:extLst>
                <a:ext uri="{FF2B5EF4-FFF2-40B4-BE49-F238E27FC236}">
                  <a16:creationId xmlns:a16="http://schemas.microsoft.com/office/drawing/2014/main" id="{3FE57840-B04A-9B0E-CD7D-2D4C415476E8}"/>
                </a:ext>
              </a:extLst>
            </p:cNvPr>
            <p:cNvSpPr/>
            <p:nvPr/>
          </p:nvSpPr>
          <p:spPr>
            <a:xfrm>
              <a:off x="592804" y="2792187"/>
              <a:ext cx="1601622" cy="3897084"/>
            </a:xfrm>
            <a:prstGeom prst="rect">
              <a:avLst/>
            </a:prstGeom>
            <a:noFill/>
            <a:ln w="28575" cap="flat" cmpd="sng" algn="ctr">
              <a:solidFill>
                <a:srgbClr val="4472C4"/>
              </a:solidFill>
              <a:prstDash val="solid"/>
              <a:miter lim="800000"/>
            </a:ln>
            <a:effectLst/>
          </p:spPr>
          <p:txBody>
            <a:bodyPr rtlCol="0" anchor="t"/>
            <a:lstStyle/>
            <a:p>
              <a:pPr marL="0" marR="0" lvl="0" indent="0" defTabSz="914248" eaLnBrk="1" fontAlgn="auto" latinLnBrk="0" hangingPunct="1">
                <a:lnSpc>
                  <a:spcPct val="100000"/>
                </a:lnSpc>
                <a:spcBef>
                  <a:spcPts val="0"/>
                </a:spcBef>
                <a:spcAft>
                  <a:spcPts val="0"/>
                </a:spcAft>
                <a:buClrTx/>
                <a:buSzTx/>
                <a:buFontTx/>
                <a:buNone/>
                <a:tabLst/>
                <a:defRPr/>
              </a:pPr>
              <a:r>
                <a:rPr kumimoji="0" lang="sv-SE" sz="800" b="1" i="0" u="none" strike="noStrike" kern="0" cap="none" spc="0" normalizeH="0" baseline="0" noProof="0">
                  <a:ln>
                    <a:noFill/>
                  </a:ln>
                  <a:solidFill>
                    <a:prstClr val="black"/>
                  </a:solidFill>
                  <a:effectLst/>
                  <a:uLnTx/>
                  <a:uFillTx/>
                  <a:latin typeface="Calibri" panose="020F0502020204030204"/>
                  <a:ea typeface="+mn-ea"/>
                  <a:cs typeface="+mn-cs"/>
                </a:rPr>
                <a:t>Svårläkta sår</a:t>
              </a:r>
            </a:p>
          </p:txBody>
        </p:sp>
        <p:sp>
          <p:nvSpPr>
            <p:cNvPr id="251" name="Rektangel 101">
              <a:extLst>
                <a:ext uri="{FF2B5EF4-FFF2-40B4-BE49-F238E27FC236}">
                  <a16:creationId xmlns:a16="http://schemas.microsoft.com/office/drawing/2014/main" id="{C0C5B770-EAC1-142E-CF91-090B2299DFB2}"/>
                </a:ext>
              </a:extLst>
            </p:cNvPr>
            <p:cNvSpPr>
              <a:spLocks/>
            </p:cNvSpPr>
            <p:nvPr/>
          </p:nvSpPr>
          <p:spPr>
            <a:xfrm>
              <a:off x="937340" y="4669938"/>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Utredning och behandlingsstrategi</a:t>
              </a:r>
            </a:p>
          </p:txBody>
        </p:sp>
        <p:sp>
          <p:nvSpPr>
            <p:cNvPr id="252" name="Rektangel 101">
              <a:extLst>
                <a:ext uri="{FF2B5EF4-FFF2-40B4-BE49-F238E27FC236}">
                  <a16:creationId xmlns:a16="http://schemas.microsoft.com/office/drawing/2014/main" id="{678F9E42-7B9B-5115-F7C4-0F723AE0A8B8}"/>
                </a:ext>
              </a:extLst>
            </p:cNvPr>
            <p:cNvSpPr>
              <a:spLocks/>
            </p:cNvSpPr>
            <p:nvPr/>
          </p:nvSpPr>
          <p:spPr>
            <a:xfrm>
              <a:off x="937340" y="5130770"/>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Behandling</a:t>
              </a:r>
            </a:p>
          </p:txBody>
        </p:sp>
        <p:sp>
          <p:nvSpPr>
            <p:cNvPr id="253" name="Rektangel 101">
              <a:extLst>
                <a:ext uri="{FF2B5EF4-FFF2-40B4-BE49-F238E27FC236}">
                  <a16:creationId xmlns:a16="http://schemas.microsoft.com/office/drawing/2014/main" id="{7E17047D-FC7D-6523-93EE-88247729A62B}"/>
                </a:ext>
              </a:extLst>
            </p:cNvPr>
            <p:cNvSpPr>
              <a:spLocks/>
            </p:cNvSpPr>
            <p:nvPr/>
          </p:nvSpPr>
          <p:spPr>
            <a:xfrm>
              <a:off x="937340" y="5569830"/>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Uppföljning</a:t>
              </a:r>
            </a:p>
          </p:txBody>
        </p:sp>
        <p:sp>
          <p:nvSpPr>
            <p:cNvPr id="254" name="Rektangel 101">
              <a:extLst>
                <a:ext uri="{FF2B5EF4-FFF2-40B4-BE49-F238E27FC236}">
                  <a16:creationId xmlns:a16="http://schemas.microsoft.com/office/drawing/2014/main" id="{92A1A2EF-1070-B555-25EB-3D3D693A4161}"/>
                </a:ext>
              </a:extLst>
            </p:cNvPr>
            <p:cNvSpPr>
              <a:spLocks/>
            </p:cNvSpPr>
            <p:nvPr/>
          </p:nvSpPr>
          <p:spPr>
            <a:xfrm>
              <a:off x="937340" y="6008890"/>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Sekundärprevention</a:t>
              </a:r>
            </a:p>
          </p:txBody>
        </p:sp>
        <p:cxnSp>
          <p:nvCxnSpPr>
            <p:cNvPr id="255" name="Rak koppling 18">
              <a:extLst>
                <a:ext uri="{FF2B5EF4-FFF2-40B4-BE49-F238E27FC236}">
                  <a16:creationId xmlns:a16="http://schemas.microsoft.com/office/drawing/2014/main" id="{E95BB58E-E556-FE1A-BA16-5FEF3D00457D}"/>
                </a:ext>
              </a:extLst>
            </p:cNvPr>
            <p:cNvCxnSpPr>
              <a:cxnSpLocks/>
              <a:stCxn id="246" idx="2"/>
              <a:endCxn id="251" idx="0"/>
            </p:cNvCxnSpPr>
            <p:nvPr/>
          </p:nvCxnSpPr>
          <p:spPr>
            <a:xfrm flipH="1">
              <a:off x="1401945" y="4414224"/>
              <a:ext cx="6136" cy="255714"/>
            </a:xfrm>
            <a:prstGeom prst="line">
              <a:avLst/>
            </a:prstGeom>
            <a:noFill/>
            <a:ln w="12700" cap="flat" cmpd="sng" algn="ctr">
              <a:solidFill>
                <a:srgbClr val="3B807D"/>
              </a:solidFill>
              <a:prstDash val="solid"/>
              <a:miter lim="800000"/>
              <a:tailEnd type="triangle"/>
            </a:ln>
            <a:effectLst/>
          </p:spPr>
        </p:cxnSp>
        <p:cxnSp>
          <p:nvCxnSpPr>
            <p:cNvPr id="256" name="Rak koppling 18">
              <a:extLst>
                <a:ext uri="{FF2B5EF4-FFF2-40B4-BE49-F238E27FC236}">
                  <a16:creationId xmlns:a16="http://schemas.microsoft.com/office/drawing/2014/main" id="{979376F9-3874-C399-9EFC-97D722431097}"/>
                </a:ext>
              </a:extLst>
            </p:cNvPr>
            <p:cNvCxnSpPr>
              <a:cxnSpLocks/>
              <a:stCxn id="251" idx="2"/>
              <a:endCxn id="252" idx="0"/>
            </p:cNvCxnSpPr>
            <p:nvPr/>
          </p:nvCxnSpPr>
          <p:spPr>
            <a:xfrm>
              <a:off x="1401945" y="4940372"/>
              <a:ext cx="0" cy="190398"/>
            </a:xfrm>
            <a:prstGeom prst="line">
              <a:avLst/>
            </a:prstGeom>
            <a:noFill/>
            <a:ln w="12700" cap="flat" cmpd="sng" algn="ctr">
              <a:solidFill>
                <a:srgbClr val="3B807D"/>
              </a:solidFill>
              <a:prstDash val="solid"/>
              <a:miter lim="800000"/>
              <a:tailEnd type="triangle"/>
            </a:ln>
            <a:effectLst/>
          </p:spPr>
        </p:cxnSp>
        <p:cxnSp>
          <p:nvCxnSpPr>
            <p:cNvPr id="257" name="Rak koppling 18">
              <a:extLst>
                <a:ext uri="{FF2B5EF4-FFF2-40B4-BE49-F238E27FC236}">
                  <a16:creationId xmlns:a16="http://schemas.microsoft.com/office/drawing/2014/main" id="{A6569E8C-6FBD-20DF-1C16-C8F95899BD96}"/>
                </a:ext>
              </a:extLst>
            </p:cNvPr>
            <p:cNvCxnSpPr>
              <a:cxnSpLocks/>
              <a:stCxn id="252" idx="2"/>
              <a:endCxn id="253" idx="0"/>
            </p:cNvCxnSpPr>
            <p:nvPr/>
          </p:nvCxnSpPr>
          <p:spPr>
            <a:xfrm>
              <a:off x="1401945" y="5401204"/>
              <a:ext cx="0" cy="168626"/>
            </a:xfrm>
            <a:prstGeom prst="line">
              <a:avLst/>
            </a:prstGeom>
            <a:noFill/>
            <a:ln w="12700" cap="flat" cmpd="sng" algn="ctr">
              <a:solidFill>
                <a:srgbClr val="3B807D"/>
              </a:solidFill>
              <a:prstDash val="solid"/>
              <a:miter lim="800000"/>
              <a:tailEnd type="triangle"/>
            </a:ln>
            <a:effectLst/>
          </p:spPr>
        </p:cxnSp>
        <p:cxnSp>
          <p:nvCxnSpPr>
            <p:cNvPr id="258" name="Rak koppling 18">
              <a:extLst>
                <a:ext uri="{FF2B5EF4-FFF2-40B4-BE49-F238E27FC236}">
                  <a16:creationId xmlns:a16="http://schemas.microsoft.com/office/drawing/2014/main" id="{948F3258-680D-3048-6B18-97E7F7F81FBA}"/>
                </a:ext>
              </a:extLst>
            </p:cNvPr>
            <p:cNvCxnSpPr>
              <a:cxnSpLocks/>
              <a:stCxn id="253" idx="2"/>
              <a:endCxn id="254" idx="0"/>
            </p:cNvCxnSpPr>
            <p:nvPr/>
          </p:nvCxnSpPr>
          <p:spPr>
            <a:xfrm>
              <a:off x="1401945" y="5840264"/>
              <a:ext cx="0" cy="168626"/>
            </a:xfrm>
            <a:prstGeom prst="line">
              <a:avLst/>
            </a:prstGeom>
            <a:noFill/>
            <a:ln w="12700" cap="flat" cmpd="sng" algn="ctr">
              <a:solidFill>
                <a:srgbClr val="3B807D"/>
              </a:solidFill>
              <a:prstDash val="solid"/>
              <a:miter lim="800000"/>
              <a:tailEnd type="triangle"/>
            </a:ln>
            <a:effectLst/>
          </p:spPr>
        </p:cxnSp>
        <p:sp>
          <p:nvSpPr>
            <p:cNvPr id="259" name="Rektangel 101">
              <a:extLst>
                <a:ext uri="{FF2B5EF4-FFF2-40B4-BE49-F238E27FC236}">
                  <a16:creationId xmlns:a16="http://schemas.microsoft.com/office/drawing/2014/main" id="{CE78A16D-B374-7C82-B7E5-91062A6B81AB}"/>
                </a:ext>
              </a:extLst>
            </p:cNvPr>
            <p:cNvSpPr>
              <a:spLocks/>
            </p:cNvSpPr>
            <p:nvPr/>
          </p:nvSpPr>
          <p:spPr>
            <a:xfrm>
              <a:off x="2497271" y="4508970"/>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Bedömning</a:t>
              </a:r>
            </a:p>
          </p:txBody>
        </p:sp>
        <p:sp>
          <p:nvSpPr>
            <p:cNvPr id="260" name="Rektangel 101">
              <a:extLst>
                <a:ext uri="{FF2B5EF4-FFF2-40B4-BE49-F238E27FC236}">
                  <a16:creationId xmlns:a16="http://schemas.microsoft.com/office/drawing/2014/main" id="{7AFC4891-E455-1C4E-6AF6-B7504E6821A8}"/>
                </a:ext>
              </a:extLst>
            </p:cNvPr>
            <p:cNvSpPr>
              <a:spLocks/>
            </p:cNvSpPr>
            <p:nvPr/>
          </p:nvSpPr>
          <p:spPr>
            <a:xfrm>
              <a:off x="2497270" y="4931769"/>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Behandlingsstrategi grundorsak</a:t>
              </a:r>
            </a:p>
          </p:txBody>
        </p:sp>
        <p:sp>
          <p:nvSpPr>
            <p:cNvPr id="261" name="Rektangel 101">
              <a:extLst>
                <a:ext uri="{FF2B5EF4-FFF2-40B4-BE49-F238E27FC236}">
                  <a16:creationId xmlns:a16="http://schemas.microsoft.com/office/drawing/2014/main" id="{4810EC99-9333-9219-6D5A-C028DD627D0C}"/>
                </a:ext>
              </a:extLst>
            </p:cNvPr>
            <p:cNvSpPr>
              <a:spLocks/>
            </p:cNvSpPr>
            <p:nvPr/>
          </p:nvSpPr>
          <p:spPr>
            <a:xfrm>
              <a:off x="2497270" y="5354567"/>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Behandling grundorsak</a:t>
              </a:r>
            </a:p>
          </p:txBody>
        </p:sp>
        <p:sp>
          <p:nvSpPr>
            <p:cNvPr id="262" name="Rektangel 101">
              <a:extLst>
                <a:ext uri="{FF2B5EF4-FFF2-40B4-BE49-F238E27FC236}">
                  <a16:creationId xmlns:a16="http://schemas.microsoft.com/office/drawing/2014/main" id="{65D2CDD8-6939-BEA4-85A0-D0B4B9A0A35F}"/>
                </a:ext>
              </a:extLst>
            </p:cNvPr>
            <p:cNvSpPr>
              <a:spLocks/>
            </p:cNvSpPr>
            <p:nvPr/>
          </p:nvSpPr>
          <p:spPr>
            <a:xfrm>
              <a:off x="3904618" y="4500369"/>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Prevention</a:t>
              </a:r>
            </a:p>
          </p:txBody>
        </p:sp>
        <p:sp>
          <p:nvSpPr>
            <p:cNvPr id="263" name="Rektangel 101">
              <a:extLst>
                <a:ext uri="{FF2B5EF4-FFF2-40B4-BE49-F238E27FC236}">
                  <a16:creationId xmlns:a16="http://schemas.microsoft.com/office/drawing/2014/main" id="{58B1F1DF-2380-54DA-CB60-91DFF758CE6A}"/>
                </a:ext>
              </a:extLst>
            </p:cNvPr>
            <p:cNvSpPr>
              <a:spLocks/>
            </p:cNvSpPr>
            <p:nvPr/>
          </p:nvSpPr>
          <p:spPr>
            <a:xfrm>
              <a:off x="3904619" y="4953541"/>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Behandlingsstrategi sår och grundorsak</a:t>
              </a:r>
            </a:p>
          </p:txBody>
        </p:sp>
        <p:sp>
          <p:nvSpPr>
            <p:cNvPr id="264" name="Rektangel 101">
              <a:extLst>
                <a:ext uri="{FF2B5EF4-FFF2-40B4-BE49-F238E27FC236}">
                  <a16:creationId xmlns:a16="http://schemas.microsoft.com/office/drawing/2014/main" id="{5EC24C18-97C7-6A56-646D-9642916BAD0A}"/>
                </a:ext>
              </a:extLst>
            </p:cNvPr>
            <p:cNvSpPr>
              <a:spLocks/>
            </p:cNvSpPr>
            <p:nvPr/>
          </p:nvSpPr>
          <p:spPr>
            <a:xfrm>
              <a:off x="3904618" y="5433586"/>
              <a:ext cx="929210" cy="406678"/>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Behandling och livslång sekundärprevention</a:t>
              </a:r>
            </a:p>
          </p:txBody>
        </p:sp>
        <p:sp>
          <p:nvSpPr>
            <p:cNvPr id="265" name="Rektangel 101">
              <a:extLst>
                <a:ext uri="{FF2B5EF4-FFF2-40B4-BE49-F238E27FC236}">
                  <a16:creationId xmlns:a16="http://schemas.microsoft.com/office/drawing/2014/main" id="{B9B8346F-3505-8FD0-DA0A-E6FC76849E0B}"/>
                </a:ext>
              </a:extLst>
            </p:cNvPr>
            <p:cNvSpPr>
              <a:spLocks/>
            </p:cNvSpPr>
            <p:nvPr/>
          </p:nvSpPr>
          <p:spPr>
            <a:xfrm>
              <a:off x="5430707" y="4508970"/>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Bedömning</a:t>
              </a:r>
            </a:p>
          </p:txBody>
        </p:sp>
        <p:sp>
          <p:nvSpPr>
            <p:cNvPr id="266" name="Rektangel 101">
              <a:extLst>
                <a:ext uri="{FF2B5EF4-FFF2-40B4-BE49-F238E27FC236}">
                  <a16:creationId xmlns:a16="http://schemas.microsoft.com/office/drawing/2014/main" id="{82F74FAB-DFAE-A236-C7E1-599299AD9EB1}"/>
                </a:ext>
              </a:extLst>
            </p:cNvPr>
            <p:cNvSpPr>
              <a:spLocks/>
            </p:cNvSpPr>
            <p:nvPr/>
          </p:nvSpPr>
          <p:spPr>
            <a:xfrm>
              <a:off x="5430707" y="4931769"/>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Behandlingsstrategi grundorsak</a:t>
              </a:r>
            </a:p>
          </p:txBody>
        </p:sp>
        <p:sp>
          <p:nvSpPr>
            <p:cNvPr id="267" name="Rektangel 101">
              <a:extLst>
                <a:ext uri="{FF2B5EF4-FFF2-40B4-BE49-F238E27FC236}">
                  <a16:creationId xmlns:a16="http://schemas.microsoft.com/office/drawing/2014/main" id="{D430C0B0-CBB4-C29B-1686-D32FA527C95B}"/>
                </a:ext>
              </a:extLst>
            </p:cNvPr>
            <p:cNvSpPr>
              <a:spLocks/>
            </p:cNvSpPr>
            <p:nvPr/>
          </p:nvSpPr>
          <p:spPr>
            <a:xfrm>
              <a:off x="5430706" y="5354567"/>
              <a:ext cx="929210" cy="270434"/>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Behandling grundorsak</a:t>
              </a:r>
            </a:p>
          </p:txBody>
        </p:sp>
        <p:sp>
          <p:nvSpPr>
            <p:cNvPr id="268" name="Rektangel 101">
              <a:extLst>
                <a:ext uri="{FF2B5EF4-FFF2-40B4-BE49-F238E27FC236}">
                  <a16:creationId xmlns:a16="http://schemas.microsoft.com/office/drawing/2014/main" id="{83A68179-D62A-B94E-0EEA-0134EAA1E93D}"/>
                </a:ext>
              </a:extLst>
            </p:cNvPr>
            <p:cNvSpPr>
              <a:spLocks/>
            </p:cNvSpPr>
            <p:nvPr/>
          </p:nvSpPr>
          <p:spPr>
            <a:xfrm>
              <a:off x="5434641" y="5777366"/>
              <a:ext cx="929210" cy="341019"/>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Kärlkirurgisk uppföljning och sekundärprevention</a:t>
              </a:r>
            </a:p>
          </p:txBody>
        </p:sp>
        <p:cxnSp>
          <p:nvCxnSpPr>
            <p:cNvPr id="269" name="Rak koppling 18">
              <a:extLst>
                <a:ext uri="{FF2B5EF4-FFF2-40B4-BE49-F238E27FC236}">
                  <a16:creationId xmlns:a16="http://schemas.microsoft.com/office/drawing/2014/main" id="{B8C0559F-8DBE-949C-B27F-1D430A1F5EFE}"/>
                </a:ext>
              </a:extLst>
            </p:cNvPr>
            <p:cNvCxnSpPr>
              <a:cxnSpLocks/>
              <a:stCxn id="259" idx="2"/>
              <a:endCxn id="260" idx="0"/>
            </p:cNvCxnSpPr>
            <p:nvPr/>
          </p:nvCxnSpPr>
          <p:spPr>
            <a:xfrm flipH="1">
              <a:off x="2961875" y="4779404"/>
              <a:ext cx="1" cy="152365"/>
            </a:xfrm>
            <a:prstGeom prst="line">
              <a:avLst/>
            </a:prstGeom>
            <a:noFill/>
            <a:ln w="12700" cap="flat" cmpd="sng" algn="ctr">
              <a:solidFill>
                <a:srgbClr val="3B807D"/>
              </a:solidFill>
              <a:prstDash val="solid"/>
              <a:miter lim="800000"/>
              <a:tailEnd type="triangle"/>
            </a:ln>
            <a:effectLst/>
          </p:spPr>
        </p:cxnSp>
        <p:cxnSp>
          <p:nvCxnSpPr>
            <p:cNvPr id="270" name="Rak koppling 18">
              <a:extLst>
                <a:ext uri="{FF2B5EF4-FFF2-40B4-BE49-F238E27FC236}">
                  <a16:creationId xmlns:a16="http://schemas.microsoft.com/office/drawing/2014/main" id="{FF809CE8-E24C-1BB2-DE6E-D5B41464A07D}"/>
                </a:ext>
              </a:extLst>
            </p:cNvPr>
            <p:cNvCxnSpPr>
              <a:cxnSpLocks/>
              <a:stCxn id="260" idx="2"/>
              <a:endCxn id="261" idx="0"/>
            </p:cNvCxnSpPr>
            <p:nvPr/>
          </p:nvCxnSpPr>
          <p:spPr>
            <a:xfrm>
              <a:off x="2961875" y="5202203"/>
              <a:ext cx="0" cy="152364"/>
            </a:xfrm>
            <a:prstGeom prst="line">
              <a:avLst/>
            </a:prstGeom>
            <a:noFill/>
            <a:ln w="12700" cap="flat" cmpd="sng" algn="ctr">
              <a:solidFill>
                <a:srgbClr val="3B807D"/>
              </a:solidFill>
              <a:prstDash val="solid"/>
              <a:miter lim="800000"/>
              <a:tailEnd type="triangle"/>
            </a:ln>
            <a:effectLst/>
          </p:spPr>
        </p:cxnSp>
        <p:cxnSp>
          <p:nvCxnSpPr>
            <p:cNvPr id="271" name="Rak koppling 18">
              <a:extLst>
                <a:ext uri="{FF2B5EF4-FFF2-40B4-BE49-F238E27FC236}">
                  <a16:creationId xmlns:a16="http://schemas.microsoft.com/office/drawing/2014/main" id="{EF8361A7-907B-AEFA-0B97-1E82D5B3FD0D}"/>
                </a:ext>
              </a:extLst>
            </p:cNvPr>
            <p:cNvCxnSpPr>
              <a:cxnSpLocks/>
              <a:stCxn id="262" idx="2"/>
              <a:endCxn id="263" idx="0"/>
            </p:cNvCxnSpPr>
            <p:nvPr/>
          </p:nvCxnSpPr>
          <p:spPr>
            <a:xfrm>
              <a:off x="4369223" y="4770803"/>
              <a:ext cx="1" cy="182738"/>
            </a:xfrm>
            <a:prstGeom prst="line">
              <a:avLst/>
            </a:prstGeom>
            <a:noFill/>
            <a:ln w="12700" cap="flat" cmpd="sng" algn="ctr">
              <a:solidFill>
                <a:srgbClr val="3B807D"/>
              </a:solidFill>
              <a:prstDash val="solid"/>
              <a:miter lim="800000"/>
              <a:tailEnd type="triangle"/>
            </a:ln>
            <a:effectLst/>
          </p:spPr>
        </p:cxnSp>
        <p:cxnSp>
          <p:nvCxnSpPr>
            <p:cNvPr id="272" name="Rak koppling 18">
              <a:extLst>
                <a:ext uri="{FF2B5EF4-FFF2-40B4-BE49-F238E27FC236}">
                  <a16:creationId xmlns:a16="http://schemas.microsoft.com/office/drawing/2014/main" id="{C9DB2326-5719-5353-B417-47D7D33F925E}"/>
                </a:ext>
              </a:extLst>
            </p:cNvPr>
            <p:cNvCxnSpPr>
              <a:cxnSpLocks/>
              <a:stCxn id="263" idx="2"/>
              <a:endCxn id="264" idx="0"/>
            </p:cNvCxnSpPr>
            <p:nvPr/>
          </p:nvCxnSpPr>
          <p:spPr>
            <a:xfrm flipH="1">
              <a:off x="4369223" y="5223975"/>
              <a:ext cx="1" cy="209611"/>
            </a:xfrm>
            <a:prstGeom prst="line">
              <a:avLst/>
            </a:prstGeom>
            <a:noFill/>
            <a:ln w="12700" cap="flat" cmpd="sng" algn="ctr">
              <a:solidFill>
                <a:srgbClr val="3B807D"/>
              </a:solidFill>
              <a:prstDash val="solid"/>
              <a:miter lim="800000"/>
              <a:tailEnd type="triangle"/>
            </a:ln>
            <a:effectLst/>
          </p:spPr>
        </p:cxnSp>
        <p:cxnSp>
          <p:nvCxnSpPr>
            <p:cNvPr id="273" name="Rak koppling 18">
              <a:extLst>
                <a:ext uri="{FF2B5EF4-FFF2-40B4-BE49-F238E27FC236}">
                  <a16:creationId xmlns:a16="http://schemas.microsoft.com/office/drawing/2014/main" id="{E7558987-CFE6-AC2F-58DE-0E535A628F10}"/>
                </a:ext>
              </a:extLst>
            </p:cNvPr>
            <p:cNvCxnSpPr>
              <a:cxnSpLocks/>
              <a:stCxn id="265" idx="2"/>
              <a:endCxn id="266" idx="0"/>
            </p:cNvCxnSpPr>
            <p:nvPr/>
          </p:nvCxnSpPr>
          <p:spPr>
            <a:xfrm>
              <a:off x="5895312" y="4779404"/>
              <a:ext cx="0" cy="152365"/>
            </a:xfrm>
            <a:prstGeom prst="line">
              <a:avLst/>
            </a:prstGeom>
            <a:noFill/>
            <a:ln w="12700" cap="flat" cmpd="sng" algn="ctr">
              <a:solidFill>
                <a:srgbClr val="3B807D"/>
              </a:solidFill>
              <a:prstDash val="solid"/>
              <a:miter lim="800000"/>
              <a:tailEnd type="triangle"/>
            </a:ln>
            <a:effectLst/>
          </p:spPr>
        </p:cxnSp>
        <p:cxnSp>
          <p:nvCxnSpPr>
            <p:cNvPr id="274" name="Rak koppling 18">
              <a:extLst>
                <a:ext uri="{FF2B5EF4-FFF2-40B4-BE49-F238E27FC236}">
                  <a16:creationId xmlns:a16="http://schemas.microsoft.com/office/drawing/2014/main" id="{A2FD25A1-CFE4-B301-86CA-60E0FDBA4453}"/>
                </a:ext>
              </a:extLst>
            </p:cNvPr>
            <p:cNvCxnSpPr>
              <a:cxnSpLocks/>
              <a:stCxn id="266" idx="2"/>
              <a:endCxn id="267" idx="0"/>
            </p:cNvCxnSpPr>
            <p:nvPr/>
          </p:nvCxnSpPr>
          <p:spPr>
            <a:xfrm flipH="1">
              <a:off x="5895311" y="5202203"/>
              <a:ext cx="1" cy="152364"/>
            </a:xfrm>
            <a:prstGeom prst="line">
              <a:avLst/>
            </a:prstGeom>
            <a:noFill/>
            <a:ln w="12700" cap="flat" cmpd="sng" algn="ctr">
              <a:solidFill>
                <a:srgbClr val="3B807D"/>
              </a:solidFill>
              <a:prstDash val="solid"/>
              <a:miter lim="800000"/>
              <a:tailEnd type="triangle"/>
            </a:ln>
            <a:effectLst/>
          </p:spPr>
        </p:cxnSp>
        <p:cxnSp>
          <p:nvCxnSpPr>
            <p:cNvPr id="275" name="Rak koppling 18">
              <a:extLst>
                <a:ext uri="{FF2B5EF4-FFF2-40B4-BE49-F238E27FC236}">
                  <a16:creationId xmlns:a16="http://schemas.microsoft.com/office/drawing/2014/main" id="{03DF9FFC-D62A-EC19-9EB8-46AE748A300E}"/>
                </a:ext>
              </a:extLst>
            </p:cNvPr>
            <p:cNvCxnSpPr>
              <a:cxnSpLocks/>
              <a:stCxn id="267" idx="2"/>
              <a:endCxn id="268" idx="0"/>
            </p:cNvCxnSpPr>
            <p:nvPr/>
          </p:nvCxnSpPr>
          <p:spPr>
            <a:xfrm>
              <a:off x="5895311" y="5625001"/>
              <a:ext cx="3935" cy="152365"/>
            </a:xfrm>
            <a:prstGeom prst="line">
              <a:avLst/>
            </a:prstGeom>
            <a:noFill/>
            <a:ln w="12700" cap="flat" cmpd="sng" algn="ctr">
              <a:solidFill>
                <a:srgbClr val="3B807D"/>
              </a:solidFill>
              <a:prstDash val="solid"/>
              <a:miter lim="800000"/>
              <a:tailEnd type="triangle"/>
            </a:ln>
            <a:effectLst/>
          </p:spPr>
        </p:cxnSp>
        <p:cxnSp>
          <p:nvCxnSpPr>
            <p:cNvPr id="276" name="Connector: Elbow 72">
              <a:extLst>
                <a:ext uri="{FF2B5EF4-FFF2-40B4-BE49-F238E27FC236}">
                  <a16:creationId xmlns:a16="http://schemas.microsoft.com/office/drawing/2014/main" id="{FF408C4B-CEDD-04AC-4047-A74E85305DC2}"/>
                </a:ext>
              </a:extLst>
            </p:cNvPr>
            <p:cNvCxnSpPr>
              <a:cxnSpLocks/>
              <a:stCxn id="246" idx="3"/>
              <a:endCxn id="243" idx="0"/>
            </p:cNvCxnSpPr>
            <p:nvPr/>
          </p:nvCxnSpPr>
          <p:spPr>
            <a:xfrm>
              <a:off x="2108853" y="4072931"/>
              <a:ext cx="3785595" cy="235039"/>
            </a:xfrm>
            <a:prstGeom prst="bentConnector2">
              <a:avLst/>
            </a:prstGeom>
            <a:noFill/>
            <a:ln w="12700" cap="flat" cmpd="sng" algn="ctr">
              <a:solidFill>
                <a:srgbClr val="3B807D"/>
              </a:solidFill>
              <a:prstDash val="solid"/>
              <a:miter lim="800000"/>
              <a:tailEnd type="triangle"/>
            </a:ln>
            <a:effectLst/>
          </p:spPr>
        </p:cxnSp>
        <p:cxnSp>
          <p:nvCxnSpPr>
            <p:cNvPr id="277" name="Connector: Elbow 76">
              <a:extLst>
                <a:ext uri="{FF2B5EF4-FFF2-40B4-BE49-F238E27FC236}">
                  <a16:creationId xmlns:a16="http://schemas.microsoft.com/office/drawing/2014/main" id="{FAEDC48A-C993-2BE9-E38C-1AD303870A35}"/>
                </a:ext>
              </a:extLst>
            </p:cNvPr>
            <p:cNvCxnSpPr>
              <a:cxnSpLocks/>
              <a:stCxn id="246" idx="3"/>
              <a:endCxn id="241" idx="0"/>
            </p:cNvCxnSpPr>
            <p:nvPr/>
          </p:nvCxnSpPr>
          <p:spPr>
            <a:xfrm>
              <a:off x="2108853" y="4072931"/>
              <a:ext cx="854973" cy="235039"/>
            </a:xfrm>
            <a:prstGeom prst="bentConnector2">
              <a:avLst/>
            </a:prstGeom>
            <a:noFill/>
            <a:ln w="12700" cap="flat" cmpd="sng" algn="ctr">
              <a:solidFill>
                <a:srgbClr val="3B807D"/>
              </a:solidFill>
              <a:prstDash val="solid"/>
              <a:miter lim="800000"/>
              <a:tailEnd type="triangle"/>
            </a:ln>
            <a:effectLst/>
          </p:spPr>
        </p:cxnSp>
        <p:sp>
          <p:nvSpPr>
            <p:cNvPr id="278" name="Rektangel 101">
              <a:extLst>
                <a:ext uri="{FF2B5EF4-FFF2-40B4-BE49-F238E27FC236}">
                  <a16:creationId xmlns:a16="http://schemas.microsoft.com/office/drawing/2014/main" id="{B3C90FF3-2EA6-B9D0-4C07-6E934CE0FCBD}"/>
                </a:ext>
              </a:extLst>
            </p:cNvPr>
            <p:cNvSpPr>
              <a:spLocks/>
            </p:cNvSpPr>
            <p:nvPr/>
          </p:nvSpPr>
          <p:spPr>
            <a:xfrm>
              <a:off x="2497361" y="5780946"/>
              <a:ext cx="929210" cy="341019"/>
            </a:xfrm>
            <a:prstGeom prst="rect">
              <a:avLst/>
            </a:prstGeom>
            <a:solidFill>
              <a:sysClr val="window" lastClr="FFFFFF"/>
            </a:solidFill>
            <a:ln w="12700" cap="flat" cmpd="sng" algn="ctr">
              <a:solidFill>
                <a:srgbClr val="3B807D"/>
              </a:solidFill>
              <a:prstDash val="solid"/>
              <a:miter lim="800000"/>
            </a:ln>
            <a:effectLst/>
          </p:spPr>
          <p:txBody>
            <a:bodyPr rtlCol="0" anchor="ctr"/>
            <a:lstStyle/>
            <a:p>
              <a:pPr marL="0" marR="0" lvl="0" indent="0" algn="ctr" defTabSz="914248" eaLnBrk="1" fontAlgn="auto" latinLnBrk="0" hangingPunct="1">
                <a:lnSpc>
                  <a:spcPct val="100000"/>
                </a:lnSpc>
                <a:spcBef>
                  <a:spcPts val="0"/>
                </a:spcBef>
                <a:spcAft>
                  <a:spcPts val="0"/>
                </a:spcAft>
                <a:buClrTx/>
                <a:buSzTx/>
                <a:buFontTx/>
                <a:buNone/>
                <a:tabLst/>
                <a:defRPr/>
              </a:pPr>
              <a:r>
                <a:rPr kumimoji="0" lang="sv-SE" sz="800" b="0" i="0" u="none" strike="noStrike" kern="0" cap="none" spc="0" normalizeH="0" baseline="0" noProof="0">
                  <a:ln>
                    <a:noFill/>
                  </a:ln>
                  <a:solidFill>
                    <a:prstClr val="black"/>
                  </a:solidFill>
                  <a:effectLst/>
                  <a:uLnTx/>
                  <a:uFillTx/>
                  <a:latin typeface="Calibri" panose="020F0502020204030204"/>
                  <a:ea typeface="+mn-ea"/>
                  <a:cs typeface="+mn-cs"/>
                </a:rPr>
                <a:t>Kärlkirurgisk uppföljning och sekundärprevention</a:t>
              </a:r>
            </a:p>
          </p:txBody>
        </p:sp>
        <p:cxnSp>
          <p:nvCxnSpPr>
            <p:cNvPr id="279" name="Rak koppling 18">
              <a:extLst>
                <a:ext uri="{FF2B5EF4-FFF2-40B4-BE49-F238E27FC236}">
                  <a16:creationId xmlns:a16="http://schemas.microsoft.com/office/drawing/2014/main" id="{6CFF9A3B-7570-0F66-B4D3-642FCFA4921E}"/>
                </a:ext>
              </a:extLst>
            </p:cNvPr>
            <p:cNvCxnSpPr>
              <a:cxnSpLocks/>
              <a:stCxn id="261" idx="2"/>
              <a:endCxn id="278" idx="0"/>
            </p:cNvCxnSpPr>
            <p:nvPr/>
          </p:nvCxnSpPr>
          <p:spPr>
            <a:xfrm>
              <a:off x="2961875" y="5625001"/>
              <a:ext cx="91" cy="155945"/>
            </a:xfrm>
            <a:prstGeom prst="line">
              <a:avLst/>
            </a:prstGeom>
            <a:noFill/>
            <a:ln w="12700" cap="flat" cmpd="sng" algn="ctr">
              <a:solidFill>
                <a:srgbClr val="3B807D"/>
              </a:solidFill>
              <a:prstDash val="solid"/>
              <a:miter lim="800000"/>
              <a:tailEnd type="triangle"/>
            </a:ln>
            <a:effectLst/>
          </p:spPr>
        </p:cxnSp>
        <p:cxnSp>
          <p:nvCxnSpPr>
            <p:cNvPr id="280" name="Connector: Elbow 76">
              <a:extLst>
                <a:ext uri="{FF2B5EF4-FFF2-40B4-BE49-F238E27FC236}">
                  <a16:creationId xmlns:a16="http://schemas.microsoft.com/office/drawing/2014/main" id="{CC8DB35D-B8E4-882B-43F2-2576A4DD7A36}"/>
                </a:ext>
              </a:extLst>
            </p:cNvPr>
            <p:cNvCxnSpPr>
              <a:cxnSpLocks/>
              <a:stCxn id="241" idx="2"/>
              <a:endCxn id="252" idx="1"/>
            </p:cNvCxnSpPr>
            <p:nvPr/>
          </p:nvCxnSpPr>
          <p:spPr>
            <a:xfrm rot="5400000" flipH="1">
              <a:off x="1415833" y="4787494"/>
              <a:ext cx="1069499" cy="2026486"/>
            </a:xfrm>
            <a:prstGeom prst="bentConnector4">
              <a:avLst>
                <a:gd name="adj1" fmla="val -21374"/>
                <a:gd name="adj2" fmla="val 111281"/>
              </a:avLst>
            </a:prstGeom>
            <a:noFill/>
            <a:ln w="12700" cap="flat" cmpd="sng" algn="ctr">
              <a:solidFill>
                <a:srgbClr val="3B807D"/>
              </a:solidFill>
              <a:prstDash val="solid"/>
              <a:miter lim="800000"/>
              <a:tailEnd type="triangle"/>
            </a:ln>
            <a:effectLst/>
          </p:spPr>
        </p:cxnSp>
        <p:cxnSp>
          <p:nvCxnSpPr>
            <p:cNvPr id="281" name="Connector: Elbow 76">
              <a:extLst>
                <a:ext uri="{FF2B5EF4-FFF2-40B4-BE49-F238E27FC236}">
                  <a16:creationId xmlns:a16="http://schemas.microsoft.com/office/drawing/2014/main" id="{7C7EE726-6179-C15D-1FA0-78316A84F38F}"/>
                </a:ext>
              </a:extLst>
            </p:cNvPr>
            <p:cNvCxnSpPr>
              <a:cxnSpLocks/>
              <a:stCxn id="242" idx="2"/>
              <a:endCxn id="252" idx="1"/>
            </p:cNvCxnSpPr>
            <p:nvPr/>
          </p:nvCxnSpPr>
          <p:spPr>
            <a:xfrm rot="5400000" flipH="1">
              <a:off x="2131342" y="4071986"/>
              <a:ext cx="1069499" cy="3457503"/>
            </a:xfrm>
            <a:prstGeom prst="bentConnector4">
              <a:avLst>
                <a:gd name="adj1" fmla="val -21374"/>
                <a:gd name="adj2" fmla="val 106612"/>
              </a:avLst>
            </a:prstGeom>
            <a:noFill/>
            <a:ln w="12700" cap="flat" cmpd="sng" algn="ctr">
              <a:solidFill>
                <a:srgbClr val="3B807D"/>
              </a:solidFill>
              <a:prstDash val="solid"/>
              <a:miter lim="800000"/>
              <a:tailEnd type="triangle"/>
            </a:ln>
            <a:effectLst/>
          </p:spPr>
        </p:cxnSp>
        <p:cxnSp>
          <p:nvCxnSpPr>
            <p:cNvPr id="282" name="Connector: Elbow 76">
              <a:extLst>
                <a:ext uri="{FF2B5EF4-FFF2-40B4-BE49-F238E27FC236}">
                  <a16:creationId xmlns:a16="http://schemas.microsoft.com/office/drawing/2014/main" id="{B40A8B32-E6E1-A76F-11D0-4B260EE6CE7F}"/>
                </a:ext>
              </a:extLst>
            </p:cNvPr>
            <p:cNvCxnSpPr>
              <a:cxnSpLocks/>
              <a:stCxn id="243" idx="2"/>
              <a:endCxn id="252" idx="1"/>
            </p:cNvCxnSpPr>
            <p:nvPr/>
          </p:nvCxnSpPr>
          <p:spPr>
            <a:xfrm rot="5400000" flipH="1">
              <a:off x="2881145" y="3322182"/>
              <a:ext cx="1069498" cy="4957108"/>
            </a:xfrm>
            <a:prstGeom prst="bentConnector4">
              <a:avLst>
                <a:gd name="adj1" fmla="val -21375"/>
                <a:gd name="adj2" fmla="val 104612"/>
              </a:avLst>
            </a:prstGeom>
            <a:noFill/>
            <a:ln w="12700" cap="flat" cmpd="sng" algn="ctr">
              <a:solidFill>
                <a:srgbClr val="3B807D"/>
              </a:solidFill>
              <a:prstDash val="solid"/>
              <a:miter lim="800000"/>
              <a:tailEnd type="triangle"/>
            </a:ln>
            <a:effectLst/>
          </p:spPr>
        </p:cxnSp>
      </p:grpSp>
    </p:spTree>
    <p:extLst>
      <p:ext uri="{BB962C8B-B14F-4D97-AF65-F5344CB8AC3E}">
        <p14:creationId xmlns:p14="http://schemas.microsoft.com/office/powerpoint/2010/main" val="3148177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53821D2F-4F93-08B0-E61E-ACA51D147821}"/>
              </a:ext>
            </a:extLst>
          </p:cNvPr>
          <p:cNvSpPr>
            <a:spLocks noGrp="1"/>
          </p:cNvSpPr>
          <p:nvPr>
            <p:ph type="title"/>
          </p:nvPr>
        </p:nvSpPr>
        <p:spPr>
          <a:xfrm>
            <a:off x="838200" y="365125"/>
            <a:ext cx="9409043" cy="1325563"/>
          </a:xfrm>
        </p:spPr>
        <p:txBody>
          <a:bodyPr anchor="ctr">
            <a:normAutofit/>
          </a:bodyPr>
          <a:lstStyle/>
          <a:p>
            <a:r>
              <a:rPr lang="sv-SE" dirty="0"/>
              <a:t>Begrepp och definitioner</a:t>
            </a:r>
          </a:p>
        </p:txBody>
      </p:sp>
      <p:sp>
        <p:nvSpPr>
          <p:cNvPr id="4" name="Platshållare för text 3">
            <a:extLst>
              <a:ext uri="{FF2B5EF4-FFF2-40B4-BE49-F238E27FC236}">
                <a16:creationId xmlns:a16="http://schemas.microsoft.com/office/drawing/2014/main" id="{1A749104-7C85-F1E0-80EF-A26EAC1B10D5}"/>
              </a:ext>
            </a:extLst>
          </p:cNvPr>
          <p:cNvSpPr>
            <a:spLocks noGrp="1"/>
          </p:cNvSpPr>
          <p:nvPr>
            <p:ph sz="half" idx="1"/>
          </p:nvPr>
        </p:nvSpPr>
        <p:spPr>
          <a:xfrm>
            <a:off x="838200" y="1690688"/>
            <a:ext cx="2968256" cy="4351338"/>
          </a:xfrm>
        </p:spPr>
        <p:txBody>
          <a:bodyPr>
            <a:normAutofit/>
          </a:bodyPr>
          <a:lstStyle/>
          <a:p>
            <a:r>
              <a:rPr lang="sv-SE" sz="1800" dirty="0">
                <a:effectLst/>
              </a:rPr>
              <a:t>Ordval och begrepp följer så långt det varit möjligt hälso- och sjukvårdslagen (2017:30) med de uppdateringar som träder i kraft 2013-07-01, samt Socialstyrelsens termbank. </a:t>
            </a:r>
          </a:p>
          <a:p>
            <a:r>
              <a:rPr lang="sv-SE" sz="1800" dirty="0">
                <a:effectLst/>
              </a:rPr>
              <a:t>Begrepp som är centrala i underlaget definieras </a:t>
            </a:r>
            <a:r>
              <a:rPr lang="sv-SE" sz="1800">
                <a:effectLst/>
              </a:rPr>
              <a:t>i tabellen.</a:t>
            </a:r>
            <a:endParaRPr lang="sv-SE" sz="1800" dirty="0">
              <a:effectLst/>
            </a:endParaRPr>
          </a:p>
          <a:p>
            <a:endParaRPr lang="sv-SE" sz="1800" dirty="0"/>
          </a:p>
        </p:txBody>
      </p:sp>
      <p:graphicFrame>
        <p:nvGraphicFramePr>
          <p:cNvPr id="5" name="Tabell 4">
            <a:extLst>
              <a:ext uri="{FF2B5EF4-FFF2-40B4-BE49-F238E27FC236}">
                <a16:creationId xmlns:a16="http://schemas.microsoft.com/office/drawing/2014/main" id="{36E84790-BCA5-ACCD-2E24-94E26B04B075}"/>
              </a:ext>
            </a:extLst>
          </p:cNvPr>
          <p:cNvGraphicFramePr>
            <a:graphicFrameLocks noGrp="1"/>
          </p:cNvGraphicFramePr>
          <p:nvPr>
            <p:extLst>
              <p:ext uri="{D42A27DB-BD31-4B8C-83A1-F6EECF244321}">
                <p14:modId xmlns:p14="http://schemas.microsoft.com/office/powerpoint/2010/main" val="1470478761"/>
              </p:ext>
            </p:extLst>
          </p:nvPr>
        </p:nvGraphicFramePr>
        <p:xfrm>
          <a:off x="4224670" y="1690688"/>
          <a:ext cx="6230418" cy="4590135"/>
        </p:xfrm>
        <a:graphic>
          <a:graphicData uri="http://schemas.openxmlformats.org/drawingml/2006/table">
            <a:tbl>
              <a:tblPr firstRow="1" firstCol="1">
                <a:tableStyleId>{69012ECD-51FC-41F1-AA8D-1B2483CD663E}</a:tableStyleId>
              </a:tblPr>
              <a:tblGrid>
                <a:gridCol w="1174917">
                  <a:extLst>
                    <a:ext uri="{9D8B030D-6E8A-4147-A177-3AD203B41FA5}">
                      <a16:colId xmlns:a16="http://schemas.microsoft.com/office/drawing/2014/main" val="1946667741"/>
                    </a:ext>
                  </a:extLst>
                </a:gridCol>
                <a:gridCol w="5055501">
                  <a:extLst>
                    <a:ext uri="{9D8B030D-6E8A-4147-A177-3AD203B41FA5}">
                      <a16:colId xmlns:a16="http://schemas.microsoft.com/office/drawing/2014/main" val="3596808288"/>
                    </a:ext>
                  </a:extLst>
                </a:gridCol>
              </a:tblGrid>
              <a:tr h="383772">
                <a:tc>
                  <a:txBody>
                    <a:bodyPr/>
                    <a:lstStyle/>
                    <a:p>
                      <a:pPr>
                        <a:lnSpc>
                          <a:spcPct val="107000"/>
                        </a:lnSpc>
                        <a:spcAft>
                          <a:spcPts val="600"/>
                        </a:spcAft>
                      </a:pPr>
                      <a:r>
                        <a:rPr lang="sv-SE" sz="1100" b="1" cap="none" spc="0" dirty="0">
                          <a:solidFill>
                            <a:schemeClr val="bg1"/>
                          </a:solidFill>
                          <a:effectLst/>
                        </a:rPr>
                        <a:t>Begrepp</a:t>
                      </a:r>
                      <a:endParaRPr lang="sv-SE" sz="11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nchor="b"/>
                </a:tc>
                <a:tc>
                  <a:txBody>
                    <a:bodyPr/>
                    <a:lstStyle/>
                    <a:p>
                      <a:pPr>
                        <a:lnSpc>
                          <a:spcPct val="107000"/>
                        </a:lnSpc>
                        <a:spcAft>
                          <a:spcPts val="600"/>
                        </a:spcAft>
                      </a:pPr>
                      <a:r>
                        <a:rPr lang="sv-SE" sz="1100" b="1" cap="none" spc="0" dirty="0">
                          <a:solidFill>
                            <a:schemeClr val="bg1"/>
                          </a:solidFill>
                          <a:effectLst/>
                        </a:rPr>
                        <a:t>Definition</a:t>
                      </a:r>
                      <a:endParaRPr lang="sv-SE" sz="11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nchor="b"/>
                </a:tc>
                <a:extLst>
                  <a:ext uri="{0D108BD9-81ED-4DB2-BD59-A6C34878D82A}">
                    <a16:rowId xmlns:a16="http://schemas.microsoft.com/office/drawing/2014/main" val="601669260"/>
                  </a:ext>
                </a:extLst>
              </a:tr>
              <a:tr h="551235">
                <a:tc>
                  <a:txBody>
                    <a:bodyPr/>
                    <a:lstStyle/>
                    <a:p>
                      <a:pPr>
                        <a:lnSpc>
                          <a:spcPct val="107000"/>
                        </a:lnSpc>
                        <a:spcAft>
                          <a:spcPts val="600"/>
                        </a:spcAft>
                      </a:pPr>
                      <a:r>
                        <a:rPr lang="sv-SE" sz="1100" b="1" cap="none" spc="0" dirty="0">
                          <a:solidFill>
                            <a:schemeClr val="tx1"/>
                          </a:solidFill>
                          <a:effectLst/>
                        </a:rPr>
                        <a:t>Gap-analys</a:t>
                      </a:r>
                      <a:endParaRPr lang="sv-SE" sz="11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nchor="b"/>
                </a:tc>
                <a:tc>
                  <a:txBody>
                    <a:bodyPr/>
                    <a:lstStyle/>
                    <a:p>
                      <a:pPr>
                        <a:lnSpc>
                          <a:spcPct val="107000"/>
                        </a:lnSpc>
                        <a:spcAft>
                          <a:spcPts val="600"/>
                        </a:spcAft>
                      </a:pPr>
                      <a:r>
                        <a:rPr lang="sv-SE" sz="1100" b="0" cap="none" spc="0" dirty="0">
                          <a:solidFill>
                            <a:schemeClr val="tx1"/>
                          </a:solidFill>
                          <a:effectLst/>
                        </a:rPr>
                        <a:t>En gap-analys beskriver gapet mellan hur vården bedrivs i nuläget och det utförande som rekommenderas. </a:t>
                      </a:r>
                      <a:endParaRPr lang="sv-SE" sz="1100" b="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nchor="b"/>
                </a:tc>
                <a:extLst>
                  <a:ext uri="{0D108BD9-81ED-4DB2-BD59-A6C34878D82A}">
                    <a16:rowId xmlns:a16="http://schemas.microsoft.com/office/drawing/2014/main" val="321685028"/>
                  </a:ext>
                </a:extLst>
              </a:tr>
              <a:tr h="306295">
                <a:tc>
                  <a:txBody>
                    <a:bodyPr/>
                    <a:lstStyle/>
                    <a:p>
                      <a:pPr>
                        <a:lnSpc>
                          <a:spcPct val="107000"/>
                        </a:lnSpc>
                        <a:spcAft>
                          <a:spcPts val="600"/>
                        </a:spcAft>
                      </a:pPr>
                      <a:r>
                        <a:rPr lang="sv-SE" sz="1000" b="1" cap="none" spc="0">
                          <a:solidFill>
                            <a:schemeClr val="tx1"/>
                          </a:solidFill>
                          <a:effectLst/>
                        </a:rPr>
                        <a:t>Gap-analysunderlag</a:t>
                      </a:r>
                      <a:endParaRPr lang="sv-SE" sz="1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tc>
                  <a:txBody>
                    <a:bodyPr/>
                    <a:lstStyle/>
                    <a:p>
                      <a:pPr>
                        <a:lnSpc>
                          <a:spcPct val="107000"/>
                        </a:lnSpc>
                        <a:spcAft>
                          <a:spcPts val="600"/>
                        </a:spcAft>
                      </a:pPr>
                      <a:r>
                        <a:rPr lang="sv-SE" sz="1000" cap="none" spc="0">
                          <a:solidFill>
                            <a:schemeClr val="tx1"/>
                          </a:solidFill>
                          <a:effectLst/>
                        </a:rPr>
                        <a:t>Avser excelfilen och guiden </a:t>
                      </a:r>
                      <a:endParaRPr lang="sv-SE" sz="10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extLst>
                  <a:ext uri="{0D108BD9-81ED-4DB2-BD59-A6C34878D82A}">
                    <a16:rowId xmlns:a16="http://schemas.microsoft.com/office/drawing/2014/main" val="2318598178"/>
                  </a:ext>
                </a:extLst>
              </a:tr>
              <a:tr h="297301">
                <a:tc>
                  <a:txBody>
                    <a:bodyPr/>
                    <a:lstStyle/>
                    <a:p>
                      <a:pPr>
                        <a:lnSpc>
                          <a:spcPct val="107000"/>
                        </a:lnSpc>
                        <a:spcAft>
                          <a:spcPts val="600"/>
                        </a:spcAft>
                      </a:pPr>
                      <a:r>
                        <a:rPr lang="sv-SE" sz="1000" b="1" cap="none" spc="0">
                          <a:solidFill>
                            <a:schemeClr val="tx1"/>
                          </a:solidFill>
                          <a:effectLst/>
                        </a:rPr>
                        <a:t>Rutiner </a:t>
                      </a:r>
                      <a:endParaRPr lang="sv-SE" sz="1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tc>
                  <a:txBody>
                    <a:bodyPr/>
                    <a:lstStyle/>
                    <a:p>
                      <a:pPr>
                        <a:lnSpc>
                          <a:spcPct val="107000"/>
                        </a:lnSpc>
                        <a:spcAft>
                          <a:spcPts val="600"/>
                        </a:spcAft>
                      </a:pPr>
                      <a:r>
                        <a:rPr lang="sv-SE" sz="1000" cap="none" spc="0" dirty="0">
                          <a:solidFill>
                            <a:schemeClr val="tx1"/>
                          </a:solidFill>
                          <a:effectLst/>
                        </a:rPr>
                        <a:t>I förväg bestämda arbetssätt.</a:t>
                      </a:r>
                      <a:endParaRPr lang="sv-SE" sz="10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extLst>
                  <a:ext uri="{0D108BD9-81ED-4DB2-BD59-A6C34878D82A}">
                    <a16:rowId xmlns:a16="http://schemas.microsoft.com/office/drawing/2014/main" val="886288734"/>
                  </a:ext>
                </a:extLst>
              </a:tr>
              <a:tr h="451269">
                <a:tc>
                  <a:txBody>
                    <a:bodyPr/>
                    <a:lstStyle/>
                    <a:p>
                      <a:pPr>
                        <a:lnSpc>
                          <a:spcPct val="107000"/>
                        </a:lnSpc>
                        <a:spcAft>
                          <a:spcPts val="600"/>
                        </a:spcAft>
                      </a:pPr>
                      <a:r>
                        <a:rPr lang="sv-SE" sz="1000" b="1" cap="none" spc="0">
                          <a:solidFill>
                            <a:schemeClr val="tx1"/>
                          </a:solidFill>
                          <a:effectLst/>
                        </a:rPr>
                        <a:t>Arbetsorganisation</a:t>
                      </a:r>
                      <a:endParaRPr lang="sv-SE" sz="1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tc>
                  <a:txBody>
                    <a:bodyPr/>
                    <a:lstStyle/>
                    <a:p>
                      <a:pPr>
                        <a:lnSpc>
                          <a:spcPct val="107000"/>
                        </a:lnSpc>
                        <a:spcAft>
                          <a:spcPts val="600"/>
                        </a:spcAft>
                      </a:pPr>
                      <a:r>
                        <a:rPr lang="sv-SE" sz="1000" cap="none" spc="0">
                          <a:solidFill>
                            <a:schemeClr val="tx1"/>
                          </a:solidFill>
                          <a:effectLst/>
                        </a:rPr>
                        <a:t>Hur arbete och arbetsprocesser är organiserade inom och/eller mellan vårdenheter och vårdnivåer. Arbetsorganisation inkluderar även resurser.</a:t>
                      </a:r>
                      <a:endParaRPr lang="sv-SE" sz="10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extLst>
                  <a:ext uri="{0D108BD9-81ED-4DB2-BD59-A6C34878D82A}">
                    <a16:rowId xmlns:a16="http://schemas.microsoft.com/office/drawing/2014/main" val="2110739192"/>
                  </a:ext>
                </a:extLst>
              </a:tr>
              <a:tr h="786097">
                <a:tc>
                  <a:txBody>
                    <a:bodyPr/>
                    <a:lstStyle/>
                    <a:p>
                      <a:pPr>
                        <a:lnSpc>
                          <a:spcPct val="107000"/>
                        </a:lnSpc>
                        <a:spcAft>
                          <a:spcPts val="600"/>
                        </a:spcAft>
                      </a:pPr>
                      <a:r>
                        <a:rPr lang="sv-SE" sz="1000" b="1" cap="none" spc="0" dirty="0">
                          <a:solidFill>
                            <a:schemeClr val="tx1"/>
                          </a:solidFill>
                          <a:effectLst/>
                        </a:rPr>
                        <a:t>Patientkontrakt</a:t>
                      </a:r>
                      <a:endParaRPr lang="sv-SE" sz="10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tc>
                  <a:txBody>
                    <a:bodyPr/>
                    <a:lstStyle/>
                    <a:p>
                      <a:pPr>
                        <a:lnSpc>
                          <a:spcPct val="107000"/>
                        </a:lnSpc>
                        <a:spcAft>
                          <a:spcPts val="600"/>
                        </a:spcAft>
                      </a:pPr>
                      <a:r>
                        <a:rPr lang="sv-SE" sz="1000" cap="none" spc="0">
                          <a:solidFill>
                            <a:schemeClr val="tx1"/>
                          </a:solidFill>
                          <a:effectLst/>
                        </a:rPr>
                        <a:t>En gemensam överenskommelse mellan patient och vårdgivare som syftar till att säkerställa delaktighet, samordning, tillgänglighet och samverkan, med patientens perspektiv som utgångspunkt. </a:t>
                      </a:r>
                      <a:r>
                        <a:rPr lang="sv-SE" sz="1000" u="sng" cap="none" spc="0">
                          <a:solidFill>
                            <a:schemeClr val="tx1"/>
                          </a:solidFill>
                          <a:effectLst/>
                          <a:hlinkClick r:id="rId2">
                            <a:extLst>
                              <a:ext uri="{A12FA001-AC4F-418D-AE19-62706E023703}">
                                <ahyp:hlinkClr xmlns:ahyp="http://schemas.microsoft.com/office/drawing/2018/hyperlinkcolor" val="tx"/>
                              </a:ext>
                            </a:extLst>
                          </a:hlinkClick>
                        </a:rPr>
                        <a:t>https://skr.se/skr/halsasjukvard/utvecklingavverksamhet/naravard/patientkontrakt.28918.html</a:t>
                      </a:r>
                      <a:endParaRPr lang="sv-SE" sz="10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extLst>
                  <a:ext uri="{0D108BD9-81ED-4DB2-BD59-A6C34878D82A}">
                    <a16:rowId xmlns:a16="http://schemas.microsoft.com/office/drawing/2014/main" val="3398693000"/>
                  </a:ext>
                </a:extLst>
              </a:tr>
              <a:tr h="451269">
                <a:tc>
                  <a:txBody>
                    <a:bodyPr/>
                    <a:lstStyle/>
                    <a:p>
                      <a:pPr>
                        <a:lnSpc>
                          <a:spcPct val="107000"/>
                        </a:lnSpc>
                        <a:spcAft>
                          <a:spcPts val="600"/>
                        </a:spcAft>
                      </a:pPr>
                      <a:r>
                        <a:rPr lang="sv-SE" sz="1000" b="1" cap="none" spc="0">
                          <a:solidFill>
                            <a:schemeClr val="tx1"/>
                          </a:solidFill>
                          <a:effectLst/>
                        </a:rPr>
                        <a:t>Vårdplan</a:t>
                      </a:r>
                      <a:endParaRPr lang="sv-SE" sz="1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tc>
                  <a:txBody>
                    <a:bodyPr/>
                    <a:lstStyle/>
                    <a:p>
                      <a:pPr>
                        <a:lnSpc>
                          <a:spcPct val="107000"/>
                        </a:lnSpc>
                        <a:spcAft>
                          <a:spcPts val="600"/>
                        </a:spcAft>
                      </a:pPr>
                      <a:r>
                        <a:rPr lang="sv-SE" sz="1000" cap="none" spc="0">
                          <a:solidFill>
                            <a:schemeClr val="tx1"/>
                          </a:solidFill>
                          <a:effectLst/>
                        </a:rPr>
                        <a:t>Vård- och omsorgsplan som beskriver åtgärder inom hälso- och sjukvård för en enskild patient </a:t>
                      </a:r>
                      <a:endParaRPr lang="sv-SE" sz="10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extLst>
                  <a:ext uri="{0D108BD9-81ED-4DB2-BD59-A6C34878D82A}">
                    <a16:rowId xmlns:a16="http://schemas.microsoft.com/office/drawing/2014/main" val="1690286884"/>
                  </a:ext>
                </a:extLst>
              </a:tr>
              <a:tr h="451269">
                <a:tc>
                  <a:txBody>
                    <a:bodyPr/>
                    <a:lstStyle/>
                    <a:p>
                      <a:pPr>
                        <a:lnSpc>
                          <a:spcPct val="107000"/>
                        </a:lnSpc>
                        <a:spcAft>
                          <a:spcPts val="600"/>
                        </a:spcAft>
                      </a:pPr>
                      <a:r>
                        <a:rPr lang="sv-SE" sz="1000" b="1" cap="none" spc="0">
                          <a:solidFill>
                            <a:schemeClr val="tx1"/>
                          </a:solidFill>
                          <a:effectLst/>
                        </a:rPr>
                        <a:t>Delflöde</a:t>
                      </a:r>
                      <a:endParaRPr lang="sv-SE" sz="1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tc>
                  <a:txBody>
                    <a:bodyPr/>
                    <a:lstStyle/>
                    <a:p>
                      <a:pPr>
                        <a:lnSpc>
                          <a:spcPct val="107000"/>
                        </a:lnSpc>
                        <a:spcAft>
                          <a:spcPts val="600"/>
                        </a:spcAft>
                      </a:pPr>
                      <a:r>
                        <a:rPr lang="sv-SE" sz="1000" cap="none" spc="0">
                          <a:solidFill>
                            <a:schemeClr val="tx1"/>
                          </a:solidFill>
                          <a:effectLst/>
                        </a:rPr>
                        <a:t>Ett begränsat och sammanhängande antal åtgärder som tillsammans utgör ett led i handläggningen av en patient. </a:t>
                      </a:r>
                      <a:endParaRPr lang="sv-SE" sz="10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extLst>
                  <a:ext uri="{0D108BD9-81ED-4DB2-BD59-A6C34878D82A}">
                    <a16:rowId xmlns:a16="http://schemas.microsoft.com/office/drawing/2014/main" val="3841527658"/>
                  </a:ext>
                </a:extLst>
              </a:tr>
              <a:tr h="614327">
                <a:tc>
                  <a:txBody>
                    <a:bodyPr/>
                    <a:lstStyle/>
                    <a:p>
                      <a:pPr>
                        <a:lnSpc>
                          <a:spcPct val="107000"/>
                        </a:lnSpc>
                        <a:spcAft>
                          <a:spcPts val="600"/>
                        </a:spcAft>
                      </a:pPr>
                      <a:r>
                        <a:rPr lang="sv-SE" sz="1000" b="1" cap="none" spc="0">
                          <a:solidFill>
                            <a:schemeClr val="tx1"/>
                          </a:solidFill>
                          <a:effectLst/>
                        </a:rPr>
                        <a:t>Kompetens och kunskap</a:t>
                      </a:r>
                      <a:endParaRPr lang="sv-SE" sz="1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tc>
                  <a:txBody>
                    <a:bodyPr/>
                    <a:lstStyle/>
                    <a:p>
                      <a:pPr>
                        <a:lnSpc>
                          <a:spcPct val="107000"/>
                        </a:lnSpc>
                        <a:spcAft>
                          <a:spcPts val="600"/>
                        </a:spcAft>
                      </a:pPr>
                      <a:r>
                        <a:rPr lang="sv-SE" sz="1000" cap="none" spc="0">
                          <a:solidFill>
                            <a:schemeClr val="tx1"/>
                          </a:solidFill>
                          <a:effectLst/>
                        </a:rPr>
                        <a:t>De två begreppen är närliggande men har en skillnad sinsemellan. Kunskap innebär att du vet något (du vet hur bokstäver ser ut). Med kompetens menas att du kan utföra något (du kan skriva). Kunskap kan alltså lägga grunden till kompetens.</a:t>
                      </a:r>
                      <a:endParaRPr lang="sv-SE" sz="10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extLst>
                  <a:ext uri="{0D108BD9-81ED-4DB2-BD59-A6C34878D82A}">
                    <a16:rowId xmlns:a16="http://schemas.microsoft.com/office/drawing/2014/main" val="3404616515"/>
                  </a:ext>
                </a:extLst>
              </a:tr>
              <a:tr h="297301">
                <a:tc>
                  <a:txBody>
                    <a:bodyPr/>
                    <a:lstStyle/>
                    <a:p>
                      <a:pPr>
                        <a:lnSpc>
                          <a:spcPct val="107000"/>
                        </a:lnSpc>
                        <a:spcAft>
                          <a:spcPts val="600"/>
                        </a:spcAft>
                      </a:pPr>
                      <a:r>
                        <a:rPr lang="sv-SE" sz="1000" b="1" cap="none" spc="0">
                          <a:solidFill>
                            <a:schemeClr val="tx1"/>
                          </a:solidFill>
                          <a:effectLst/>
                        </a:rPr>
                        <a:t>Åtgärdsblock</a:t>
                      </a:r>
                      <a:endParaRPr lang="sv-SE" sz="10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tc>
                  <a:txBody>
                    <a:bodyPr/>
                    <a:lstStyle/>
                    <a:p>
                      <a:pPr>
                        <a:lnSpc>
                          <a:spcPct val="107000"/>
                        </a:lnSpc>
                        <a:spcAft>
                          <a:spcPts val="600"/>
                        </a:spcAft>
                      </a:pPr>
                      <a:r>
                        <a:rPr lang="sv-SE" sz="1000" cap="none" spc="0" dirty="0">
                          <a:solidFill>
                            <a:schemeClr val="tx1"/>
                          </a:solidFill>
                          <a:effectLst/>
                        </a:rPr>
                        <a:t>Avser åtgärder som beskrivs i vårdförloppens åtgärdstabeller och/eller kapitel.</a:t>
                      </a:r>
                      <a:endParaRPr lang="sv-SE" sz="10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86" marR="44663" marT="11910" marB="89327"/>
                </a:tc>
                <a:extLst>
                  <a:ext uri="{0D108BD9-81ED-4DB2-BD59-A6C34878D82A}">
                    <a16:rowId xmlns:a16="http://schemas.microsoft.com/office/drawing/2014/main" val="3600888271"/>
                  </a:ext>
                </a:extLst>
              </a:tr>
            </a:tbl>
          </a:graphicData>
        </a:graphic>
      </p:graphicFrame>
    </p:spTree>
    <p:extLst>
      <p:ext uri="{BB962C8B-B14F-4D97-AF65-F5344CB8AC3E}">
        <p14:creationId xmlns:p14="http://schemas.microsoft.com/office/powerpoint/2010/main" val="2549180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B1555E98-F5B2-A9A5-2B29-83D18B6E7202}"/>
              </a:ext>
            </a:extLst>
          </p:cNvPr>
          <p:cNvSpPr>
            <a:spLocks noGrp="1"/>
          </p:cNvSpPr>
          <p:nvPr>
            <p:ph type="ctrTitle"/>
          </p:nvPr>
        </p:nvSpPr>
        <p:spPr/>
        <p:txBody>
          <a:bodyPr/>
          <a:lstStyle/>
          <a:p>
            <a:r>
              <a:rPr lang="sv-SE" dirty="0"/>
              <a:t>Underlagets delar</a:t>
            </a:r>
          </a:p>
        </p:txBody>
      </p:sp>
      <p:sp>
        <p:nvSpPr>
          <p:cNvPr id="6" name="Platshållare för text 5">
            <a:extLst>
              <a:ext uri="{FF2B5EF4-FFF2-40B4-BE49-F238E27FC236}">
                <a16:creationId xmlns:a16="http://schemas.microsoft.com/office/drawing/2014/main" id="{A33F9485-7086-27CD-8FE1-C63755DEDA0B}"/>
              </a:ext>
            </a:extLst>
          </p:cNvPr>
          <p:cNvSpPr>
            <a:spLocks noGrp="1"/>
          </p:cNvSpPr>
          <p:nvPr>
            <p:ph type="body" sz="quarter" idx="10"/>
          </p:nvPr>
        </p:nvSpPr>
        <p:spPr/>
        <p:txBody>
          <a:bodyPr>
            <a:normAutofit/>
          </a:bodyPr>
          <a:lstStyle/>
          <a:p>
            <a:pPr marL="342900" lvl="0" indent="-342900">
              <a:lnSpc>
                <a:spcPct val="107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Guide/Anvisningar</a:t>
            </a:r>
            <a:r>
              <a:rPr lang="sv-SE" sz="1800" dirty="0">
                <a:effectLst/>
                <a:latin typeface="Calibri" panose="020F0502020204030204" pitchFamily="34" charset="0"/>
                <a:ea typeface="Calibri" panose="020F0502020204030204" pitchFamily="34" charset="0"/>
                <a:cs typeface="Times New Roman" panose="02020603050405020304" pitchFamily="18" charset="0"/>
              </a:rPr>
              <a:t> - Information om underlaget och guide för genomförande (fullversion i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word</a:t>
            </a:r>
            <a:r>
              <a:rPr lang="sv-SE" sz="1800" dirty="0">
                <a:effectLst/>
                <a:latin typeface="Calibri" panose="020F0502020204030204" pitchFamily="34" charset="0"/>
                <a:ea typeface="Calibri" panose="020F0502020204030204" pitchFamily="34" charset="0"/>
                <a:cs typeface="Times New Roman" panose="02020603050405020304" pitchFamily="18" charset="0"/>
              </a:rPr>
              <a:t>-dokument, kortversion i fliken Anvisningar i excelfilen, samt denna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powerpoint</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Gap-analysfrågor</a:t>
            </a:r>
            <a:r>
              <a:rPr lang="sv-SE" sz="1800" dirty="0">
                <a:effectLst/>
                <a:latin typeface="Calibri" panose="020F0502020204030204" pitchFamily="34" charset="0"/>
                <a:ea typeface="Calibri" panose="020F0502020204030204" pitchFamily="34" charset="0"/>
                <a:cs typeface="Times New Roman" panose="02020603050405020304" pitchFamily="18" charset="0"/>
              </a:rPr>
              <a:t> - Mall för genomförande av gap-analysen. Mallens frågor kan besvaras utifrån respektive vårdnivå. (Fliken Gap-analysfrågor i excelfilen)</a:t>
            </a:r>
          </a:p>
          <a:p>
            <a:pPr marL="342900" lvl="0" indent="-342900">
              <a:lnSpc>
                <a:spcPct val="107000"/>
              </a:lnSpc>
              <a:spcAft>
                <a:spcPts val="600"/>
              </a:spcAft>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Specifikation –</a:t>
            </a:r>
            <a:r>
              <a:rPr lang="sv-SE" sz="1800" dirty="0">
                <a:effectLst/>
                <a:latin typeface="Calibri" panose="020F0502020204030204" pitchFamily="34" charset="0"/>
                <a:ea typeface="Calibri" panose="020F0502020204030204" pitchFamily="34" charset="0"/>
                <a:cs typeface="Times New Roman" panose="02020603050405020304" pitchFamily="18" charset="0"/>
              </a:rPr>
              <a:t> Specifikation av Sjukvårdsprodukter, utrustning och vårdinformationssystem; Kunskap och kompetens; Arbetsorganisation och samverkan; samt Arbetssätt och rutiner som behövs för att utföra respektive delflöde. I specifikationen finns hänvisningar till aktuella kapitel och åtgärder i vårdförloppen. (Fliken Specifikation i excelfilen)</a:t>
            </a:r>
          </a:p>
          <a:p>
            <a:pPr>
              <a:lnSpc>
                <a:spcPct val="107000"/>
              </a:lnSpc>
              <a:spcAft>
                <a:spcPts val="6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Utöver ovanstående finns en mall i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excelfilens</a:t>
            </a:r>
            <a:r>
              <a:rPr lang="sv-SE" sz="1800" dirty="0">
                <a:effectLst/>
                <a:latin typeface="Calibri" panose="020F0502020204030204" pitchFamily="34" charset="0"/>
                <a:ea typeface="Calibri" panose="020F0502020204030204" pitchFamily="34" charset="0"/>
                <a:cs typeface="Times New Roman" panose="02020603050405020304" pitchFamily="18" charset="0"/>
              </a:rPr>
              <a:t> flik Åtgärdslista där resultatet av gap-analysen kan formuleras uttryckt i konkreta åtgärder som grund för planering av implementering.</a:t>
            </a:r>
          </a:p>
          <a:p>
            <a:pPr algn="l"/>
            <a:endParaRPr lang="sv-SE" sz="1400" b="0" i="0" u="none" strike="noStrike" baseline="0" dirty="0">
              <a:solidFill>
                <a:srgbClr val="000000"/>
              </a:solidFill>
              <a:latin typeface="CIDFont+F1"/>
            </a:endParaRPr>
          </a:p>
          <a:p>
            <a:endParaRPr lang="sv-SE" dirty="0"/>
          </a:p>
        </p:txBody>
      </p:sp>
    </p:spTree>
    <p:extLst>
      <p:ext uri="{BB962C8B-B14F-4D97-AF65-F5344CB8AC3E}">
        <p14:creationId xmlns:p14="http://schemas.microsoft.com/office/powerpoint/2010/main" val="261246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442767-DEAD-CC03-F1F1-73D777C7DD6C}"/>
              </a:ext>
            </a:extLst>
          </p:cNvPr>
          <p:cNvSpPr>
            <a:spLocks noGrp="1"/>
          </p:cNvSpPr>
          <p:nvPr>
            <p:ph type="ctrTitle"/>
          </p:nvPr>
        </p:nvSpPr>
        <p:spPr/>
        <p:txBody>
          <a:bodyPr/>
          <a:lstStyle/>
          <a:p>
            <a:r>
              <a:rPr lang="sv-SE" dirty="0"/>
              <a:t>Metod, förankring och avgränsningar</a:t>
            </a:r>
          </a:p>
        </p:txBody>
      </p:sp>
      <p:sp>
        <p:nvSpPr>
          <p:cNvPr id="3" name="Platshållare för innehåll 2">
            <a:extLst>
              <a:ext uri="{FF2B5EF4-FFF2-40B4-BE49-F238E27FC236}">
                <a16:creationId xmlns:a16="http://schemas.microsoft.com/office/drawing/2014/main" id="{CD2B6154-CB07-85FC-F974-D3199CBB2E1B}"/>
              </a:ext>
            </a:extLst>
          </p:cNvPr>
          <p:cNvSpPr>
            <a:spLocks noGrp="1"/>
          </p:cNvSpPr>
          <p:nvPr>
            <p:ph type="body" sz="quarter" idx="10"/>
          </p:nvPr>
        </p:nvSpPr>
        <p:spPr/>
        <p:txBody>
          <a:bodyPr>
            <a:normAutofit fontScale="77500" lnSpcReduction="20000"/>
          </a:bodyPr>
          <a:lstStyle/>
          <a:p>
            <a:pPr marL="0" indent="0">
              <a:lnSpc>
                <a:spcPct val="107000"/>
              </a:lnSpc>
              <a:spcAft>
                <a:spcPts val="600"/>
              </a:spcAft>
              <a:buNone/>
            </a:pPr>
            <a:r>
              <a:rPr lang="sv-SE" sz="2000" b="1" dirty="0">
                <a:effectLst/>
                <a:latin typeface="Calibri" panose="020F0502020204030204" pitchFamily="34" charset="0"/>
                <a:ea typeface="Calibri" panose="020F0502020204030204" pitchFamily="34" charset="0"/>
                <a:cs typeface="Times New Roman" panose="02020603050405020304" pitchFamily="18" charset="0"/>
              </a:rPr>
              <a:t>Metod och förankring</a:t>
            </a:r>
          </a:p>
          <a:p>
            <a:pPr>
              <a:lnSpc>
                <a:spcPct val="120000"/>
              </a:lnSpc>
              <a:spcAft>
                <a:spcPts val="6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Delflöden </a:t>
            </a:r>
            <a:r>
              <a:rPr lang="sv-SE" sz="1800" dirty="0">
                <a:effectLst/>
                <a:latin typeface="Calibri" panose="020F0502020204030204" pitchFamily="34" charset="0"/>
                <a:ea typeface="Calibri" panose="020F0502020204030204" pitchFamily="34" charset="0"/>
                <a:cs typeface="Times New Roman" panose="02020603050405020304" pitchFamily="18" charset="0"/>
              </a:rPr>
              <a:t>identifierade genom jämförelse och analys av vårdförloppens åtgärdstabeller. </a:t>
            </a:r>
          </a:p>
          <a:p>
            <a:pPr>
              <a:lnSpc>
                <a:spcPct val="120000"/>
              </a:lnSpc>
              <a:spcAft>
                <a:spcPts val="6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Källhänvisningar </a:t>
            </a:r>
            <a:r>
              <a:rPr lang="sv-SE" sz="1800" dirty="0">
                <a:effectLst/>
                <a:latin typeface="Calibri" panose="020F0502020204030204" pitchFamily="34" charset="0"/>
                <a:ea typeface="Calibri" panose="020F0502020204030204" pitchFamily="34" charset="0"/>
                <a:cs typeface="Times New Roman" panose="02020603050405020304" pitchFamily="18" charset="0"/>
              </a:rPr>
              <a:t>till de åtgärdsblock som ligger till grund för specifikationen, samt vilken/vilka vårdnivåer som berörs. </a:t>
            </a:r>
          </a:p>
          <a:p>
            <a:pPr>
              <a:lnSpc>
                <a:spcPct val="120000"/>
              </a:lnSpc>
              <a:spcAft>
                <a:spcPts val="6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Utformning </a:t>
            </a:r>
            <a:r>
              <a:rPr lang="sv-SE" sz="1800" dirty="0">
                <a:effectLst/>
                <a:latin typeface="Calibri" panose="020F0502020204030204" pitchFamily="34" charset="0"/>
                <a:ea typeface="Calibri" panose="020F0502020204030204" pitchFamily="34" charset="0"/>
                <a:cs typeface="Times New Roman" panose="02020603050405020304" pitchFamily="18" charset="0"/>
              </a:rPr>
              <a:t>avser</a:t>
            </a:r>
            <a:r>
              <a:rPr lang="sv-SE" sz="1800" b="1"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möjliggöra systematisk analys av nuläge per delflöde, per vårdnivå och specialitet, regionalt och lokalt. </a:t>
            </a:r>
          </a:p>
          <a:p>
            <a:pPr>
              <a:lnSpc>
                <a:spcPct val="120000"/>
              </a:lnSpc>
              <a:spcAft>
                <a:spcPts val="6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Förankring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avseende form/struktur med företrädare i regioner och verksamheter</a:t>
            </a:r>
          </a:p>
          <a:p>
            <a:pPr>
              <a:lnSpc>
                <a:spcPct val="120000"/>
              </a:lnSpc>
              <a:spcAft>
                <a:spcPts val="6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Kvalitetssäkring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avseende innehåll med representanter för berörda nationella arbetsgrupper.</a:t>
            </a:r>
          </a:p>
          <a:p>
            <a:pPr marL="0" indent="0">
              <a:buNone/>
            </a:pPr>
            <a:endParaRPr lang="sv-SE" sz="20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SE" sz="2000" b="1" dirty="0">
                <a:latin typeface="Calibri" panose="020F0502020204030204" pitchFamily="34" charset="0"/>
                <a:ea typeface="Calibri" panose="020F0502020204030204" pitchFamily="34" charset="0"/>
                <a:cs typeface="Times New Roman" panose="02020603050405020304" pitchFamily="18" charset="0"/>
              </a:rPr>
              <a:t>Avgränsningar</a:t>
            </a:r>
            <a:endParaRPr lang="sv-SE" sz="2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6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Specifikationen är en förteckning över centrala förutsättningar att beakta i respektive delflöde för att handlägga patienter som har eller som löper risk att få ett svårläkt sår, oavsett patientens grundsjukdom.  </a:t>
            </a:r>
            <a:r>
              <a:rPr lang="sv-SE" sz="1800" b="1" dirty="0">
                <a:effectLst/>
                <a:latin typeface="Calibri" panose="020F0502020204030204" pitchFamily="34" charset="0"/>
                <a:ea typeface="Calibri" panose="020F0502020204030204" pitchFamily="34" charset="0"/>
                <a:cs typeface="Times New Roman" panose="02020603050405020304" pitchFamily="18" charset="0"/>
              </a:rPr>
              <a:t>Hur </a:t>
            </a:r>
            <a:r>
              <a:rPr lang="sv-SE" sz="1800" dirty="0">
                <a:effectLst/>
                <a:latin typeface="Calibri" panose="020F0502020204030204" pitchFamily="34" charset="0"/>
                <a:ea typeface="Calibri" panose="020F0502020204030204" pitchFamily="34" charset="0"/>
                <a:cs typeface="Times New Roman" panose="02020603050405020304" pitchFamily="18" charset="0"/>
              </a:rPr>
              <a:t>arbetet ska organiseras i enskild region eller lokal klinik bör anpassas utifrån regionala/lokala förutsättningar och beskrivs därför inte i detalj.</a:t>
            </a:r>
          </a:p>
        </p:txBody>
      </p:sp>
    </p:spTree>
    <p:extLst>
      <p:ext uri="{BB962C8B-B14F-4D97-AF65-F5344CB8AC3E}">
        <p14:creationId xmlns:p14="http://schemas.microsoft.com/office/powerpoint/2010/main" val="3240986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8BE417C-CD40-B3B7-A396-2E2034BCEC5E}"/>
              </a:ext>
            </a:extLst>
          </p:cNvPr>
          <p:cNvSpPr>
            <a:spLocks noGrp="1"/>
          </p:cNvSpPr>
          <p:nvPr>
            <p:ph type="ctrTitle"/>
          </p:nvPr>
        </p:nvSpPr>
        <p:spPr/>
        <p:txBody>
          <a:bodyPr/>
          <a:lstStyle/>
          <a:p>
            <a:r>
              <a:rPr lang="sv-SE" dirty="0"/>
              <a:t>Delflöden – </a:t>
            </a:r>
            <a:r>
              <a:rPr lang="sv-SE" i="1" dirty="0"/>
              <a:t>med beskrivning</a:t>
            </a:r>
          </a:p>
        </p:txBody>
      </p:sp>
      <p:sp>
        <p:nvSpPr>
          <p:cNvPr id="4" name="Platshållare för text 3">
            <a:extLst>
              <a:ext uri="{FF2B5EF4-FFF2-40B4-BE49-F238E27FC236}">
                <a16:creationId xmlns:a16="http://schemas.microsoft.com/office/drawing/2014/main" id="{FC58432B-573E-5623-C98A-997C16928EC8}"/>
              </a:ext>
            </a:extLst>
          </p:cNvPr>
          <p:cNvSpPr>
            <a:spLocks noGrp="1"/>
          </p:cNvSpPr>
          <p:nvPr>
            <p:ph type="body" sz="quarter" idx="10"/>
          </p:nvPr>
        </p:nvSpPr>
        <p:spPr>
          <a:xfrm>
            <a:off x="989013" y="1422399"/>
            <a:ext cx="9144000" cy="4998571"/>
          </a:xfrm>
        </p:spPr>
        <p:txBody>
          <a:bodyPr>
            <a:normAutofit/>
          </a:bodyPr>
          <a:lstStyle/>
          <a:p>
            <a:pPr marL="342900" lvl="0" indent="-342900">
              <a:lnSpc>
                <a:spcPct val="107000"/>
              </a:lnSpc>
              <a:buFont typeface="+mj-lt"/>
              <a:buAutoNum type="arabi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Prevention av fotkomplikationer vid diabetes  - </a:t>
            </a:r>
            <a:r>
              <a:rPr lang="sv-SE" sz="1100" i="1" dirty="0">
                <a:effectLst/>
                <a:latin typeface="Calibri" panose="020F0502020204030204" pitchFamily="34" charset="0"/>
                <a:ea typeface="Calibri" panose="020F0502020204030204" pitchFamily="34" charset="0"/>
                <a:cs typeface="Times New Roman" panose="02020603050405020304" pitchFamily="18" charset="0"/>
              </a:rPr>
              <a:t>Endast vårdförloppet Diabetes med hög risk för fotsår</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Initial klinisk utredning/basbedömning och preliminär diagnos </a:t>
            </a:r>
          </a:p>
          <a:p>
            <a:pPr marL="742950" lvl="1" indent="-285750">
              <a:lnSpc>
                <a:spcPct val="107000"/>
              </a:lnSpc>
              <a:buFont typeface="+mj-lt"/>
              <a:buAutoNum type="alphaLcPeriod"/>
            </a:pPr>
            <a:r>
              <a:rPr lang="sv-SE" sz="1100" i="1" dirty="0">
                <a:effectLst/>
                <a:latin typeface="Calibri" panose="020F0502020204030204" pitchFamily="34" charset="0"/>
                <a:ea typeface="Calibri" panose="020F0502020204030204" pitchFamily="34" charset="0"/>
                <a:cs typeface="Times New Roman" panose="02020603050405020304" pitchFamily="18" charset="0"/>
              </a:rPr>
              <a:t>med</a:t>
            </a:r>
            <a:r>
              <a:rPr lang="sv-SE" sz="1100" dirty="0">
                <a:effectLst/>
                <a:latin typeface="Calibri" panose="020F0502020204030204" pitchFamily="34" charset="0"/>
                <a:ea typeface="Calibri" panose="020F0502020204030204" pitchFamily="34" charset="0"/>
                <a:cs typeface="Times New Roman" panose="02020603050405020304" pitchFamily="18" charset="0"/>
              </a:rPr>
              <a:t> sår</a:t>
            </a:r>
          </a:p>
          <a:p>
            <a:pPr marL="742950" lvl="1" indent="-285750">
              <a:lnSpc>
                <a:spcPct val="107000"/>
              </a:lnSpc>
              <a:buFont typeface="+mj-lt"/>
              <a:buAutoNum type="alphaLcPeriod"/>
            </a:pPr>
            <a:r>
              <a:rPr lang="sv-SE" sz="1100" i="1" dirty="0">
                <a:effectLst/>
                <a:latin typeface="Calibri" panose="020F0502020204030204" pitchFamily="34" charset="0"/>
                <a:ea typeface="Calibri" panose="020F0502020204030204" pitchFamily="34" charset="0"/>
                <a:cs typeface="Times New Roman" panose="02020603050405020304" pitchFamily="18" charset="0"/>
              </a:rPr>
              <a:t>utan</a:t>
            </a:r>
            <a:r>
              <a:rPr lang="sv-SE" sz="1100" dirty="0">
                <a:effectLst/>
                <a:latin typeface="Calibri" panose="020F0502020204030204" pitchFamily="34" charset="0"/>
                <a:ea typeface="Calibri" panose="020F0502020204030204" pitchFamily="34" charset="0"/>
                <a:cs typeface="Times New Roman" panose="02020603050405020304" pitchFamily="18" charset="0"/>
              </a:rPr>
              <a:t> sår</a:t>
            </a:r>
          </a:p>
          <a:p>
            <a:pPr marL="342900" lvl="0" indent="-342900">
              <a:lnSpc>
                <a:spcPct val="107000"/>
              </a:lnSpc>
              <a:buFont typeface="+mj-lt"/>
              <a:buAutoNum type="arabi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Dialog med patient, remissförfarande och upprättande av vårdplan - </a:t>
            </a:r>
            <a:r>
              <a:rPr lang="sv-SE" sz="1100" i="1" dirty="0">
                <a:effectLst/>
                <a:latin typeface="Calibri" panose="020F0502020204030204" pitchFamily="34" charset="0"/>
                <a:ea typeface="Calibri" panose="020F0502020204030204" pitchFamily="34" charset="0"/>
                <a:cs typeface="Times New Roman" panose="02020603050405020304" pitchFamily="18" charset="0"/>
              </a:rPr>
              <a:t>Om behandlingsalternativ och upprättande av vårdplan inklusive egenvårdsåtgärder</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Basbehandling och vid behov upprättande av patientkontrakt </a:t>
            </a:r>
          </a:p>
          <a:p>
            <a:pPr marL="742950" lvl="1" indent="-285750">
              <a:lnSpc>
                <a:spcPct val="107000"/>
              </a:lnSpc>
              <a:buFont typeface="+mj-lt"/>
              <a:buAutoNum type="alphaL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patient </a:t>
            </a:r>
            <a:r>
              <a:rPr lang="sv-SE" sz="1100" i="1" dirty="0">
                <a:effectLst/>
                <a:latin typeface="Calibri" panose="020F0502020204030204" pitchFamily="34" charset="0"/>
                <a:ea typeface="Calibri" panose="020F0502020204030204" pitchFamily="34" charset="0"/>
                <a:cs typeface="Times New Roman" panose="02020603050405020304" pitchFamily="18" charset="0"/>
              </a:rPr>
              <a:t>med</a:t>
            </a:r>
            <a:r>
              <a:rPr lang="sv-SE" sz="1100" dirty="0">
                <a:effectLst/>
                <a:latin typeface="Calibri" panose="020F0502020204030204" pitchFamily="34" charset="0"/>
                <a:ea typeface="Calibri" panose="020F0502020204030204" pitchFamily="34" charset="0"/>
                <a:cs typeface="Times New Roman" panose="02020603050405020304" pitchFamily="18" charset="0"/>
              </a:rPr>
              <a:t> sår</a:t>
            </a:r>
          </a:p>
          <a:p>
            <a:pPr marL="742950" lvl="1" indent="-285750">
              <a:lnSpc>
                <a:spcPct val="107000"/>
              </a:lnSpc>
              <a:buFont typeface="+mj-lt"/>
              <a:buAutoNum type="alphaL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patient </a:t>
            </a:r>
            <a:r>
              <a:rPr lang="sv-SE" sz="1100" i="1" dirty="0">
                <a:effectLst/>
                <a:latin typeface="Calibri" panose="020F0502020204030204" pitchFamily="34" charset="0"/>
                <a:ea typeface="Calibri" panose="020F0502020204030204" pitchFamily="34" charset="0"/>
                <a:cs typeface="Times New Roman" panose="02020603050405020304" pitchFamily="18" charset="0"/>
              </a:rPr>
              <a:t>utan</a:t>
            </a:r>
            <a:r>
              <a:rPr lang="sv-SE" sz="1100" dirty="0">
                <a:effectLst/>
                <a:latin typeface="Calibri" panose="020F0502020204030204" pitchFamily="34" charset="0"/>
                <a:ea typeface="Calibri" panose="020F0502020204030204" pitchFamily="34" charset="0"/>
                <a:cs typeface="Times New Roman" panose="02020603050405020304" pitchFamily="18" charset="0"/>
              </a:rPr>
              <a:t> sår</a:t>
            </a:r>
          </a:p>
          <a:p>
            <a:pPr marL="342900" lvl="0" indent="-342900">
              <a:lnSpc>
                <a:spcPct val="107000"/>
              </a:lnSpc>
              <a:buFont typeface="+mj-lt"/>
              <a:buAutoNum type="arabi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Fördjupad utredning, säkerställande av diagnos, specialiserad behandling och uppföljning, i dialog med patient och vid behov upprättande av patientkontrakt</a:t>
            </a:r>
          </a:p>
          <a:p>
            <a:pPr marL="742950" lvl="1" indent="-285750">
              <a:lnSpc>
                <a:spcPct val="107000"/>
              </a:lnSpc>
              <a:buFont typeface="+mj-lt"/>
              <a:buAutoNum type="alphaL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Hos kärlkirurg vid misstänkt KI och/eller venös insufficiens med eller utan sår</a:t>
            </a:r>
          </a:p>
          <a:p>
            <a:pPr marL="742950" lvl="1" indent="-285750">
              <a:lnSpc>
                <a:spcPct val="107000"/>
              </a:lnSpc>
              <a:buFont typeface="+mj-lt"/>
              <a:buAutoNum type="alphaL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Hos multidisciplinärt team (MDT) för diabetesrelaterat fotsår</a:t>
            </a:r>
          </a:p>
          <a:p>
            <a:pPr marL="742950" lvl="1" indent="-285750">
              <a:lnSpc>
                <a:spcPct val="107000"/>
              </a:lnSpc>
              <a:buFont typeface="+mj-lt"/>
              <a:buAutoNum type="alphaL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Hos ortoped (vid amputation)</a:t>
            </a:r>
          </a:p>
          <a:p>
            <a:pPr marL="742950" lvl="1" indent="-285750">
              <a:lnSpc>
                <a:spcPct val="107000"/>
              </a:lnSpc>
              <a:buFont typeface="+mj-lt"/>
              <a:buAutoNum type="alphaL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Hos hudspecialist</a:t>
            </a:r>
          </a:p>
          <a:p>
            <a:pPr marL="342900" lvl="0" indent="-342900">
              <a:lnSpc>
                <a:spcPct val="107000"/>
              </a:lnSpc>
              <a:buFont typeface="+mj-lt"/>
              <a:buAutoNum type="arabi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Uppföljning i dialog med patient</a:t>
            </a:r>
          </a:p>
          <a:p>
            <a:pPr marL="742950" lvl="1" indent="-285750">
              <a:lnSpc>
                <a:spcPct val="107000"/>
              </a:lnSpc>
              <a:buFont typeface="+mj-lt"/>
              <a:buAutoNum type="alphaL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Uppföljning och optimering av behandling fram till sårläkning  - </a:t>
            </a:r>
            <a:r>
              <a:rPr lang="sv-SE" sz="1100" i="1" dirty="0">
                <a:effectLst/>
                <a:latin typeface="Calibri" panose="020F0502020204030204" pitchFamily="34" charset="0"/>
                <a:ea typeface="Calibri" panose="020F0502020204030204" pitchFamily="34" charset="0"/>
                <a:cs typeface="Times New Roman" panose="02020603050405020304" pitchFamily="18" charset="0"/>
              </a:rPr>
              <a:t>Fortlöpande bedömning, utvärdering och optimering av behandlingen.</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mj-lt"/>
              <a:buAutoNum type="alphaL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Uppföljning efter sårläkning med optimering av sekundärprevention - </a:t>
            </a:r>
            <a:r>
              <a:rPr lang="sv-SE" sz="1100" i="1" dirty="0">
                <a:effectLst/>
                <a:latin typeface="Calibri" panose="020F0502020204030204" pitchFamily="34" charset="0"/>
                <a:ea typeface="Calibri" panose="020F0502020204030204" pitchFamily="34" charset="0"/>
                <a:cs typeface="Times New Roman" panose="02020603050405020304" pitchFamily="18" charset="0"/>
              </a:rPr>
              <a:t>Uppföljning efter läkt sår med optimering av sekundärpreventiva åtgärder.</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pPr>
            <a:r>
              <a:rPr lang="sv-SE" sz="1100" dirty="0">
                <a:effectLst/>
                <a:latin typeface="Calibri" panose="020F0502020204030204" pitchFamily="34" charset="0"/>
                <a:ea typeface="Calibri" panose="020F0502020204030204" pitchFamily="34" charset="0"/>
                <a:cs typeface="Times New Roman" panose="02020603050405020304" pitchFamily="18" charset="0"/>
              </a:rPr>
              <a:t> Uppföljning av vårdförloppens indikatorer - </a:t>
            </a:r>
            <a:r>
              <a:rPr lang="sv-SE" sz="1100" i="1" dirty="0">
                <a:effectLst/>
                <a:latin typeface="Calibri" panose="020F0502020204030204" pitchFamily="34" charset="0"/>
                <a:ea typeface="Calibri" panose="020F0502020204030204" pitchFamily="34" charset="0"/>
                <a:cs typeface="Times New Roman" panose="02020603050405020304" pitchFamily="18" charset="0"/>
              </a:rPr>
              <a:t>Verksamheters, kommuners och regioners kvalitetsuppföljning av vården</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41372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91049B0-1BCD-38E9-0EB0-3C59C66F4961}"/>
              </a:ext>
            </a:extLst>
          </p:cNvPr>
          <p:cNvSpPr>
            <a:spLocks noGrp="1"/>
          </p:cNvSpPr>
          <p:nvPr>
            <p:ph type="ctrTitle"/>
          </p:nvPr>
        </p:nvSpPr>
        <p:spPr/>
        <p:txBody>
          <a:bodyPr/>
          <a:lstStyle/>
          <a:p>
            <a:r>
              <a:rPr lang="sv-SE" dirty="0"/>
              <a:t>Praktisk guide för genomförande av gap-analys</a:t>
            </a:r>
          </a:p>
        </p:txBody>
      </p:sp>
      <p:sp>
        <p:nvSpPr>
          <p:cNvPr id="8" name="Platshållare för innehåll 7">
            <a:extLst>
              <a:ext uri="{FF2B5EF4-FFF2-40B4-BE49-F238E27FC236}">
                <a16:creationId xmlns:a16="http://schemas.microsoft.com/office/drawing/2014/main" id="{8440F88E-F575-F2B6-F2D8-75CB4F7B4E26}"/>
              </a:ext>
            </a:extLst>
          </p:cNvPr>
          <p:cNvSpPr>
            <a:spLocks noGrp="1"/>
          </p:cNvSpPr>
          <p:nvPr>
            <p:ph type="body" sz="quarter" idx="10"/>
          </p:nvPr>
        </p:nvSpPr>
        <p:spPr>
          <a:xfrm>
            <a:off x="988742" y="1620872"/>
            <a:ext cx="9144000" cy="4186238"/>
          </a:xfrm>
        </p:spPr>
        <p:txBody>
          <a:bodyPr>
            <a:normAutofit lnSpcReduction="10000"/>
          </a:bodyPr>
          <a:lstStyle/>
          <a:p>
            <a:pPr>
              <a:lnSpc>
                <a:spcPct val="107000"/>
              </a:lnSpc>
              <a:spcAft>
                <a:spcPts val="6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Läs igenom vårdförloppen och ha dem tillgängliga vid genomförandet av gap-analysen. </a:t>
            </a:r>
          </a:p>
          <a:p>
            <a:pPr marL="342900" lvl="0" indent="-342900">
              <a:lnSpc>
                <a:spcPct val="107000"/>
              </a:lnSpc>
              <a:buFont typeface="+mj-lt"/>
              <a:buAutoNum type="arabicPeriod"/>
            </a:pPr>
            <a:r>
              <a:rPr lang="sv-SE" sz="1800" dirty="0">
                <a:effectLst/>
                <a:latin typeface="Calibri" panose="020F0502020204030204" pitchFamily="34" charset="0"/>
                <a:ea typeface="Calibri" panose="020F0502020204030204" pitchFamily="34" charset="0"/>
                <a:cs typeface="Times New Roman" panose="02020603050405020304" pitchFamily="18" charset="0"/>
              </a:rPr>
              <a:t>I excelfilen, gå till fliken Gap-analys. Besvara huvudfrågan för respektive delflöde för den eller de vårdnivå(er) som granskas.</a:t>
            </a:r>
          </a:p>
          <a:p>
            <a:pPr marL="342900" lvl="0" indent="-342900">
              <a:lnSpc>
                <a:spcPct val="107000"/>
              </a:lnSpc>
              <a:buFont typeface="+mj-lt"/>
              <a:buAutoNum type="arabicPeriod"/>
            </a:pPr>
            <a:r>
              <a:rPr lang="sv-SE" sz="1800" dirty="0">
                <a:effectLst/>
                <a:latin typeface="Calibri" panose="020F0502020204030204" pitchFamily="34" charset="0"/>
                <a:ea typeface="Calibri" panose="020F0502020204030204" pitchFamily="34" charset="0"/>
                <a:cs typeface="Times New Roman" panose="02020603050405020304" pitchFamily="18" charset="0"/>
              </a:rPr>
              <a:t>Är svaret på huvudfrågan Delvis eller Nej, besvara underliggande utredningsfrågor för att identifiera om nödvändiga förutsättningar är på plats för att utföra arbetet i enlighet med vårdförloppen. Utredningsfrågorna har klickbara länkar till motsvarande delflöde och kolumn i specifikationen. Notera svaret på delfrågorna i fliken gap-analysfrågor.</a:t>
            </a:r>
          </a:p>
          <a:p>
            <a:pPr marL="342900" lvl="0" indent="-342900">
              <a:lnSpc>
                <a:spcPct val="107000"/>
              </a:lnSpc>
              <a:spcAft>
                <a:spcPts val="600"/>
              </a:spcAft>
              <a:buFont typeface="+mj-lt"/>
              <a:buAutoNum type="arabicPeriod"/>
            </a:pPr>
            <a:r>
              <a:rPr lang="sv-SE" sz="1800" dirty="0">
                <a:effectLst/>
                <a:latin typeface="Calibri" panose="020F0502020204030204" pitchFamily="34" charset="0"/>
                <a:ea typeface="Calibri" panose="020F0502020204030204" pitchFamily="34" charset="0"/>
                <a:cs typeface="Times New Roman" panose="02020603050405020304" pitchFamily="18" charset="0"/>
              </a:rPr>
              <a:t>Konkretisera. Specificera i kommentarsfältet i fliken Gap-analysfrågor vilka delar ur specifikationen som saknas under respektive vilken vårdnivå (Regional primärvård/ kommunal primärvård/ specialiserad vård).</a:t>
            </a:r>
          </a:p>
          <a:p>
            <a:pPr>
              <a:lnSpc>
                <a:spcPct val="107000"/>
              </a:lnSpc>
              <a:spcAft>
                <a:spcPts val="6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När gap-analysen är klar formuleras gapet uttryckt i agerbara åtgärder (använd till exempel mallen i fliken Åtgärdslista) som grund för planering av implementering.</a:t>
            </a:r>
          </a:p>
          <a:p>
            <a:endParaRPr lang="sv-SE" dirty="0"/>
          </a:p>
        </p:txBody>
      </p:sp>
      <p:sp>
        <p:nvSpPr>
          <p:cNvPr id="10" name="Textruta 2">
            <a:extLst>
              <a:ext uri="{FF2B5EF4-FFF2-40B4-BE49-F238E27FC236}">
                <a16:creationId xmlns:a16="http://schemas.microsoft.com/office/drawing/2014/main" id="{8D9C1401-62BF-5900-482D-AF798E1D63D4}"/>
              </a:ext>
            </a:extLst>
          </p:cNvPr>
          <p:cNvSpPr txBox="1">
            <a:spLocks noChangeArrowheads="1"/>
          </p:cNvSpPr>
          <p:nvPr/>
        </p:nvSpPr>
        <p:spPr bwMode="auto">
          <a:xfrm>
            <a:off x="10263358" y="921737"/>
            <a:ext cx="1651000" cy="699135"/>
          </a:xfrm>
          <a:prstGeom prst="rect">
            <a:avLst/>
          </a:prstGeom>
          <a:solidFill>
            <a:sysClr val="window" lastClr="FFFFFF"/>
          </a:solidFill>
          <a:ln w="12700" cap="flat" cmpd="sng" algn="ctr">
            <a:solidFill>
              <a:srgbClr val="70AD47"/>
            </a:solidFill>
            <a:prstDash val="solid"/>
            <a:miter lim="800000"/>
            <a:headEnd/>
            <a:tailEnd/>
          </a:ln>
          <a:effectLst/>
        </p:spPr>
        <p:txBody>
          <a:bodyPr rot="0" vert="horz" wrap="square" lIns="91440" tIns="45720" rIns="91440" bIns="45720" anchor="t" anchorCtr="0">
            <a:spAutoFit/>
          </a:bodyPr>
          <a:lstStyle/>
          <a:p>
            <a:pPr marL="0" marR="0" lvl="0" indent="0" defTabSz="914400" eaLnBrk="1" fontAlgn="auto" latinLnBrk="0" hangingPunct="1">
              <a:lnSpc>
                <a:spcPct val="107000"/>
              </a:lnSpc>
              <a:spcBef>
                <a:spcPts val="0"/>
              </a:spcBef>
              <a:spcAft>
                <a:spcPts val="600"/>
              </a:spcAft>
              <a:buClrTx/>
              <a:buSzTx/>
              <a:buFontTx/>
              <a:buNone/>
              <a:tabLst/>
              <a:defRPr/>
            </a:pPr>
            <a:r>
              <a:rPr kumimoji="0" lang="sv-SE" sz="1100" b="1" i="0" u="none" strike="noStrike" kern="0" cap="none" spc="0" normalizeH="0" baseline="0" noProof="0" dirty="0">
                <a:ln>
                  <a:noFill/>
                </a:ln>
                <a:solidFill>
                  <a:sysClr val="windowText" lastClr="000000"/>
                </a:solidFill>
                <a:effectLst/>
                <a:uLnTx/>
                <a:uFillTx/>
                <a:latin typeface="Arial Narrow" panose="020B0606020202030204" pitchFamily="34" charset="0"/>
                <a:ea typeface="Calibri" panose="020F0502020204030204" pitchFamily="34" charset="0"/>
                <a:cs typeface="Times New Roman" panose="02020603050405020304" pitchFamily="18" charset="0"/>
              </a:rPr>
              <a:t>Tips</a:t>
            </a:r>
            <a:r>
              <a:rPr kumimoji="0" lang="sv-SE" sz="1100" b="0" i="0" u="none" strike="noStrike" kern="0" cap="none" spc="0" normalizeH="0" baseline="0" noProof="0" dirty="0">
                <a:ln>
                  <a:noFill/>
                </a:ln>
                <a:solidFill>
                  <a:sysClr val="windowText" lastClr="000000"/>
                </a:solidFill>
                <a:effectLst/>
                <a:uLnTx/>
                <a:uFillTx/>
                <a:latin typeface="Arial Narrow" panose="020B0606020202030204" pitchFamily="34" charset="0"/>
                <a:ea typeface="Calibri" panose="020F0502020204030204" pitchFamily="34" charset="0"/>
                <a:cs typeface="Times New Roman" panose="02020603050405020304" pitchFamily="18" charset="0"/>
              </a:rPr>
              <a:t> Det underlättar att ha en excel-kunnig person som navigerar i filen. </a:t>
            </a:r>
            <a:endParaRPr kumimoji="0" lang="sv-SE"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9271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t2nE67GrNkLsZLPvQM8d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CzNIgCpH2.XnOUHc5vE9E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F6v0SeU7kGlAhvzo47qS_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OmT7Z2JOAh7uFswcqXxue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8_Tema_sveriges_regioner_i_samverkan">
  <a:themeElements>
    <a:clrScheme name="Sveriges regioner i samverkan">
      <a:dk1>
        <a:srgbClr val="000000"/>
      </a:dk1>
      <a:lt1>
        <a:srgbClr val="FFFFFF"/>
      </a:lt1>
      <a:dk2>
        <a:srgbClr val="44546A"/>
      </a:dk2>
      <a:lt2>
        <a:srgbClr val="E7E6E6"/>
      </a:lt2>
      <a:accent1>
        <a:srgbClr val="377D7A"/>
      </a:accent1>
      <a:accent2>
        <a:srgbClr val="CC91A9"/>
      </a:accent2>
      <a:accent3>
        <a:srgbClr val="203670"/>
      </a:accent3>
      <a:accent4>
        <a:srgbClr val="EBAE51"/>
      </a:accent4>
      <a:accent5>
        <a:srgbClr val="6C3F80"/>
      </a:accent5>
      <a:accent6>
        <a:srgbClr val="D34B50"/>
      </a:accent6>
      <a:hlink>
        <a:srgbClr val="18A7B8"/>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mall" id="{C0197AE7-D54F-5043-BB08-EE43D68BCDE4}" vid="{1FF52E99-8E52-0F49-960F-93856A592B9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1346</Words>
  <Application>Microsoft Office PowerPoint</Application>
  <PresentationFormat>Bredbild</PresentationFormat>
  <Paragraphs>133</Paragraphs>
  <Slides>11</Slides>
  <Notes>2</Notes>
  <HiddenSlides>0</HiddenSlides>
  <MMClips>0</MMClips>
  <ScaleCrop>false</ScaleCrop>
  <HeadingPairs>
    <vt:vector size="8" baseType="variant">
      <vt:variant>
        <vt:lpstr>Använt teckensnitt</vt:lpstr>
      </vt:variant>
      <vt:variant>
        <vt:i4>5</vt:i4>
      </vt:variant>
      <vt:variant>
        <vt:lpstr>Tema</vt:lpstr>
      </vt:variant>
      <vt:variant>
        <vt:i4>1</vt:i4>
      </vt:variant>
      <vt:variant>
        <vt:lpstr>Serverprogram för OLE-inbäddning</vt:lpstr>
      </vt:variant>
      <vt:variant>
        <vt:i4>1</vt:i4>
      </vt:variant>
      <vt:variant>
        <vt:lpstr>Bildrubriker</vt:lpstr>
      </vt:variant>
      <vt:variant>
        <vt:i4>11</vt:i4>
      </vt:variant>
    </vt:vector>
  </HeadingPairs>
  <TitlesOfParts>
    <vt:vector size="18" baseType="lpstr">
      <vt:lpstr>Arial</vt:lpstr>
      <vt:lpstr>Arial Narrow</vt:lpstr>
      <vt:lpstr>Calibri</vt:lpstr>
      <vt:lpstr>CIDFont+F1</vt:lpstr>
      <vt:lpstr>Symbol</vt:lpstr>
      <vt:lpstr>8_Tema_sveriges_regioner_i_samverkan</vt:lpstr>
      <vt:lpstr>think-cell Slide</vt:lpstr>
      <vt:lpstr>Gap-analys  inför implementering av kunskapsstöd för patienter med eller med risk för svårläkt sår</vt:lpstr>
      <vt:lpstr>Innehåll</vt:lpstr>
      <vt:lpstr>Omfattning</vt:lpstr>
      <vt:lpstr>Fyra vårdförlopp för patientgruppen</vt:lpstr>
      <vt:lpstr>Begrepp och definitioner</vt:lpstr>
      <vt:lpstr>Underlagets delar</vt:lpstr>
      <vt:lpstr>Metod, förankring och avgränsningar</vt:lpstr>
      <vt:lpstr>Delflöden – med beskrivning</vt:lpstr>
      <vt:lpstr>Praktisk guide för genomförande av gap-analys</vt:lpstr>
      <vt:lpstr>Arbetsgruppen och kontaktuppgifter</vt:lpstr>
      <vt:lpstr>Om implementering Att införa nya arbetssätt som spänner över vårdgivargränser och vårdnivåer är en komplex uppgift och kräver såväl verksamhetskunskap, kompetens inom förändrings- och projektledning, tid och tålamod. Utifrån implementeringsforskning, projektmetodik och inspel från verksamheter och regioner kan följande råd skickas med som stöd för planering av införandet.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Gap-analys  inför implementering av kunskapsstöd för patienter med eller med risk för svårläkt sår</dc:title>
  <dc:creator>Jenny Roxenius</dc:creator>
  <cp:lastModifiedBy>Jenny Roxenius</cp:lastModifiedBy>
  <cp:revision>2</cp:revision>
  <dcterms:created xsi:type="dcterms:W3CDTF">2023-05-23T18:13:41Z</dcterms:created>
  <dcterms:modified xsi:type="dcterms:W3CDTF">2023-06-12T12:55:49Z</dcterms:modified>
</cp:coreProperties>
</file>