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5" r:id="rId2"/>
    <p:sldMasterId id="2147483666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5" r:id="rId18"/>
    <p:sldId id="273" r:id="rId19"/>
    <p:sldId id="274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yb63cPX+wwWS1c/9EIO//0tfe2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lfvarsson Jonas, Med gem USÖ" initials="HJMgU" lastIdx="3" clrIdx="0">
    <p:extLst>
      <p:ext uri="{19B8F6BF-5375-455C-9EA6-DF929625EA0E}">
        <p15:presenceInfo xmlns:p15="http://schemas.microsoft.com/office/powerpoint/2012/main" userId="S-1-5-21-57989841-796845957-725345543-284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7E3777-ACA3-4444-AD64-6A46D24F54C1}">
  <a:tblStyle styleId="{A37E3777-ACA3-4444-AD64-6A46D24F54C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AC591AA-4DA2-4241-9A1F-89D6460AA7A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964" autoAdjust="0"/>
  </p:normalViewPr>
  <p:slideViewPr>
    <p:cSldViewPr snapToGrid="0">
      <p:cViewPr varScale="1">
        <p:scale>
          <a:sx n="47" d="100"/>
          <a:sy n="47" d="100"/>
        </p:scale>
        <p:origin x="66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customschemas.google.com/relationships/presentationmetadata" Target="meta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5" name="Google Shape;12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sv-S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" name="Google Shape;23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sv-S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3" name="Google Shape;27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sv-S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sv-S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1587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0" name="Google Shape;31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3" name="Google Shape;15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sv-S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9" name="Google Shape;1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sv-S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passad layout">
  <p:cSld name="Anpassad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ctrTitle"/>
          </p:nvPr>
        </p:nvSpPr>
        <p:spPr>
          <a:xfrm>
            <a:off x="3350942" y="2349500"/>
            <a:ext cx="5158058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npassad layout">
  <p:cSld name="2_Anpassad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7161696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9" name="Google Shape;89;p29"/>
          <p:cNvGrpSpPr/>
          <p:nvPr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90" name="Google Shape;90;p29"/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20"/>
                <a:buFont typeface="Calibri"/>
                <a:buNone/>
              </a:pPr>
              <a:r>
                <a:rPr lang="sv-SE" sz="82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SVERIGES REGIONER I SAMVERKAN</a:t>
              </a:r>
              <a:endParaRPr sz="82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9"/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sv-SE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Nationellt system 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sv-SE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för kunskapsstyrning 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sv-SE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Hälso- och sjukvård</a:t>
              </a: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2" name="Google Shape;92;p29"/>
            <p:cNvCxnSpPr/>
            <p:nvPr/>
          </p:nvCxnSpPr>
          <p:spPr>
            <a:xfrm>
              <a:off x="10339620" y="6277410"/>
              <a:ext cx="1529859" cy="0"/>
            </a:xfrm>
            <a:prstGeom prst="straightConnector1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93" name="Google Shape;93;p29"/>
          <p:cNvGrpSpPr/>
          <p:nvPr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94" name="Google Shape;94;p29"/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20"/>
                <a:buFont typeface="Calibri"/>
                <a:buNone/>
              </a:pPr>
              <a:r>
                <a:rPr lang="sv-SE" sz="82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SVERIGES REGIONER I SAMVERKAN</a:t>
              </a:r>
              <a:endParaRPr sz="82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9"/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sv-SE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Nationellt system 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sv-SE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för kunskapsstyrning 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sv-SE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Hälso- och sjukvård</a:t>
              </a: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6" name="Google Shape;96;p29"/>
            <p:cNvCxnSpPr/>
            <p:nvPr/>
          </p:nvCxnSpPr>
          <p:spPr>
            <a:xfrm>
              <a:off x="10339620" y="6277410"/>
              <a:ext cx="1529859" cy="0"/>
            </a:xfrm>
            <a:prstGeom prst="straightConnector1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npassad layout">
  <p:cSld name="3_Anpassad layou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285B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" name="Google Shape;99;p30"/>
          <p:cNvGrpSpPr/>
          <p:nvPr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100" name="Google Shape;100;p30"/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20"/>
                <a:buFont typeface="Calibri"/>
                <a:buNone/>
              </a:pPr>
              <a:r>
                <a:rPr lang="sv-SE" sz="82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SVERIGES REGIONER I SAMVERKAN</a:t>
              </a:r>
              <a:endParaRPr sz="82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0"/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sv-SE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Nationellt system 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sv-SE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för kunskapsstyrning 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sv-SE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Hälso- och sjukvård</a:t>
              </a: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2" name="Google Shape;102;p30"/>
            <p:cNvCxnSpPr/>
            <p:nvPr/>
          </p:nvCxnSpPr>
          <p:spPr>
            <a:xfrm>
              <a:off x="10339620" y="6277410"/>
              <a:ext cx="1529859" cy="0"/>
            </a:xfrm>
            <a:prstGeom prst="straightConnector1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03" name="Google Shape;103;p30"/>
          <p:cNvSpPr txBox="1">
            <a:spLocks noGrp="1"/>
          </p:cNvSpPr>
          <p:nvPr>
            <p:ph type="body" idx="1"/>
          </p:nvPr>
        </p:nvSpPr>
        <p:spPr>
          <a:xfrm>
            <a:off x="1141413" y="1574800"/>
            <a:ext cx="9144000" cy="418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body" idx="2"/>
          </p:nvPr>
        </p:nvSpPr>
        <p:spPr>
          <a:xfrm>
            <a:off x="1141413" y="761565"/>
            <a:ext cx="91440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285B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" name="Google Shape;106;p30"/>
          <p:cNvGrpSpPr/>
          <p:nvPr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107" name="Google Shape;107;p30"/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20"/>
                <a:buFont typeface="Calibri"/>
                <a:buNone/>
              </a:pPr>
              <a:r>
                <a:rPr lang="sv-SE" sz="82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SVERIGES REGIONER I SAMVERKAN</a:t>
              </a:r>
              <a:endParaRPr sz="82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30"/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sv-SE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Nationellt system 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sv-SE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för kunskapsstyrning 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sv-SE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Hälso- och sjukvård</a:t>
              </a: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9" name="Google Shape;109;p30"/>
            <p:cNvCxnSpPr/>
            <p:nvPr/>
          </p:nvCxnSpPr>
          <p:spPr>
            <a:xfrm>
              <a:off x="10339620" y="6277410"/>
              <a:ext cx="1529859" cy="0"/>
            </a:xfrm>
            <a:prstGeom prst="straightConnector1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bild">
  <p:cSld name="1_Rubrikbild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000"/>
              <a:buFont typeface="Calibri"/>
              <a:buNone/>
              <a:defRPr sz="60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7D7A"/>
              </a:buClr>
              <a:buSzPts val="2400"/>
              <a:buFont typeface="Calibri"/>
              <a:buNone/>
              <a:defRPr sz="2400">
                <a:solidFill>
                  <a:srgbClr val="377D7A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32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32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3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ubrikbild" type="title">
  <p:cSld name="TITL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000"/>
              <a:buFont typeface="Calibri"/>
              <a:buNone/>
              <a:defRPr sz="60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77D7A"/>
              </a:buClr>
              <a:buSzPts val="2400"/>
              <a:buFont typeface="Calibri"/>
              <a:buNone/>
              <a:defRPr sz="2400">
                <a:solidFill>
                  <a:srgbClr val="377D7A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9795F843-3CE1-ED4D-A4D1-B27B6DB6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F58C1CC-ECA4-5141-95FE-2805C6A2D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9144000" cy="4186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3881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39BEDAC0-5874-E04B-91DB-F5F97562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0942" y="2349500"/>
            <a:ext cx="5158058" cy="12192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3894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C4D5F23-7C9C-F741-BD57-C8983CF3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25595C8F-5C86-AD41-81CB-49F231878EF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88742" y="1397000"/>
            <a:ext cx="9144000" cy="4737100"/>
          </a:xfrm>
        </p:spPr>
        <p:txBody>
          <a:bodyPr/>
          <a:lstStyle/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0725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5">
            <a:extLst>
              <a:ext uri="{FF2B5EF4-FFF2-40B4-BE49-F238E27FC236}">
                <a16:creationId xmlns:a16="http://schemas.microsoft.com/office/drawing/2014/main" id="{627232BD-4CA2-2247-B71E-E9AC38B6C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716169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A257AA-5F16-1A4A-B3E3-DA688DDA87C4}"/>
              </a:ext>
            </a:extLst>
          </p:cNvPr>
          <p:cNvGrpSpPr/>
          <p:nvPr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DDCF8DE-35BF-CE4C-84F1-345F9BD1A59D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6D91317-B3A4-F44F-A50E-7262129857E7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2677C2A9-EE1A-3D47-A628-E42AF60ADC3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B1819E8B-7BDB-6141-977D-7EF44C3E334F}"/>
              </a:ext>
            </a:extLst>
          </p:cNvPr>
          <p:cNvGrpSpPr/>
          <p:nvPr userDrawn="1"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FF6F8030-A4CC-C748-A26E-38FD2E87979A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2685D7D2-FDF8-F246-859F-C45D301F4D2E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690F618A-4C54-7A4A-8027-63A38AD9A5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9332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F5919A7-E5E7-E447-AC47-3628E2C2C3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D851597-1D96-1F49-9B1A-ED0727F4581C}"/>
              </a:ext>
            </a:extLst>
          </p:cNvPr>
          <p:cNvGrpSpPr/>
          <p:nvPr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1D8CF96-0018-FD40-88CB-DC6ACA2FB156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A2A8A072-9169-BC43-801A-A61BF591F032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9E836D9E-4AB0-0C41-802B-ED4298D608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3BC94B7A-F171-604C-9683-0DB769480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413" y="1574800"/>
            <a:ext cx="9144000" cy="4186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9" name="Platshållare för text 20">
            <a:extLst>
              <a:ext uri="{FF2B5EF4-FFF2-40B4-BE49-F238E27FC236}">
                <a16:creationId xmlns:a16="http://schemas.microsoft.com/office/drawing/2014/main" id="{42676A12-DB87-3E48-8425-B6EE630370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761565"/>
            <a:ext cx="9144000" cy="6604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4CE3D53-DEA0-8E4B-B92D-F10674F05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67BBF980-C512-0447-A28B-C4C2C1F78096}"/>
              </a:ext>
            </a:extLst>
          </p:cNvPr>
          <p:cNvGrpSpPr/>
          <p:nvPr userDrawn="1"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CB3DB73-CD80-6941-876E-37F777FC5E4F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2322C6A7-FC94-F84A-9ED7-D07BAFDC4FFA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47BA1FC6-63BA-2641-B133-B828EDB49E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9429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>
  <p:cSld name="Rubrikbild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989013" y="1422400"/>
            <a:ext cx="9144000" cy="418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ECCEBBD-DCC5-9D46-8E00-EA10C520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743841"/>
            <a:ext cx="4127500" cy="80555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5B50278C-4D2B-704E-A5F0-C7A065AD6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302" y="1727200"/>
            <a:ext cx="4127500" cy="418623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95429808-FCC4-BF42-A19A-25EAACB20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257800" cy="66421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4483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F61102C-5B75-4CD8-B136-BDAFEA3181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F61102C-5B75-4CD8-B136-BDAFEA3181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619DA64-CD2E-4347-BFEC-01DE0B3E850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6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77D7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660276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Vårdförlopp 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742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77D7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245373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805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Vårdförlopp 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132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npassad layout">
  <p:cSld name="1_Anpassad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4"/>
          <p:cNvSpPr txBox="1"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4"/>
          <p:cNvSpPr>
            <a:spLocks noGrp="1"/>
          </p:cNvSpPr>
          <p:nvPr>
            <p:ph type="chart" idx="2"/>
          </p:nvPr>
        </p:nvSpPr>
        <p:spPr>
          <a:xfrm>
            <a:off x="988742" y="1397000"/>
            <a:ext cx="9144000" cy="47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npassad layout">
  <p:cSld name="2_Anpassad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7161696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1" name="Google Shape;31;p35"/>
          <p:cNvGrpSpPr/>
          <p:nvPr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32" name="Google Shape;32;p35"/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20"/>
                <a:buFont typeface="Calibri"/>
                <a:buNone/>
              </a:pPr>
              <a:r>
                <a:rPr lang="sv-SE" sz="82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SVERIGES REGIONER I SAMVERKAN</a:t>
              </a:r>
              <a:endParaRPr sz="82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35"/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sv-SE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Nationellt system 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sv-SE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för kunskapsstyrning 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sv-SE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Hälso- och sjukvård</a:t>
              </a: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" name="Google Shape;34;p35"/>
            <p:cNvCxnSpPr/>
            <p:nvPr/>
          </p:nvCxnSpPr>
          <p:spPr>
            <a:xfrm>
              <a:off x="10339620" y="6277410"/>
              <a:ext cx="1529859" cy="0"/>
            </a:xfrm>
            <a:prstGeom prst="straightConnector1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5" name="Google Shape;35;p35"/>
          <p:cNvGrpSpPr/>
          <p:nvPr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36" name="Google Shape;36;p35"/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20"/>
                <a:buFont typeface="Calibri"/>
                <a:buNone/>
              </a:pPr>
              <a:r>
                <a:rPr lang="sv-SE" sz="82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SVERIGES REGIONER I SAMVERKAN</a:t>
              </a:r>
              <a:endParaRPr sz="82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35"/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sv-SE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Nationellt system 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sv-SE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för kunskapsstyrning 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sv-SE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Hälso- och sjukvård</a:t>
              </a: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8" name="Google Shape;38;p35"/>
            <p:cNvCxnSpPr/>
            <p:nvPr/>
          </p:nvCxnSpPr>
          <p:spPr>
            <a:xfrm>
              <a:off x="10339620" y="6277410"/>
              <a:ext cx="1529859" cy="0"/>
            </a:xfrm>
            <a:prstGeom prst="straightConnector1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npassad layout">
  <p:cSld name="3_Anpassad layou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285B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" name="Google Shape;41;p36"/>
          <p:cNvGrpSpPr/>
          <p:nvPr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42" name="Google Shape;42;p36"/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20"/>
                <a:buFont typeface="Calibri"/>
                <a:buNone/>
              </a:pPr>
              <a:r>
                <a:rPr lang="sv-SE" sz="82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SVERIGES REGIONER I SAMVERKAN</a:t>
              </a:r>
              <a:endParaRPr sz="82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36"/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sv-SE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Nationellt system 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sv-SE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för kunskapsstyrning 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sv-SE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Hälso- och sjukvård</a:t>
              </a: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4" name="Google Shape;44;p36"/>
            <p:cNvCxnSpPr/>
            <p:nvPr/>
          </p:nvCxnSpPr>
          <p:spPr>
            <a:xfrm>
              <a:off x="10339620" y="6277410"/>
              <a:ext cx="1529859" cy="0"/>
            </a:xfrm>
            <a:prstGeom prst="straightConnector1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5" name="Google Shape;45;p36"/>
          <p:cNvSpPr txBox="1">
            <a:spLocks noGrp="1"/>
          </p:cNvSpPr>
          <p:nvPr>
            <p:ph type="body" idx="1"/>
          </p:nvPr>
        </p:nvSpPr>
        <p:spPr>
          <a:xfrm>
            <a:off x="1141413" y="1574800"/>
            <a:ext cx="9144000" cy="418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body" idx="2"/>
          </p:nvPr>
        </p:nvSpPr>
        <p:spPr>
          <a:xfrm>
            <a:off x="1141413" y="761565"/>
            <a:ext cx="91440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285B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" name="Google Shape;48;p36"/>
          <p:cNvGrpSpPr/>
          <p:nvPr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49" name="Google Shape;49;p36"/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20"/>
                <a:buFont typeface="Calibri"/>
                <a:buNone/>
              </a:pPr>
              <a:r>
                <a:rPr lang="sv-SE" sz="82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SVERIGES REGIONER I SAMVERKAN</a:t>
              </a:r>
              <a:endParaRPr sz="82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36"/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sv-SE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Nationellt system 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sv-SE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för kunskapsstyrning 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sv-SE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Hälso- och sjukvård</a:t>
              </a: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1" name="Google Shape;51;p36"/>
            <p:cNvCxnSpPr/>
            <p:nvPr/>
          </p:nvCxnSpPr>
          <p:spPr>
            <a:xfrm>
              <a:off x="10339620" y="6277410"/>
              <a:ext cx="1529859" cy="0"/>
            </a:xfrm>
            <a:prstGeom prst="straightConnector1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Anpassad layout">
  <p:cSld name="4_Anpassad layou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7"/>
          <p:cNvSpPr txBox="1">
            <a:spLocks noGrp="1"/>
          </p:cNvSpPr>
          <p:nvPr>
            <p:ph type="ctrTitle"/>
          </p:nvPr>
        </p:nvSpPr>
        <p:spPr>
          <a:xfrm>
            <a:off x="5829302" y="743841"/>
            <a:ext cx="4127500" cy="805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7"/>
          <p:cNvSpPr txBox="1">
            <a:spLocks noGrp="1"/>
          </p:cNvSpPr>
          <p:nvPr>
            <p:ph type="body" idx="1"/>
          </p:nvPr>
        </p:nvSpPr>
        <p:spPr>
          <a:xfrm>
            <a:off x="5829302" y="1727200"/>
            <a:ext cx="4127500" cy="418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7"/>
          <p:cNvSpPr>
            <a:spLocks noGrp="1"/>
          </p:cNvSpPr>
          <p:nvPr>
            <p:ph type="pic" idx="2"/>
          </p:nvPr>
        </p:nvSpPr>
        <p:spPr>
          <a:xfrm>
            <a:off x="0" y="0"/>
            <a:ext cx="5257800" cy="6642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npassad layout">
  <p:cSld name="1_Anpassad layou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 txBox="1"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>
            <a:spLocks noGrp="1"/>
          </p:cNvSpPr>
          <p:nvPr>
            <p:ph type="chart" idx="2"/>
          </p:nvPr>
        </p:nvSpPr>
        <p:spPr>
          <a:xfrm>
            <a:off x="988742" y="1397000"/>
            <a:ext cx="9144000" cy="47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>
  <p:cSld name="Rubrikbild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>
            <a:off x="989013" y="1422400"/>
            <a:ext cx="9144000" cy="418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npassad layout">
  <p:cSld name="Anpassad layou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8"/>
          <p:cNvSpPr txBox="1">
            <a:spLocks noGrp="1"/>
          </p:cNvSpPr>
          <p:nvPr>
            <p:ph type="ctrTitle"/>
          </p:nvPr>
        </p:nvSpPr>
        <p:spPr>
          <a:xfrm>
            <a:off x="3350942" y="2349500"/>
            <a:ext cx="5158058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4090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40449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/>
          <p:nvPr/>
        </p:nvSpPr>
        <p:spPr>
          <a:xfrm>
            <a:off x="0" y="6649656"/>
            <a:ext cx="12192000" cy="208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oogle Shape;13;p20"/>
          <p:cNvGrpSpPr/>
          <p:nvPr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4" name="Google Shape;14;p20"/>
            <p:cNvSpPr txBox="1"/>
            <p:nvPr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sv-SE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Nationellt system 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sv-SE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för kunskapsstyrning 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sv-SE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Hälso- och sjukvård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" name="Google Shape;15;p20"/>
            <p:cNvCxnSpPr/>
            <p:nvPr/>
          </p:nvCxnSpPr>
          <p:spPr>
            <a:xfrm>
              <a:off x="9474838" y="5528493"/>
              <a:ext cx="1529859" cy="0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" name="Google Shape;16;p20"/>
            <p:cNvSpPr txBox="1"/>
            <p:nvPr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20"/>
                <a:buFont typeface="Calibri"/>
                <a:buNone/>
              </a:pPr>
              <a:r>
                <a:rPr lang="sv-SE" sz="82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SVERIGES REGIONER I SAMVERKAN</a:t>
              </a:r>
              <a:endParaRPr sz="82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Google Shape;17;p20"/>
          <p:cNvGrpSpPr/>
          <p:nvPr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8" name="Google Shape;18;p20"/>
            <p:cNvSpPr txBox="1"/>
            <p:nvPr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sv-SE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Nationellt system 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sv-SE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för kunskapsstyrning 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sv-SE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Hälso- och sjukvård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" name="Google Shape;19;p20"/>
            <p:cNvCxnSpPr/>
            <p:nvPr/>
          </p:nvCxnSpPr>
          <p:spPr>
            <a:xfrm>
              <a:off x="9474838" y="5528493"/>
              <a:ext cx="1529859" cy="0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" name="Google Shape;20;p20"/>
            <p:cNvSpPr txBox="1"/>
            <p:nvPr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20"/>
                <a:buFont typeface="Calibri"/>
                <a:buNone/>
              </a:pPr>
              <a:r>
                <a:rPr lang="sv-SE" sz="82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SVERIGES REGIONER I SAMVERKAN</a:t>
              </a:r>
              <a:endParaRPr sz="82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40904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940449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23"/>
          <p:cNvSpPr/>
          <p:nvPr/>
        </p:nvSpPr>
        <p:spPr>
          <a:xfrm>
            <a:off x="0" y="6649656"/>
            <a:ext cx="12192000" cy="20834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285B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" name="Google Shape;60;p23"/>
          <p:cNvGrpSpPr/>
          <p:nvPr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61" name="Google Shape;61;p23"/>
            <p:cNvSpPr txBox="1"/>
            <p:nvPr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sv-SE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Nationellt system 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sv-SE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för kunskapsstyrning 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sv-SE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Hälso- och sjukvård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2" name="Google Shape;62;p23"/>
            <p:cNvCxnSpPr/>
            <p:nvPr/>
          </p:nvCxnSpPr>
          <p:spPr>
            <a:xfrm>
              <a:off x="9474838" y="5528493"/>
              <a:ext cx="1529859" cy="0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3" name="Google Shape;63;p23"/>
            <p:cNvSpPr txBox="1"/>
            <p:nvPr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20"/>
                <a:buFont typeface="Calibri"/>
                <a:buNone/>
              </a:pPr>
              <a:r>
                <a:rPr lang="sv-SE" sz="82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SVERIGES REGIONER I SAMVERKAN</a:t>
              </a:r>
              <a:endParaRPr sz="82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" name="Google Shape;64;p23"/>
          <p:cNvSpPr/>
          <p:nvPr/>
        </p:nvSpPr>
        <p:spPr>
          <a:xfrm>
            <a:off x="0" y="6649656"/>
            <a:ext cx="12192000" cy="20834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285B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23"/>
          <p:cNvGrpSpPr/>
          <p:nvPr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66" name="Google Shape;66;p23"/>
            <p:cNvSpPr txBox="1"/>
            <p:nvPr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sv-SE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Nationellt system 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sv-SE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för kunskapsstyrning </a:t>
              </a:r>
              <a:endPara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rPr lang="sv-SE" sz="14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Hälso- och sjukvård</a:t>
              </a: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7" name="Google Shape;67;p23"/>
            <p:cNvCxnSpPr/>
            <p:nvPr/>
          </p:nvCxnSpPr>
          <p:spPr>
            <a:xfrm>
              <a:off x="9474838" y="5528493"/>
              <a:ext cx="1529859" cy="0"/>
            </a:xfrm>
            <a:prstGeom prst="straightConnector1">
              <a:avLst/>
            </a:prstGeom>
            <a:noFill/>
            <a:ln w="317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8" name="Google Shape;68;p23"/>
            <p:cNvSpPr txBox="1"/>
            <p:nvPr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20"/>
                <a:buFont typeface="Calibri"/>
                <a:buNone/>
              </a:pPr>
              <a:r>
                <a:rPr lang="sv-SE" sz="82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SVERIGES REGIONER I SAMVERKAN</a:t>
              </a:r>
              <a:endParaRPr sz="82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18D3DB2-9356-4838-A1B2-D065D5906C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18D3DB2-9356-4838-A1B2-D065D5906C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18BF671C-FD53-304A-A420-AEADAE28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v-SE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8950591-8A82-364A-86CA-C189240A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4044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8C0B532-3FF1-6D4C-B718-CA8EFF31A50B}"/>
              </a:ext>
            </a:extLst>
          </p:cNvPr>
          <p:cNvSpPr/>
          <p:nvPr/>
        </p:nvSpPr>
        <p:spPr>
          <a:xfrm>
            <a:off x="0" y="6649656"/>
            <a:ext cx="12192000" cy="20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7303B95-650F-714F-8232-5984935A2441}"/>
              </a:ext>
            </a:extLst>
          </p:cNvPr>
          <p:cNvGrpSpPr/>
          <p:nvPr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3A8B58AC-0FAC-EA4C-ADF5-FAADAB680E47}"/>
                </a:ext>
              </a:extLst>
            </p:cNvPr>
            <p:cNvSpPr txBox="1"/>
            <p:nvPr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FC4396FF-D82D-CB4F-AACC-5084E37108EB}"/>
                </a:ext>
              </a:extLst>
            </p:cNvPr>
            <p:cNvCxnSpPr>
              <a:cxnSpLocks/>
            </p:cNvCxnSpPr>
            <p:nvPr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C41A13BC-AA04-7047-96FB-A2FFD99C0BE6}"/>
                </a:ext>
              </a:extLst>
            </p:cNvPr>
            <p:cNvSpPr txBox="1"/>
            <p:nvPr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3C22E89D-5F8D-6846-BCFB-531E94A40F82}"/>
              </a:ext>
            </a:extLst>
          </p:cNvPr>
          <p:cNvSpPr/>
          <p:nvPr userDrawn="1"/>
        </p:nvSpPr>
        <p:spPr>
          <a:xfrm>
            <a:off x="0" y="6649656"/>
            <a:ext cx="12192000" cy="20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7030F3F-79BD-B340-B21F-259B2B70D2DE}"/>
              </a:ext>
            </a:extLst>
          </p:cNvPr>
          <p:cNvGrpSpPr/>
          <p:nvPr userDrawn="1"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B0C84F2-76AA-414F-A6BF-AEE900B45DB0}"/>
                </a:ext>
              </a:extLst>
            </p:cNvPr>
            <p:cNvSpPr txBox="1"/>
            <p:nvPr userDrawn="1"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D3C49365-0748-D64B-A403-DEDBF3586D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9BF9558-A2D8-F84F-9EF5-C73972FE2965}"/>
                </a:ext>
              </a:extLst>
            </p:cNvPr>
            <p:cNvSpPr txBox="1"/>
            <p:nvPr userDrawn="1"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66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kunskapsstyrningvard.se/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kunskapsstyrningvard.se/kunskapsstod/personcentreradesammanhallnavardforlopp/godkandavardforlopp/vardforlopphoftledsartros.1005.html" TargetMode="External"/><Relationship Id="rId5" Type="http://schemas.openxmlformats.org/officeDocument/2006/relationships/hyperlink" Target="https://kunskapsstyrningvard.se/kunskapsstyrningvard/kunskapsstod/publiceradekunskapsstod/magochtarmsjukdomar.56323.html" TargetMode="External"/><Relationship Id="rId4" Type="http://schemas.openxmlformats.org/officeDocument/2006/relationships/hyperlink" Target="https://nationelltklinisktkunskapsstod.se/vardprogramochvardforlop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484" y="4236"/>
            <a:ext cx="1220748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"/>
          <p:cNvSpPr txBox="1"/>
          <p:nvPr/>
        </p:nvSpPr>
        <p:spPr>
          <a:xfrm>
            <a:off x="1143179" y="1858179"/>
            <a:ext cx="10304060" cy="1799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sv-SE" sz="52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Personcentrerat och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sv-SE" sz="52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sammanhållet vårdförlopp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endParaRPr sz="5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sv-SE" sz="5200" b="1" i="0" u="none" strike="noStrike" cap="none" dirty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Inflammatorisk tarmsjukdom (IBD)  hos vuxna</a:t>
            </a:r>
            <a:endParaRPr sz="5200" b="1" i="0" u="none" strike="noStrike" cap="none" dirty="0">
              <a:solidFill>
                <a:srgbClr val="FFFFFF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pSp>
        <p:nvGrpSpPr>
          <p:cNvPr id="129" name="Google Shape;129;p1"/>
          <p:cNvGrpSpPr/>
          <p:nvPr/>
        </p:nvGrpSpPr>
        <p:grpSpPr>
          <a:xfrm>
            <a:off x="10438642" y="5732687"/>
            <a:ext cx="2222205" cy="884879"/>
            <a:chOff x="10242697" y="5607996"/>
            <a:chExt cx="2222205" cy="884879"/>
          </a:xfrm>
        </p:grpSpPr>
        <p:sp>
          <p:nvSpPr>
            <p:cNvPr id="130" name="Google Shape;130;p1"/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20"/>
                <a:buFont typeface="Calibri"/>
                <a:buNone/>
              </a:pPr>
              <a:r>
                <a:rPr lang="sv-SE" sz="82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SVERIGES REGIONER I SAMVERKAN</a:t>
              </a:r>
              <a:endParaRPr sz="82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"/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sv-SE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Nationellt system 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sv-SE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för kunskapsstyrning </a:t>
              </a: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5714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Calibri"/>
                <a:buNone/>
              </a:pPr>
              <a:r>
                <a:rPr lang="sv-SE" sz="14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Hälso- och sjukvård</a:t>
              </a: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2" name="Google Shape;132;p1"/>
            <p:cNvCxnSpPr/>
            <p:nvPr/>
          </p:nvCxnSpPr>
          <p:spPr>
            <a:xfrm>
              <a:off x="10339620" y="6277410"/>
              <a:ext cx="1529859" cy="0"/>
            </a:xfrm>
            <a:prstGeom prst="straightConnector1">
              <a:avLst/>
            </a:prstGeom>
            <a:noFill/>
            <a:ln w="317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"/>
          <p:cNvSpPr txBox="1">
            <a:spLocks noGrp="1"/>
          </p:cNvSpPr>
          <p:nvPr>
            <p:ph type="ctrTitle"/>
          </p:nvPr>
        </p:nvSpPr>
        <p:spPr>
          <a:xfrm>
            <a:off x="5729680" y="679438"/>
            <a:ext cx="9144000" cy="609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8695"/>
              </a:buClr>
              <a:buSzPts val="3600"/>
              <a:buFont typeface="Calibri"/>
              <a:buNone/>
            </a:pPr>
            <a:r>
              <a:rPr lang="sv-SE" dirty="0">
                <a:solidFill>
                  <a:srgbClr val="5A8695"/>
                </a:solidFill>
              </a:rPr>
              <a:t>Vårdförloppet lägger tonvikt på</a:t>
            </a:r>
            <a:endParaRPr dirty="0"/>
          </a:p>
        </p:txBody>
      </p:sp>
      <p:sp>
        <p:nvSpPr>
          <p:cNvPr id="242" name="Google Shape;242;p12"/>
          <p:cNvSpPr/>
          <p:nvPr/>
        </p:nvSpPr>
        <p:spPr>
          <a:xfrm>
            <a:off x="5729680" y="1655253"/>
            <a:ext cx="6626549" cy="3913034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0000" rIns="91425" bIns="45700" anchor="t" anchorCtr="0">
            <a:noAutofit/>
          </a:bodyPr>
          <a:lstStyle/>
          <a:p>
            <a:pPr marL="342900" indent="-342900">
              <a:spcAft>
                <a:spcPts val="1100"/>
              </a:spcAft>
              <a:buSzPts val="2400"/>
              <a:buFont typeface="Arial"/>
              <a:buChar char="•"/>
            </a:pPr>
            <a:r>
              <a:rPr lang="sv-S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Tidig diagnostik och behandling</a:t>
            </a:r>
          </a:p>
          <a:p>
            <a:pPr marL="342900" indent="-342900">
              <a:spcAft>
                <a:spcPts val="1100"/>
              </a:spcAft>
              <a:buSzPts val="2400"/>
              <a:buFont typeface="Arial"/>
              <a:buChar char="•"/>
            </a:pPr>
            <a:r>
              <a:rPr lang="sv-SE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Tät monitorering av inflammatoriska markörer och patientrapporterade utfallsmått</a:t>
            </a:r>
            <a:endParaRPr lang="sv-SE" sz="2400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42900" indent="-342900">
              <a:spcAft>
                <a:spcPts val="1100"/>
              </a:spcAft>
              <a:buSzPts val="2400"/>
              <a:buFont typeface="Arial"/>
              <a:buChar char="•"/>
            </a:pPr>
            <a:r>
              <a:rPr lang="sv-SE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Målstyrd behandling (”</a:t>
            </a:r>
            <a:r>
              <a:rPr lang="sv-SE" sz="24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treat</a:t>
            </a:r>
            <a:r>
              <a:rPr lang="sv-SE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-to-</a:t>
            </a:r>
            <a:r>
              <a:rPr lang="sv-SE" sz="24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target</a:t>
            </a:r>
            <a:r>
              <a:rPr lang="sv-SE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”)</a:t>
            </a:r>
          </a:p>
          <a:p>
            <a:pPr marL="342900" indent="-342900">
              <a:spcAft>
                <a:spcPts val="1100"/>
              </a:spcAft>
              <a:buSzPts val="2400"/>
              <a:buFont typeface="Arial"/>
              <a:buChar char="•"/>
            </a:pPr>
            <a:r>
              <a:rPr lang="sv-SE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Personcentrerad vård</a:t>
            </a:r>
          </a:p>
          <a:p>
            <a:pPr marL="342900" indent="-342900">
              <a:spcAft>
                <a:spcPts val="1100"/>
              </a:spcAft>
              <a:buSzPts val="2400"/>
              <a:buFont typeface="Arial"/>
              <a:buChar char="•"/>
            </a:pPr>
            <a:r>
              <a:rPr lang="sv-SE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Teambaserade insatser (läkare, sjuksköterska, dietist och kurator)</a:t>
            </a:r>
            <a:endParaRPr lang="sv-SE" sz="2400" strike="sngStrike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42900" indent="-342900">
              <a:spcAft>
                <a:spcPts val="1100"/>
              </a:spcAft>
              <a:buSzPts val="2400"/>
              <a:buFont typeface="Arial"/>
              <a:buChar char="•"/>
            </a:pPr>
            <a:r>
              <a:rPr lang="sv-SE" sz="24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Förebyggande av försämrad tarmfunktion och komplikationer </a:t>
            </a:r>
          </a:p>
          <a:p>
            <a:pPr marL="342900" lvl="0" indent="-342900">
              <a:spcBef>
                <a:spcPts val="600"/>
              </a:spcBef>
              <a:buSzPts val="2400"/>
              <a:buFont typeface="Arial"/>
              <a:buChar char="•"/>
            </a:pPr>
            <a:endParaRPr lang="sv-SE" sz="24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spcBef>
                <a:spcPts val="600"/>
              </a:spcBef>
              <a:buSzPts val="2400"/>
              <a:buFont typeface="Arial"/>
              <a:buChar char="•"/>
            </a:pPr>
            <a:endParaRPr lang="sv-SE"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01680" y="136244"/>
            <a:ext cx="15519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IBD hos vuxna</a:t>
            </a:r>
            <a:endParaRPr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A0862EC-01B8-4369-BDA0-F885BA9AD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73" r="15868"/>
          <a:stretch/>
        </p:blipFill>
        <p:spPr>
          <a:xfrm>
            <a:off x="0" y="0"/>
            <a:ext cx="5441649" cy="66464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"/>
          <p:cNvSpPr txBox="1"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sv-SE" dirty="0"/>
              <a:t>Patientkontrakt</a:t>
            </a:r>
            <a:endParaRPr dirty="0"/>
          </a:p>
        </p:txBody>
      </p:sp>
      <p:sp>
        <p:nvSpPr>
          <p:cNvPr id="250" name="Google Shape;250;p13"/>
          <p:cNvSpPr txBox="1">
            <a:spLocks noGrp="1"/>
          </p:cNvSpPr>
          <p:nvPr>
            <p:ph type="body" idx="1"/>
          </p:nvPr>
        </p:nvSpPr>
        <p:spPr>
          <a:xfrm>
            <a:off x="989013" y="1422400"/>
            <a:ext cx="7144334" cy="4186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v-SE" dirty="0"/>
              <a:t>I vårdförloppets mål ingår delmål om delaktighet, information och stärkt tilltro till sin egen förmåga.</a:t>
            </a:r>
            <a:endParaRPr dirty="0"/>
          </a:p>
          <a:p>
            <a:pPr marL="3429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 dirty="0"/>
              <a:t>Patienten har en mycket aktiv roll genom hela vårdförloppet (efter egen förmåga)</a:t>
            </a:r>
            <a:endParaRPr dirty="0"/>
          </a:p>
          <a:p>
            <a:pPr marL="3429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 dirty="0"/>
              <a:t>Patientutbildning där patienten själv kan ta del av material som är relevant utifrån person och situation</a:t>
            </a:r>
            <a:endParaRPr dirty="0"/>
          </a:p>
          <a:p>
            <a:pPr marL="3429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sv-SE" dirty="0"/>
              <a:t>Samtliga yrkeskategorier bidrar till att vården ges i samråd med patienten, utifrån person och situation</a:t>
            </a:r>
            <a:endParaRPr dirty="0"/>
          </a:p>
        </p:txBody>
      </p:sp>
      <p:sp>
        <p:nvSpPr>
          <p:cNvPr id="251" name="Google Shape;251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01680" y="136244"/>
            <a:ext cx="15519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IBD hos vuxna</a:t>
            </a:r>
            <a:endParaRPr/>
          </a:p>
        </p:txBody>
      </p:sp>
      <p:sp>
        <p:nvSpPr>
          <p:cNvPr id="252" name="Google Shape;252;p13"/>
          <p:cNvSpPr/>
          <p:nvPr/>
        </p:nvSpPr>
        <p:spPr>
          <a:xfrm>
            <a:off x="988742" y="5242901"/>
            <a:ext cx="9312938" cy="1123006"/>
          </a:xfrm>
          <a:prstGeom prst="rect">
            <a:avLst/>
          </a:prstGeom>
          <a:solidFill>
            <a:srgbClr val="D1EAE9"/>
          </a:solidFill>
          <a:ln w="12700" cap="flat" cmpd="sng">
            <a:solidFill>
              <a:srgbClr val="285B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sv-SE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Syftet med patientkontrakt är att genom en gemensam överenskommelse mellan patient och vårdgivare säkerställa delaktighet, samordning och tillgänglighet med patientens perspektiv som utgångspunkt.</a:t>
            </a:r>
            <a:endParaRPr dirty="0"/>
          </a:p>
        </p:txBody>
      </p:sp>
      <p:pic>
        <p:nvPicPr>
          <p:cNvPr id="253" name="Google Shape;253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497" t="7011" r="55414" b="15576"/>
          <a:stretch/>
        </p:blipFill>
        <p:spPr>
          <a:xfrm>
            <a:off x="8332342" y="1373404"/>
            <a:ext cx="2887037" cy="3770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"/>
          <p:cNvSpPr txBox="1"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sv-SE" dirty="0"/>
              <a:t>Vad kommer att följas upp (urval)</a:t>
            </a:r>
            <a:endParaRPr dirty="0"/>
          </a:p>
        </p:txBody>
      </p:sp>
      <p:sp>
        <p:nvSpPr>
          <p:cNvPr id="260" name="Google Shape;260;p14"/>
          <p:cNvSpPr/>
          <p:nvPr/>
        </p:nvSpPr>
        <p:spPr>
          <a:xfrm>
            <a:off x="984468" y="1560384"/>
            <a:ext cx="4909649" cy="506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D7A"/>
              </a:buClr>
              <a:buSzPts val="1800"/>
              <a:buFont typeface="Calibri"/>
              <a:buNone/>
            </a:pPr>
            <a:r>
              <a:rPr lang="sv-SE" sz="1800" b="1" i="0" u="none" strike="noStrike" cap="none" dirty="0">
                <a:solidFill>
                  <a:srgbClr val="377D7A"/>
                </a:solidFill>
                <a:latin typeface="Calibri"/>
                <a:ea typeface="Calibri"/>
                <a:cs typeface="Calibri"/>
                <a:sym typeface="Calibri"/>
              </a:rPr>
              <a:t>Indikatorer (målvärde)</a:t>
            </a:r>
            <a:endParaRPr dirty="0"/>
          </a:p>
        </p:txBody>
      </p:sp>
      <p:sp>
        <p:nvSpPr>
          <p:cNvPr id="261" name="Google Shape;261;p14"/>
          <p:cNvSpPr/>
          <p:nvPr/>
        </p:nvSpPr>
        <p:spPr>
          <a:xfrm>
            <a:off x="988742" y="2139206"/>
            <a:ext cx="4905375" cy="3240867"/>
          </a:xfrm>
          <a:prstGeom prst="rect">
            <a:avLst/>
          </a:prstGeom>
          <a:noFill/>
          <a:ln w="12700" cap="flat" cmpd="sng">
            <a:solidFill>
              <a:srgbClr val="75C2B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buSzPts val="2000"/>
              <a:buFont typeface="Arial"/>
              <a:buChar char="•"/>
            </a:pPr>
            <a:r>
              <a:rPr lang="sv-SE" sz="2000" dirty="0">
                <a:latin typeface="Calibri"/>
                <a:ea typeface="Calibri"/>
                <a:cs typeface="Calibri"/>
                <a:sym typeface="Calibri"/>
              </a:rPr>
              <a:t>Andel </a:t>
            </a:r>
            <a:r>
              <a:rPr lang="sv-SE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patienter med F-</a:t>
            </a:r>
            <a:r>
              <a:rPr lang="sv-SE" sz="2000" dirty="0" err="1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kalprotektin</a:t>
            </a:r>
            <a:r>
              <a:rPr lang="sv-SE" sz="20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&lt;250 mg/kg vid 12 månader</a:t>
            </a:r>
          </a:p>
          <a:p>
            <a:pPr marL="342900" lvl="0" indent="-342900">
              <a:buSzPts val="2000"/>
              <a:buFont typeface="Arial"/>
              <a:buChar char="•"/>
            </a:pPr>
            <a:endParaRPr lang="sv-SE" sz="8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lvl="0">
              <a:buSzPts val="2000"/>
            </a:pPr>
            <a:endParaRPr lang="sv-SE" sz="4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42900" lvl="0" indent="-342900">
              <a:buSzPts val="2000"/>
              <a:buFont typeface="Arial"/>
              <a:buChar char="•"/>
            </a:pP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Andel av patienter som uppger “ingen” eller “låg grad” av funktionsnedsättning (SHS) vid 12 månader</a:t>
            </a:r>
          </a:p>
          <a:p>
            <a:pPr marL="342900" lvl="0" indent="-342900">
              <a:buSzPts val="2000"/>
              <a:buFont typeface="Arial"/>
              <a:buChar char="•"/>
            </a:pPr>
            <a:endParaRPr lang="sv-SE" sz="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SzPts val="2000"/>
              <a:buFont typeface="Arial"/>
              <a:buChar char="•"/>
            </a:pPr>
            <a:r>
              <a:rPr lang="sv-SE" sz="2000" dirty="0">
                <a:latin typeface="Calibri" panose="020F0502020204030204" pitchFamily="34" charset="0"/>
                <a:cs typeface="Calibri" panose="020F0502020204030204" pitchFamily="34" charset="0"/>
              </a:rPr>
              <a:t>Andel patienter som uppger “mycket bra” eller “ganska bra” tillgänglighet till IBD-vården vid 12 månader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4" name="Google Shape;264;p14"/>
          <p:cNvSpPr/>
          <p:nvPr/>
        </p:nvSpPr>
        <p:spPr>
          <a:xfrm>
            <a:off x="6254309" y="1564430"/>
            <a:ext cx="4998334" cy="599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D7A"/>
              </a:buClr>
              <a:buSzPts val="1800"/>
              <a:buFont typeface="Calibri"/>
              <a:buNone/>
            </a:pPr>
            <a:r>
              <a:rPr lang="sv-SE" sz="1800" b="1" i="0" u="none" strike="noStrike" cap="none" dirty="0">
                <a:solidFill>
                  <a:srgbClr val="377D7A"/>
                </a:solidFill>
                <a:latin typeface="Calibri"/>
                <a:ea typeface="Calibri"/>
                <a:cs typeface="Calibri"/>
                <a:sym typeface="Calibri"/>
              </a:rPr>
              <a:t>Indikatorer (målvärde)</a:t>
            </a:r>
            <a:endParaRPr dirty="0"/>
          </a:p>
        </p:txBody>
      </p:sp>
      <p:sp>
        <p:nvSpPr>
          <p:cNvPr id="262" name="Google Shape;262;p14"/>
          <p:cNvSpPr/>
          <p:nvPr/>
        </p:nvSpPr>
        <p:spPr>
          <a:xfrm>
            <a:off x="6254308" y="2139206"/>
            <a:ext cx="4998334" cy="3240868"/>
          </a:xfrm>
          <a:prstGeom prst="rect">
            <a:avLst/>
          </a:prstGeom>
          <a:noFill/>
          <a:ln w="12700" cap="flat" cmpd="sng">
            <a:solidFill>
              <a:srgbClr val="75C2B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buSzPts val="2000"/>
              <a:buFont typeface="Arial"/>
              <a:buChar char="•"/>
            </a:pPr>
            <a:r>
              <a:rPr lang="sv-SE" sz="2000" dirty="0">
                <a:latin typeface="Calibri"/>
                <a:ea typeface="Calibri"/>
                <a:cs typeface="Calibri"/>
                <a:sym typeface="Calibri"/>
              </a:rPr>
              <a:t>Andel patienter som erbjuds </a:t>
            </a:r>
            <a:r>
              <a:rPr lang="sv-SE" sz="2000" dirty="0" err="1">
                <a:latin typeface="Calibri"/>
                <a:ea typeface="Calibri"/>
                <a:cs typeface="Calibri"/>
                <a:sym typeface="Calibri"/>
              </a:rPr>
              <a:t>ileokoloskopi</a:t>
            </a:r>
            <a:r>
              <a:rPr lang="sv-SE" sz="2000" dirty="0">
                <a:latin typeface="Calibri"/>
                <a:ea typeface="Calibri"/>
                <a:cs typeface="Calibri"/>
                <a:sym typeface="Calibri"/>
              </a:rPr>
              <a:t> inom 14 dagar från remiss</a:t>
            </a:r>
          </a:p>
          <a:p>
            <a:pPr marL="342900" lvl="0" indent="-342900">
              <a:buSzPts val="2000"/>
              <a:buFont typeface="Arial"/>
              <a:buChar char="•"/>
            </a:pPr>
            <a:endParaRPr lang="sv-SE" sz="8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buSzPts val="2000"/>
              <a:buFont typeface="Arial"/>
              <a:buChar char="•"/>
            </a:pPr>
            <a:r>
              <a:rPr lang="sv-SE" sz="2000" dirty="0">
                <a:latin typeface="Calibri"/>
                <a:ea typeface="Calibri"/>
                <a:cs typeface="Calibri"/>
                <a:sym typeface="Calibri"/>
              </a:rPr>
              <a:t>Andel patienter med minst ett F- </a:t>
            </a:r>
            <a:r>
              <a:rPr lang="sv-SE" sz="2000" dirty="0" err="1">
                <a:latin typeface="Calibri"/>
                <a:ea typeface="Calibri"/>
                <a:cs typeface="Calibri"/>
                <a:sym typeface="Calibri"/>
              </a:rPr>
              <a:t>Kalprotektin</a:t>
            </a:r>
            <a:r>
              <a:rPr lang="sv-SE" sz="2000" dirty="0">
                <a:latin typeface="Calibri"/>
                <a:ea typeface="Calibri"/>
                <a:cs typeface="Calibri"/>
                <a:sym typeface="Calibri"/>
              </a:rPr>
              <a:t> första 12 månaderna efter diagnos</a:t>
            </a:r>
          </a:p>
          <a:p>
            <a:pPr marL="342900" lvl="0" indent="-342900">
              <a:buSzPts val="2000"/>
              <a:buFont typeface="Arial"/>
              <a:buChar char="•"/>
            </a:pPr>
            <a:endParaRPr lang="sv-SE" sz="8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buSzPts val="2000"/>
              <a:buFont typeface="Arial"/>
              <a:buChar char="•"/>
            </a:pPr>
            <a:r>
              <a:rPr lang="sv-SE" sz="2000" dirty="0">
                <a:latin typeface="Calibri"/>
                <a:ea typeface="Calibri"/>
                <a:cs typeface="Calibri"/>
                <a:sym typeface="Calibri"/>
              </a:rPr>
              <a:t>Andel patienter med minst ett PGA första 12 månaderna efter diagnos</a:t>
            </a:r>
            <a:endParaRPr sz="2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6558" y="1326807"/>
            <a:ext cx="1023016" cy="754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4"/>
          <p:cNvSpPr/>
          <p:nvPr/>
        </p:nvSpPr>
        <p:spPr>
          <a:xfrm>
            <a:off x="988742" y="5683372"/>
            <a:ext cx="9209431" cy="834406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285B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FFFFFF"/>
              </a:buClr>
              <a:buSzPts val="1600"/>
            </a:pPr>
            <a:r>
              <a:rPr lang="sv-SE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Datakällor:</a:t>
            </a:r>
            <a:r>
              <a:rPr lang="sv-SE" sz="16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Svenska kvalitetsregistret för inflammatorisk tarmsjukdom </a:t>
            </a:r>
            <a:r>
              <a:rPr lang="sv-SE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(SWIBREG) och Regionernas</a:t>
            </a:r>
          </a:p>
          <a:p>
            <a:pPr lvl="0">
              <a:buClr>
                <a:srgbClr val="FFFFFF"/>
              </a:buClr>
              <a:buSzPts val="1600"/>
            </a:pPr>
            <a:r>
              <a:rPr lang="sv-SE" sz="1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vårdinformationssystem </a:t>
            </a:r>
            <a:endParaRPr dirty="0"/>
          </a:p>
        </p:txBody>
      </p:sp>
      <p:pic>
        <p:nvPicPr>
          <p:cNvPr id="266" name="Google Shape;266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464" y="5723573"/>
            <a:ext cx="754004" cy="754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1633" y="1333203"/>
            <a:ext cx="1023016" cy="754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01680" y="136244"/>
            <a:ext cx="15519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IBD hos vuxna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5"/>
          <p:cNvSpPr txBox="1">
            <a:spLocks noGrp="1"/>
          </p:cNvSpPr>
          <p:nvPr>
            <p:ph type="ctrTitle"/>
          </p:nvPr>
        </p:nvSpPr>
        <p:spPr>
          <a:xfrm>
            <a:off x="690068" y="671705"/>
            <a:ext cx="9144000" cy="609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8695"/>
              </a:buClr>
              <a:buSzPts val="3600"/>
              <a:buFont typeface="Calibri"/>
              <a:buNone/>
            </a:pPr>
            <a:r>
              <a:rPr lang="sv-SE" dirty="0">
                <a:solidFill>
                  <a:srgbClr val="5A8695"/>
                </a:solidFill>
              </a:rPr>
              <a:t>Vad blir konsekvenserna?</a:t>
            </a:r>
            <a:endParaRPr dirty="0"/>
          </a:p>
        </p:txBody>
      </p:sp>
      <p:sp>
        <p:nvSpPr>
          <p:cNvPr id="276" name="Google Shape;276;p15"/>
          <p:cNvSpPr/>
          <p:nvPr/>
        </p:nvSpPr>
        <p:spPr>
          <a:xfrm>
            <a:off x="690068" y="1666398"/>
            <a:ext cx="4681544" cy="3916255"/>
          </a:xfrm>
          <a:prstGeom prst="rect">
            <a:avLst/>
          </a:prstGeom>
          <a:solidFill>
            <a:srgbClr val="D1EBEA"/>
          </a:solidFill>
          <a:ln>
            <a:noFill/>
          </a:ln>
        </p:spPr>
        <p:txBody>
          <a:bodyPr spcFirstLastPara="1" wrap="square" lIns="91425" tIns="900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Fördelar/vinster</a:t>
            </a:r>
            <a:endParaRPr dirty="0"/>
          </a:p>
          <a:p>
            <a:pPr marL="285750" indent="-285750">
              <a:spcBef>
                <a:spcPts val="600"/>
              </a:spcBef>
              <a:buSzPts val="2000"/>
              <a:buFont typeface="Arial"/>
              <a:buChar char="•"/>
            </a:pPr>
            <a:r>
              <a:rPr lang="sv-SE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Förutsättningar för ett strukturerat omhändertagande (som kan följas upp och utvärderas) skapas </a:t>
            </a:r>
          </a:p>
          <a:p>
            <a:pPr marL="285750" indent="-285750">
              <a:spcBef>
                <a:spcPts val="600"/>
              </a:spcBef>
              <a:buSzPts val="2000"/>
              <a:buFont typeface="Arial"/>
              <a:buChar char="•"/>
            </a:pPr>
            <a:r>
              <a:rPr lang="sv-SE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Fler patienter med IBD får vård och behandling enligt befintliga riktlinjer, samt tillgång till hela IBD-teamet </a:t>
            </a:r>
          </a:p>
          <a:p>
            <a:pPr marL="285750" lvl="0" indent="-285750">
              <a:spcBef>
                <a:spcPts val="600"/>
              </a:spcBef>
              <a:buSzPts val="2000"/>
              <a:buFont typeface="Arial"/>
              <a:buChar char="•"/>
            </a:pPr>
            <a:r>
              <a:rPr lang="sv-SE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Andelen patienter som utvecklar försämrad tarmfunktion eller komplikationer minskar vilket förväntas bidra till lägre kostnader för samhället</a:t>
            </a:r>
          </a:p>
        </p:txBody>
      </p:sp>
      <p:sp>
        <p:nvSpPr>
          <p:cNvPr id="277" name="Google Shape;277;p15"/>
          <p:cNvSpPr/>
          <p:nvPr/>
        </p:nvSpPr>
        <p:spPr>
          <a:xfrm>
            <a:off x="6965023" y="1666397"/>
            <a:ext cx="4681544" cy="3916255"/>
          </a:xfrm>
          <a:prstGeom prst="rect">
            <a:avLst/>
          </a:prstGeom>
          <a:solidFill>
            <a:srgbClr val="D1EBEA"/>
          </a:solidFill>
          <a:ln>
            <a:noFill/>
          </a:ln>
        </p:spPr>
        <p:txBody>
          <a:bodyPr spcFirstLastPara="1" wrap="square" lIns="91425" tIns="900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Ev. risker/svårigheter</a:t>
            </a:r>
            <a:endParaRPr dirty="0"/>
          </a:p>
          <a:p>
            <a:pPr marL="285750" lvl="0" indent="-285750">
              <a:spcBef>
                <a:spcPts val="600"/>
              </a:spcBef>
              <a:buSzPts val="1800"/>
              <a:buFont typeface="Arial"/>
              <a:buChar char="•"/>
            </a:pPr>
            <a:r>
              <a:rPr lang="sv-SE" sz="1800" dirty="0"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Ett ökat antal besök och endoskopiska undersökningar kan leda till ökade kostnader och risk för undanträngningseffekter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Lokala arbetssätt kan behöva förändras och såväl kompetensutveckling som organisatoriska förändringar krävas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Införandet kan begränsas av brister i personalresurser och kompetensförsörjning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Uppföljningen kan försvåras 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på grund av bristande täckningsgrad och registrering i SWIBREG</a:t>
            </a:r>
          </a:p>
          <a:p>
            <a:pPr marR="0" lvl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endParaRPr dirty="0"/>
          </a:p>
        </p:txBody>
      </p:sp>
      <p:pic>
        <p:nvPicPr>
          <p:cNvPr id="278" name="Google Shape;278;p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9106" y="2223346"/>
            <a:ext cx="2039842" cy="2039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6"/>
          <p:cNvSpPr txBox="1"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sv-SE"/>
              <a:t>Dialog</a:t>
            </a:r>
            <a:endParaRPr/>
          </a:p>
        </p:txBody>
      </p:sp>
      <p:sp>
        <p:nvSpPr>
          <p:cNvPr id="285" name="Google Shape;285;p16"/>
          <p:cNvSpPr txBox="1">
            <a:spLocks noGrp="1"/>
          </p:cNvSpPr>
          <p:nvPr>
            <p:ph type="body" idx="1"/>
          </p:nvPr>
        </p:nvSpPr>
        <p:spPr>
          <a:xfrm>
            <a:off x="903952" y="1613792"/>
            <a:ext cx="6708960" cy="459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sv-SE" sz="2500" b="1">
                <a:solidFill>
                  <a:srgbClr val="000000"/>
                </a:solidFill>
              </a:rPr>
              <a:t>Positiva effekter hos oss </a:t>
            </a:r>
            <a:r>
              <a:rPr lang="sv-SE" sz="2500">
                <a:solidFill>
                  <a:srgbClr val="000000"/>
                </a:solidFill>
              </a:rPr>
              <a:t>– patient, personal, resurser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sv-SE" sz="2500" b="1">
                <a:solidFill>
                  <a:srgbClr val="000000"/>
                </a:solidFill>
              </a:rPr>
              <a:t>Styrkor i regionen </a:t>
            </a:r>
            <a:r>
              <a:rPr lang="sv-SE" sz="2500">
                <a:solidFill>
                  <a:srgbClr val="000000"/>
                </a:solidFill>
              </a:rPr>
              <a:t>– goda exempel, nyckelpersoner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sv-SE" sz="2500" b="1">
                <a:solidFill>
                  <a:srgbClr val="000000"/>
                </a:solidFill>
              </a:rPr>
              <a:t>Vilka påverkas </a:t>
            </a:r>
            <a:r>
              <a:rPr lang="sv-SE" sz="2500">
                <a:solidFill>
                  <a:srgbClr val="000000"/>
                </a:solidFill>
              </a:rPr>
              <a:t>– patientgrupper, verksamheter, professioner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sv-SE" sz="2500" b="1">
                <a:solidFill>
                  <a:srgbClr val="000000"/>
                </a:solidFill>
              </a:rPr>
              <a:t>Vad ska vi göra annorlunda </a:t>
            </a:r>
            <a:r>
              <a:rPr lang="sv-SE" sz="2500">
                <a:solidFill>
                  <a:srgbClr val="000000"/>
                </a:solidFill>
              </a:rPr>
              <a:t>- vad gör vi redan nu, ska sluta göra, arbetssätt, digitalisering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sv-SE" sz="2500" b="1">
                <a:solidFill>
                  <a:srgbClr val="000000"/>
                </a:solidFill>
              </a:rPr>
              <a:t>Vilka genomför </a:t>
            </a:r>
            <a:r>
              <a:rPr lang="sv-SE" sz="2500">
                <a:solidFill>
                  <a:srgbClr val="000000"/>
                </a:solidFill>
              </a:rPr>
              <a:t>– vilket stöd behövs, vad rår vi själva över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sv-SE" sz="2500" b="1">
                <a:solidFill>
                  <a:srgbClr val="000000"/>
                </a:solidFill>
              </a:rPr>
              <a:t>Hur genomförs </a:t>
            </a:r>
            <a:r>
              <a:rPr lang="sv-SE" sz="2500">
                <a:solidFill>
                  <a:srgbClr val="000000"/>
                </a:solidFill>
              </a:rPr>
              <a:t>– behövs beslut, påverkas resurser, avtal, kunskapsdokument, rutinbeskrivningar, tidpunkt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sv-SE" sz="2500" b="1">
                <a:solidFill>
                  <a:srgbClr val="000000"/>
                </a:solidFill>
              </a:rPr>
              <a:t>Svårigheter och risker</a:t>
            </a:r>
            <a:endParaRPr/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sv-SE" sz="2500" b="1">
                <a:solidFill>
                  <a:srgbClr val="000000"/>
                </a:solidFill>
              </a:rPr>
              <a:t>Kommunikation</a:t>
            </a:r>
            <a:r>
              <a:rPr lang="sv-SE" sz="2500">
                <a:solidFill>
                  <a:srgbClr val="000000"/>
                </a:solidFill>
              </a:rPr>
              <a:t> – målgrupp, budskap, former, tidpunkt</a:t>
            </a:r>
            <a:endParaRPr/>
          </a:p>
          <a:p>
            <a:pPr marL="342900" lvl="0" indent="-207962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500">
              <a:solidFill>
                <a:srgbClr val="000000"/>
              </a:solidFill>
            </a:endParaRPr>
          </a:p>
        </p:txBody>
      </p:sp>
      <p:sp>
        <p:nvSpPr>
          <p:cNvPr id="286" name="Google Shape;286;p16"/>
          <p:cNvSpPr/>
          <p:nvPr/>
        </p:nvSpPr>
        <p:spPr>
          <a:xfrm>
            <a:off x="8423515" y="1613791"/>
            <a:ext cx="3418453" cy="2433275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accent1"/>
          </a:solidFill>
          <a:ln w="12700" cap="flat" cmpd="sng">
            <a:solidFill>
              <a:srgbClr val="285B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Diskutera gärna: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sv-SE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Hur ser gapet ut hos oss?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sv-SE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Vad kan vi prioritera att börja göra här?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sv-SE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Vad är uppföljningsbart hos oss redan nu?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99F76A-BE0A-4578-809C-BF0E5E1A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16" y="36418"/>
            <a:ext cx="10515600" cy="753650"/>
          </a:xfrm>
        </p:spPr>
        <p:txBody>
          <a:bodyPr>
            <a:normAutofit/>
          </a:bodyPr>
          <a:lstStyle/>
          <a:p>
            <a:r>
              <a:rPr lang="sv-SE" sz="3600" dirty="0"/>
              <a:t>Deltagare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C7B166F5-64E0-4B0E-B230-0D996B257C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7829"/>
              </p:ext>
            </p:extLst>
          </p:nvPr>
        </p:nvGraphicFramePr>
        <p:xfrm>
          <a:off x="580293" y="889892"/>
          <a:ext cx="11002107" cy="4876912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733384">
                  <a:extLst>
                    <a:ext uri="{9D8B030D-6E8A-4147-A177-3AD203B41FA5}">
                      <a16:colId xmlns:a16="http://schemas.microsoft.com/office/drawing/2014/main" val="3973459589"/>
                    </a:ext>
                  </a:extLst>
                </a:gridCol>
                <a:gridCol w="3547091">
                  <a:extLst>
                    <a:ext uri="{9D8B030D-6E8A-4147-A177-3AD203B41FA5}">
                      <a16:colId xmlns:a16="http://schemas.microsoft.com/office/drawing/2014/main" val="138910382"/>
                    </a:ext>
                  </a:extLst>
                </a:gridCol>
                <a:gridCol w="3721632">
                  <a:extLst>
                    <a:ext uri="{9D8B030D-6E8A-4147-A177-3AD203B41FA5}">
                      <a16:colId xmlns:a16="http://schemas.microsoft.com/office/drawing/2014/main" val="4160860710"/>
                    </a:ext>
                  </a:extLst>
                </a:gridCol>
              </a:tblGrid>
              <a:tr h="32534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Namn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Yrkesroll/motsvarande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Region/sjukvårdsregion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723658834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r>
                        <a:rPr lang="sv-SE" sz="18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Arbetsgruppens medlemmar </a:t>
                      </a:r>
                      <a:endParaRPr lang="sv-SE" dirty="0"/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2739928518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r>
                        <a:rPr lang="sv-S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Zuzana Potácová 	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r>
                        <a:rPr lang="sv-S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Överläkare Klinisk patologi 	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Region Stockholm 	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1726488147"/>
                  </a:ext>
                </a:extLst>
              </a:tr>
              <a:tr h="322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Charlotte Höög 	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Överläkare gastroenterologi 	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Region Stockholm 	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1043800923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Pontus Karling 	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Överläkare gastroenterologi 	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Region Västerbotten 	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36787345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Ida Gustavsson 	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Projektledare 	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Region Örebro 	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1424280812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Martin Rejler 	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Överläkare gastroenterologi 	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Region Jönköpings län 	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912211026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Malin Bjerding 	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Läkare allmänmedicin 	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Region Västra Götaland 	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1492334297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Jonas </a:t>
                      </a:r>
                      <a:r>
                        <a:rPr lang="sv-SE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Halfvarsson</a:t>
                      </a:r>
                      <a:r>
                        <a:rPr lang="sv-S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Överläkare gastroenterologi 	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Region Örebro 	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4160741064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Niklas Tiedje 	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Patientföreträdare 	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2772251599"/>
                  </a:ext>
                </a:extLst>
              </a:tr>
              <a:tr h="325348">
                <a:tc gridSpan="3">
                  <a:txBody>
                    <a:bodyPr/>
                    <a:lstStyle/>
                    <a:p>
                      <a:r>
                        <a:rPr lang="sv-SE" sz="1800" b="0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Från nationellt vårdprogram för vuxna med IBD har följande personer deltagit i framtagandet av vårdförlopp IBD </a:t>
                      </a:r>
                      <a:endParaRPr lang="sv-SE" dirty="0"/>
                    </a:p>
                  </a:txBody>
                  <a:tcPr marL="75438" marR="75438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 marL="75438" marR="75438" marT="0" marB="0"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550664214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Olof Grip 	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Överläkare gastroenterologi 	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Region Skåne 	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3050412052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Alexandra Vulcan 	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Dietist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Region Skåne 	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2861118625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Katarina Pihl Lesnovska 	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Specialistsjuksköterska 	</a:t>
                      </a: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Region Östergötland 	</a:t>
                      </a: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3254374590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Caroline Nordenvall</a:t>
                      </a:r>
                      <a:endParaRPr lang="sv-SE" dirty="0"/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Överläkare </a:t>
                      </a:r>
                      <a:r>
                        <a:rPr lang="sv-SE" sz="18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kolorektalkirurgi</a:t>
                      </a:r>
                      <a:endParaRPr lang="sv-SE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Region Stockholm</a:t>
                      </a:r>
                      <a:endParaRPr lang="sv-SE" dirty="0"/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2952780841"/>
                  </a:ext>
                </a:extLst>
              </a:tr>
            </a:tbl>
          </a:graphicData>
        </a:graphic>
      </p:graphicFrame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123DFDD-0D59-44C2-8AE7-01ADC4130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rut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01680" y="136244"/>
            <a:ext cx="1551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IBD hos vuxna</a:t>
            </a:r>
          </a:p>
        </p:txBody>
      </p:sp>
      <p:sp>
        <p:nvSpPr>
          <p:cNvPr id="7" name="Google Shape;295;p17"/>
          <p:cNvSpPr/>
          <p:nvPr/>
        </p:nvSpPr>
        <p:spPr>
          <a:xfrm>
            <a:off x="580293" y="5901453"/>
            <a:ext cx="9686655" cy="684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285B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sv-SE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Från nationellt vårdprogram för vuxna med IBD har följande personer korrekturläst: Arvid Hamrin. Jonas Bengtsson, Pernilla Stenström, Ragna Wivast, Lennart Blomqvist (adjungerad), Ulrika L. Fagerberg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0638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"/>
          <p:cNvSpPr/>
          <p:nvPr/>
        </p:nvSpPr>
        <p:spPr>
          <a:xfrm rot="-2707823">
            <a:off x="-106693" y="452933"/>
            <a:ext cx="1391149" cy="2769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sv-SE" sz="12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Sammanfattning</a:t>
            </a:r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lang="sv-SE"/>
              <a:t>Personcentrerat och sammanhållet vårdförlopp för Inflammatorisk tarmsjukdom (IBD) hos vuxna</a:t>
            </a:r>
            <a:endParaRPr/>
          </a:p>
        </p:txBody>
      </p:sp>
      <p:sp>
        <p:nvSpPr>
          <p:cNvPr id="306" name="Google Shape;306;p18"/>
          <p:cNvSpPr/>
          <p:nvPr/>
        </p:nvSpPr>
        <p:spPr>
          <a:xfrm>
            <a:off x="895252" y="1231661"/>
            <a:ext cx="103080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7D7A"/>
              </a:buClr>
              <a:buSzPts val="1800"/>
              <a:buFont typeface="Calibri"/>
              <a:buNone/>
            </a:pPr>
            <a:r>
              <a:rPr lang="sv-SE" sz="1800" b="0" i="1" u="none" strike="noStrike" cap="none" dirty="0">
                <a:solidFill>
                  <a:srgbClr val="377D7A"/>
                </a:solidFill>
                <a:latin typeface="Calibri"/>
                <a:ea typeface="Calibri"/>
                <a:cs typeface="Calibri"/>
                <a:sym typeface="Calibri"/>
              </a:rPr>
              <a:t>Vårdförlopp IBD hos vuxna </a:t>
            </a:r>
            <a:r>
              <a:rPr lang="sv-SE" sz="1800" b="1" i="1" u="none" strike="noStrike" cap="none" dirty="0">
                <a:solidFill>
                  <a:srgbClr val="377D7A"/>
                </a:solidFill>
                <a:latin typeface="Calibri"/>
                <a:ea typeface="Calibri"/>
                <a:cs typeface="Calibri"/>
                <a:sym typeface="Calibri"/>
              </a:rPr>
              <a:t>inleds</a:t>
            </a:r>
            <a:r>
              <a:rPr lang="sv-SE" sz="1800" b="0" i="1" u="none" strike="noStrike" cap="none" dirty="0">
                <a:solidFill>
                  <a:srgbClr val="377D7A"/>
                </a:solidFill>
                <a:latin typeface="Calibri"/>
                <a:ea typeface="Calibri"/>
                <a:cs typeface="Calibri"/>
                <a:sym typeface="Calibri"/>
              </a:rPr>
              <a:t> vid misstanke om sjukdomen, fortsätter vid bekräftad diagnos och </a:t>
            </a:r>
            <a:r>
              <a:rPr lang="sv-SE" sz="1800" b="1" i="1" u="none" strike="noStrike" cap="none" dirty="0">
                <a:solidFill>
                  <a:srgbClr val="377D7A"/>
                </a:solidFill>
                <a:latin typeface="Calibri"/>
                <a:ea typeface="Calibri"/>
                <a:cs typeface="Calibri"/>
                <a:sym typeface="Calibri"/>
              </a:rPr>
              <a:t>avslutas</a:t>
            </a:r>
            <a:r>
              <a:rPr lang="sv-SE" sz="1800" b="0" i="1" u="none" strike="noStrike" cap="none" dirty="0">
                <a:solidFill>
                  <a:srgbClr val="377D7A"/>
                </a:solidFill>
                <a:latin typeface="Calibri"/>
                <a:ea typeface="Calibri"/>
                <a:cs typeface="Calibri"/>
                <a:sym typeface="Calibri"/>
              </a:rPr>
              <a:t> efter uppföljningsbesöket ett år efter att diagnosen fastställdes. </a:t>
            </a:r>
            <a:endParaRPr sz="1800" b="0" i="0" u="none" strike="noStrike" cap="none" dirty="0">
              <a:solidFill>
                <a:srgbClr val="377D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8"/>
          <p:cNvSpPr/>
          <p:nvPr/>
        </p:nvSpPr>
        <p:spPr>
          <a:xfrm>
            <a:off x="988740" y="2283855"/>
            <a:ext cx="4883141" cy="3425837"/>
          </a:xfrm>
          <a:prstGeom prst="rect">
            <a:avLst/>
          </a:prstGeom>
          <a:solidFill>
            <a:srgbClr val="D1EBE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00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endParaRPr lang="sv-SE"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sv-SE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Åtgärder</a:t>
            </a:r>
            <a:r>
              <a:rPr lang="sv-SE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baseras på vårdprogrammet, nationella oc</a:t>
            </a:r>
            <a:r>
              <a:rPr lang="sv-SE" sz="1800" dirty="0">
                <a:latin typeface="Calibri"/>
                <a:ea typeface="Calibri"/>
                <a:cs typeface="Calibri"/>
                <a:sym typeface="Calibri"/>
              </a:rPr>
              <a:t>h internationella </a:t>
            </a:r>
            <a:r>
              <a:rPr lang="sv-SE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riktlinjer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sv-SE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Läkemedelsbehandling ges enligt en målstyrd behandlingsstrategi (</a:t>
            </a:r>
            <a:r>
              <a:rPr lang="sv-SE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treat</a:t>
            </a:r>
            <a:r>
              <a:rPr lang="sv-SE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sv-SE" sz="18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target</a:t>
            </a:r>
            <a:r>
              <a:rPr lang="sv-SE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sv-SE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sv-SE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mvårdnads- och rehabiliteringsinsatser från ett multiprofessionellt team omfattas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sv-SE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Patienten är aktiv genom egenmonitorering och rapportering</a:t>
            </a:r>
            <a:endParaRPr dirty="0"/>
          </a:p>
          <a:p>
            <a:pPr marL="342900" marR="0" lvl="0" indent="-22860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8"/>
          <p:cNvSpPr/>
          <p:nvPr/>
        </p:nvSpPr>
        <p:spPr>
          <a:xfrm>
            <a:off x="6382881" y="2283855"/>
            <a:ext cx="4883141" cy="3425836"/>
          </a:xfrm>
          <a:prstGeom prst="rect">
            <a:avLst/>
          </a:prstGeom>
          <a:solidFill>
            <a:srgbClr val="D1EBE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00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sv-SE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Mål är att:</a:t>
            </a:r>
            <a:endParaRPr dirty="0"/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minska tiden till diagnos och start av     behandling </a:t>
            </a:r>
            <a:endParaRPr lang="sv-SE" dirty="0">
              <a:ea typeface="Calibri"/>
            </a:endParaRPr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öka andelen patienter som snabbt uppnår och bibehåller remission</a:t>
            </a:r>
            <a:endParaRPr dirty="0"/>
          </a:p>
          <a:p>
            <a:pPr marR="0" lvl="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sv-SE" sz="18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Långsiktigt syfte </a:t>
            </a:r>
            <a:r>
              <a:rPr lang="sv-SE" sz="1800" b="1" dirty="0">
                <a:latin typeface="Calibri"/>
                <a:ea typeface="Calibri"/>
                <a:cs typeface="Calibri"/>
                <a:sym typeface="Calibri"/>
              </a:rPr>
              <a:t>är att:</a:t>
            </a: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minska andelen patienter som utvecklar bestående tarmfunktionsnedsättning eller komplikationer av IBD och att bästa möjliga livskvalitet för patienten uppnås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9"/>
          <p:cNvSpPr txBox="1">
            <a:spLocks noGrp="1"/>
          </p:cNvSpPr>
          <p:nvPr>
            <p:ph type="ctrTitle"/>
          </p:nvPr>
        </p:nvSpPr>
        <p:spPr>
          <a:xfrm>
            <a:off x="989013" y="565621"/>
            <a:ext cx="9144000" cy="609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sv-SE" dirty="0"/>
              <a:t>Mer information och stöd</a:t>
            </a:r>
            <a:endParaRPr dirty="0"/>
          </a:p>
        </p:txBody>
      </p:sp>
      <p:sp>
        <p:nvSpPr>
          <p:cNvPr id="313" name="Google Shape;313;p19"/>
          <p:cNvSpPr txBox="1">
            <a:spLocks noGrp="1"/>
          </p:cNvSpPr>
          <p:nvPr>
            <p:ph type="body" idx="1"/>
          </p:nvPr>
        </p:nvSpPr>
        <p:spPr>
          <a:xfrm>
            <a:off x="989013" y="1413069"/>
            <a:ext cx="5148385" cy="4185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v-SE" dirty="0"/>
              <a:t>Mer information och presentationsmaterial för personcentrerade och sammanhållna vårdförlopp finns på </a:t>
            </a:r>
            <a:r>
              <a:rPr lang="sv-SE" u="sng" dirty="0">
                <a:solidFill>
                  <a:schemeClr val="hlink"/>
                </a:solidFill>
                <a:hlinkClick r:id="rId3"/>
              </a:rPr>
              <a:t>www.kunskapsstyrningvard.se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v-SE" dirty="0"/>
              <a:t>Vårdförloppen finns tillgängliga i regionernas gemensamma system för kunskapsstöd </a:t>
            </a:r>
            <a:r>
              <a:rPr lang="sv-SE" u="sng" dirty="0">
                <a:solidFill>
                  <a:schemeClr val="hlink"/>
                </a:solidFill>
                <a:hlinkClick r:id="rId4"/>
              </a:rPr>
              <a:t>NKK</a:t>
            </a:r>
            <a:endParaRPr dirty="0"/>
          </a:p>
        </p:txBody>
      </p:sp>
      <p:sp>
        <p:nvSpPr>
          <p:cNvPr id="314" name="Google Shape;314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01680" y="136244"/>
            <a:ext cx="15519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IBD hos vuxna</a:t>
            </a:r>
            <a:endParaRPr dirty="0"/>
          </a:p>
        </p:txBody>
      </p:sp>
      <p:sp>
        <p:nvSpPr>
          <p:cNvPr id="315" name="Google Shape;315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27053" y="1306742"/>
            <a:ext cx="5036863" cy="3998903"/>
          </a:xfrm>
          <a:prstGeom prst="rect">
            <a:avLst/>
          </a:prstGeom>
          <a:solidFill>
            <a:srgbClr val="D1EAE9"/>
          </a:solidFill>
          <a:ln w="12700" cap="flat" cmpd="sng">
            <a:solidFill>
              <a:srgbClr val="285B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31289" y="4558684"/>
            <a:ext cx="4890095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lang="sv-SE" sz="1100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LÄNK:</a:t>
            </a:r>
            <a:endParaRPr sz="1100" u="sng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317" name="Google Shape;317;p19"/>
          <p:cNvSpPr txBox="1"/>
          <p:nvPr/>
        </p:nvSpPr>
        <p:spPr>
          <a:xfrm>
            <a:off x="6627053" y="1306742"/>
            <a:ext cx="4910325" cy="1564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Filmer</a:t>
            </a:r>
            <a:r>
              <a:rPr lang="sv-SE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Beskriver mål och syfte med vårdförloppet utifrån ett patient- och vårdgivarperspektiv. De intervjuade är ordförande respektive patientrepresentant för den nationella arbetsgrupp (NAG) som har tagit fram vårdförloppet.</a:t>
            </a:r>
            <a:endParaRPr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DEC3BD1-E02F-4E45-9488-12B8B88EF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8746" y="3248861"/>
            <a:ext cx="2604897" cy="14652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DE37282-79BC-40F6-AD6F-3EAF45F04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6642" y="3544625"/>
            <a:ext cx="2604897" cy="1465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>
            <a:spLocks noGrp="1"/>
          </p:cNvSpPr>
          <p:nvPr>
            <p:ph type="ctrTitle"/>
          </p:nvPr>
        </p:nvSpPr>
        <p:spPr>
          <a:xfrm>
            <a:off x="625119" y="346077"/>
            <a:ext cx="10944840" cy="609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lang="sv-SE" dirty="0"/>
              <a:t>Syftet med personcentrerade och sammanhållna vårdförlopp </a:t>
            </a:r>
            <a:endParaRPr dirty="0"/>
          </a:p>
        </p:txBody>
      </p:sp>
      <p:sp>
        <p:nvSpPr>
          <p:cNvPr id="138" name="Google Shape;138;p2"/>
          <p:cNvSpPr txBox="1">
            <a:spLocks noGrp="1"/>
          </p:cNvSpPr>
          <p:nvPr>
            <p:ph type="body" idx="1"/>
          </p:nvPr>
        </p:nvSpPr>
        <p:spPr>
          <a:xfrm>
            <a:off x="625119" y="1150228"/>
            <a:ext cx="5673044" cy="4381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v-SE" dirty="0"/>
              <a:t>Syftet är att öka jämlikheten, effektiviteten och kvaliteten i vården utan att det medför onödig administrativ börda för sjukvårdspersonal.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v-SE" dirty="0"/>
              <a:t>Patienter ska uppleva en mer välorganiserad och helhetsorienterad process utan onödig väntetid i samband med utredning och behandling.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sv-SE" dirty="0"/>
              <a:t>Patienternas livskvalitet och nöjdhet med vården ska förbättras och vården bli mer jämlik och jämställd. </a:t>
            </a:r>
            <a:endParaRPr dirty="0"/>
          </a:p>
          <a:p>
            <a:pPr marL="342900" lvl="0" indent="-190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/>
          </a:p>
        </p:txBody>
      </p:sp>
      <p:pic>
        <p:nvPicPr>
          <p:cNvPr id="139" name="Google Shape;139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1149" y="1477001"/>
            <a:ext cx="5587548" cy="372769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"/>
          <p:cNvSpPr/>
          <p:nvPr/>
        </p:nvSpPr>
        <p:spPr>
          <a:xfrm>
            <a:off x="625120" y="5346989"/>
            <a:ext cx="5786832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sv-SE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r>
              <a:rPr lang="sv-SE" sz="1600" b="1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Patienter, brukare och hälso-och sjukvårdens medarbetare ska vara trygga i att bästa tillgängliga kunskap används i varje möte”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"/>
          <p:cNvSpPr txBox="1"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sv-SE" dirty="0"/>
              <a:t>Regionerna i samverkan</a:t>
            </a:r>
            <a:endParaRPr dirty="0"/>
          </a:p>
        </p:txBody>
      </p:sp>
      <p:sp>
        <p:nvSpPr>
          <p:cNvPr id="147" name="Google Shape;147;p3"/>
          <p:cNvSpPr txBox="1">
            <a:spLocks noGrp="1"/>
          </p:cNvSpPr>
          <p:nvPr>
            <p:ph type="body" idx="1"/>
          </p:nvPr>
        </p:nvSpPr>
        <p:spPr>
          <a:xfrm>
            <a:off x="988743" y="1543698"/>
            <a:ext cx="6449288" cy="4035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v-SE" sz="2000" dirty="0"/>
              <a:t>Arbetet med vårdförloppen utgår från en överenskommelse mellan staten och Sveriges Kommuner och Regioner (SKR).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v-SE" sz="2000" dirty="0"/>
              <a:t>Regeringen vill med satsningen stödja utvecklingsarbetet i regionerna kring kunskapsstyrning i hälso- och sjukvården.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v-SE" sz="2000" dirty="0"/>
              <a:t>Vårdförloppen tas fram av regionerna inom Nationellt system för kunskapsstyrning Hälso- och sjukvård.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v-SE" sz="2000" dirty="0"/>
              <a:t>Vårdförloppen är primärt ett kunskapsstöd för hälso- och sjukvårdspersonal i det kliniska mötet med patient och närstående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sv-SE" sz="2000" dirty="0"/>
              <a:t>Vårdförloppen ska utgå ifrån tillförlitliga och aktuella kunskapsstöd och baseras på bästa tillgängliga kunskap om vård och behandling.</a:t>
            </a:r>
            <a:endParaRPr dirty="0"/>
          </a:p>
          <a:p>
            <a:pPr marL="34290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dirty="0"/>
          </a:p>
        </p:txBody>
      </p:sp>
      <p:pic>
        <p:nvPicPr>
          <p:cNvPr id="148" name="Google Shape;148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7372"/>
          <a:stretch/>
        </p:blipFill>
        <p:spPr>
          <a:xfrm>
            <a:off x="7894224" y="1624979"/>
            <a:ext cx="4297776" cy="3254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"/>
          <p:cNvSpPr txBox="1">
            <a:spLocks noGrp="1"/>
          </p:cNvSpPr>
          <p:nvPr>
            <p:ph type="ctrTitle"/>
          </p:nvPr>
        </p:nvSpPr>
        <p:spPr>
          <a:xfrm>
            <a:off x="988741" y="725610"/>
            <a:ext cx="9594591" cy="53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8695"/>
              </a:buClr>
              <a:buSzPts val="3600"/>
              <a:buFont typeface="Calibri"/>
              <a:buNone/>
            </a:pPr>
            <a:r>
              <a:rPr lang="sv-SE" dirty="0">
                <a:solidFill>
                  <a:srgbClr val="5A8695"/>
                </a:solidFill>
              </a:rPr>
              <a:t>Personcentrerat och sammanhållet vårdförlopp för Inflammatorisk tarmsjukdom (IBD) hos vuxna</a:t>
            </a:r>
            <a:endParaRPr dirty="0"/>
          </a:p>
        </p:txBody>
      </p:sp>
      <p:sp>
        <p:nvSpPr>
          <p:cNvPr id="158" name="Google Shape;158;p4"/>
          <p:cNvSpPr/>
          <p:nvPr/>
        </p:nvSpPr>
        <p:spPr>
          <a:xfrm>
            <a:off x="895252" y="1260236"/>
            <a:ext cx="101029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 b="0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Vårdförlopp IBD hos vuxna </a:t>
            </a:r>
            <a:r>
              <a:rPr lang="sv-SE" sz="1800" b="1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inleds</a:t>
            </a:r>
            <a:r>
              <a:rPr lang="sv-SE" sz="1800" b="0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vid misstanke om sjukdomen, fortsätter vid bekräftad diagnos och </a:t>
            </a:r>
            <a:r>
              <a:rPr lang="sv-SE" sz="1800" b="1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avslutas</a:t>
            </a:r>
            <a:r>
              <a:rPr lang="sv-SE" sz="1800" b="0" i="1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efter uppföljningsbesöket ett år efter att diagnosen fastställdes. </a:t>
            </a:r>
            <a:endParaRPr dirty="0"/>
          </a:p>
        </p:txBody>
      </p:sp>
      <p:sp>
        <p:nvSpPr>
          <p:cNvPr id="156" name="Google Shape;156;p4"/>
          <p:cNvSpPr/>
          <p:nvPr/>
        </p:nvSpPr>
        <p:spPr>
          <a:xfrm>
            <a:off x="988741" y="2146727"/>
            <a:ext cx="4797295" cy="3650832"/>
          </a:xfrm>
          <a:prstGeom prst="rect">
            <a:avLst/>
          </a:prstGeom>
          <a:solidFill>
            <a:srgbClr val="D1EAE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sv-SE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Ingång till vårdförloppet sker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sv-SE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när misstanke om IBD kvarstår efter grundläggande IBD-utredning som omfattar</a:t>
            </a:r>
            <a:endParaRPr dirty="0"/>
          </a:p>
          <a:p>
            <a:pPr marL="8001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sv-SE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Anamnes </a:t>
            </a:r>
            <a:endParaRPr dirty="0"/>
          </a:p>
          <a:p>
            <a:pPr marL="8001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sv-SE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Status inkl. rektoskopi 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sv-SE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Laboratorieprover inkl. fekalt </a:t>
            </a:r>
            <a:r>
              <a:rPr lang="sv-SE" sz="2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kalprotektin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6297423" y="2146727"/>
            <a:ext cx="4700771" cy="3650832"/>
          </a:xfrm>
          <a:prstGeom prst="rect">
            <a:avLst/>
          </a:prstGeom>
          <a:solidFill>
            <a:srgbClr val="D1EAE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Utgång ur vårdförloppet sker om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sv-SE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diagnos IBD kan inte fastställas efter genomgången utredning eller</a:t>
            </a:r>
            <a:endParaRPr dirty="0"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sv-SE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patienten har genomgått uppföljningsbesök ett år efter fastställd diagnos.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2C215C8-1801-48D4-8802-19704F66E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 rot="572920">
            <a:off x="4871388" y="192762"/>
            <a:ext cx="2843887" cy="6224186"/>
          </a:xfrm>
          <a:prstGeom prst="rect">
            <a:avLst/>
          </a:prstGeom>
        </p:spPr>
      </p:pic>
      <p:sp>
        <p:nvSpPr>
          <p:cNvPr id="164" name="Google Shape;164;p5"/>
          <p:cNvSpPr txBox="1"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sv-SE" dirty="0"/>
              <a:t>Nationell variation</a:t>
            </a:r>
            <a:endParaRPr dirty="0"/>
          </a:p>
        </p:txBody>
      </p:sp>
      <p:sp>
        <p:nvSpPr>
          <p:cNvPr id="165" name="Google Shape;165;p5"/>
          <p:cNvSpPr txBox="1">
            <a:spLocks noGrp="1"/>
          </p:cNvSpPr>
          <p:nvPr>
            <p:ph type="body" idx="1"/>
          </p:nvPr>
        </p:nvSpPr>
        <p:spPr>
          <a:xfrm>
            <a:off x="989013" y="1422400"/>
            <a:ext cx="5106987" cy="3982114"/>
          </a:xfrm>
          <a:prstGeom prst="rect">
            <a:avLst/>
          </a:prstGeom>
          <a:solidFill>
            <a:srgbClr val="D1EA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0000" rIns="91425" bIns="45700" anchor="t" anchorCtr="0">
            <a:normAutofit fontScale="25000" lnSpcReduction="2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lang="sv-SE" sz="8000" dirty="0"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sv-SE" sz="8000" dirty="0">
                <a:solidFill>
                  <a:srgbClr val="000000"/>
                </a:solidFill>
              </a:rPr>
              <a:t>Tidig diagnos, initial karakterisering och insättande av adekvat behandling förbättrar prognosen vid IBD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lang="sv-SE" sz="8000" dirty="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sv-SE" sz="8000" dirty="0">
                <a:solidFill>
                  <a:srgbClr val="000000"/>
                </a:solidFill>
              </a:rPr>
              <a:t>Svenska kvalitetsregistret för IBD (SWIBREG) och patientregistret liksom information från företrädare för vården pekar på omotiverade regionala skillnader avseende:</a:t>
            </a:r>
            <a:endParaRPr sz="8000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None/>
            </a:pPr>
            <a:r>
              <a:rPr lang="sv-SE" sz="7200" dirty="0">
                <a:solidFill>
                  <a:srgbClr val="000000"/>
                </a:solidFill>
              </a:rPr>
              <a:t>- Ledtid till diagnostisk ileokoloskopi eller första besök i gastroenterologisk specialiserad vård </a:t>
            </a:r>
            <a:endParaRPr sz="7200" dirty="0"/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None/>
            </a:pPr>
            <a:r>
              <a:rPr lang="sv-SE" sz="7200" dirty="0">
                <a:solidFill>
                  <a:srgbClr val="000000"/>
                </a:solidFill>
              </a:rPr>
              <a:t>- Andel som behandlas med ”targeted therapies” eller genomgår specifika kirurgiska ingrepp</a:t>
            </a:r>
          </a:p>
          <a:p>
            <a:pPr marL="1600200" lvl="1" indent="-11430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</a:pPr>
            <a:endParaRPr lang="sv-SE" sz="8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dirty="0"/>
          </a:p>
        </p:txBody>
      </p:sp>
      <p:sp>
        <p:nvSpPr>
          <p:cNvPr id="166" name="Google Shape;166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01680" y="136244"/>
            <a:ext cx="15519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IBD hos vuxna</a:t>
            </a:r>
            <a:endParaRPr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FA1A2AB-A7C8-42E1-B4DC-E4BC10BD2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99255" y="1422400"/>
            <a:ext cx="5254388" cy="3982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511405A-3F9C-410E-A084-C70732BB49CD}"/>
              </a:ext>
            </a:extLst>
          </p:cNvPr>
          <p:cNvSpPr txBox="1"/>
          <p:nvPr/>
        </p:nvSpPr>
        <p:spPr>
          <a:xfrm>
            <a:off x="6796586" y="1758932"/>
            <a:ext cx="525438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Patienter uttrycker att utredningen är utdragen och att information, samordning och delaktighet är bristande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endParaRPr lang="sv-S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Mag- och tarmförbundet rapporterar att vården brister gällande individanpassad information och efterfrågar en holistisk och personlig vård</a:t>
            </a:r>
            <a:endParaRPr lang="sv-S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"/>
          <p:cNvSpPr txBox="1">
            <a:spLocks noGrp="1"/>
          </p:cNvSpPr>
          <p:nvPr>
            <p:ph type="ctrTitle"/>
          </p:nvPr>
        </p:nvSpPr>
        <p:spPr>
          <a:xfrm>
            <a:off x="4776131" y="903444"/>
            <a:ext cx="8630519" cy="609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lang="sv-SE" sz="2800" dirty="0"/>
              <a:t>Vårdförloppet utgår från </a:t>
            </a:r>
            <a:br>
              <a:rPr lang="sv-SE" sz="2800" dirty="0"/>
            </a:br>
            <a:r>
              <a:rPr lang="sv-SE" sz="2800" dirty="0"/>
              <a:t>tillförlitliga och aktuella kunskapsstöd</a:t>
            </a:r>
            <a:br>
              <a:rPr lang="sv-SE" sz="2800" dirty="0"/>
            </a:br>
            <a:r>
              <a:rPr lang="sv-SE" sz="2800" dirty="0"/>
              <a:t>och baseras på bästa tillgängliga kunskap</a:t>
            </a:r>
            <a:endParaRPr dirty="0"/>
          </a:p>
        </p:txBody>
      </p:sp>
      <p:sp>
        <p:nvSpPr>
          <p:cNvPr id="173" name="Google Shape;173;p6"/>
          <p:cNvSpPr txBox="1">
            <a:spLocks noGrp="1"/>
          </p:cNvSpPr>
          <p:nvPr>
            <p:ph type="body" idx="1"/>
          </p:nvPr>
        </p:nvSpPr>
        <p:spPr>
          <a:xfrm>
            <a:off x="4776131" y="1986866"/>
            <a:ext cx="5577865" cy="3320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00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sv-SE" sz="2200" dirty="0">
                <a:solidFill>
                  <a:srgbClr val="000000"/>
                </a:solidFill>
              </a:rPr>
              <a:t>Nationellt vårdprogram för vuxna med IBD</a:t>
            </a:r>
            <a:endParaRPr sz="2200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2400"/>
              <a:buFont typeface="Arial"/>
              <a:buChar char="•"/>
            </a:pPr>
            <a:r>
              <a:rPr lang="sv-SE" sz="2200" dirty="0">
                <a:solidFill>
                  <a:srgbClr val="000000"/>
                </a:solidFill>
              </a:rPr>
              <a:t>Europeiska (ECCO) rekommendationer för:</a:t>
            </a:r>
            <a:br>
              <a:rPr lang="sv-SE" sz="2200" dirty="0">
                <a:solidFill>
                  <a:srgbClr val="000000"/>
                </a:solidFill>
              </a:rPr>
            </a:br>
            <a:r>
              <a:rPr lang="sv-SE" sz="2200" dirty="0">
                <a:solidFill>
                  <a:srgbClr val="000000"/>
                </a:solidFill>
              </a:rPr>
              <a:t>	- Diagnos och monitorering av IBD</a:t>
            </a:r>
            <a:br>
              <a:rPr lang="sv-SE" sz="2200" dirty="0">
                <a:solidFill>
                  <a:srgbClr val="000000"/>
                </a:solidFill>
              </a:rPr>
            </a:br>
            <a:r>
              <a:rPr lang="sv-SE" sz="2200" dirty="0">
                <a:solidFill>
                  <a:srgbClr val="000000"/>
                </a:solidFill>
              </a:rPr>
              <a:t>	- Medicinsk behandling av IBD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2400"/>
            </a:pPr>
            <a:r>
              <a:rPr lang="sv-SE" sz="2200" dirty="0">
                <a:solidFill>
                  <a:srgbClr val="000000"/>
                </a:solidFill>
              </a:rPr>
              <a:t>	- Kirurgisk behandling av IBD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sv-SE" sz="2200" dirty="0">
                <a:solidFill>
                  <a:srgbClr val="000000"/>
                </a:solidFill>
              </a:rPr>
              <a:t>Svensk Gastroenterologisk Förenings (SGF) riktlinjer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sv-SE" sz="2200" dirty="0">
                <a:solidFill>
                  <a:srgbClr val="000000"/>
                </a:solidFill>
              </a:rPr>
              <a:t>Läkemedelsverkets behandlingsrekommendationer vid IBD</a:t>
            </a:r>
            <a:endParaRPr sz="22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dirty="0"/>
          </a:p>
        </p:txBody>
      </p:sp>
      <p:pic>
        <p:nvPicPr>
          <p:cNvPr id="175" name="Google Shape;175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562" t="21573" r="7633"/>
          <a:stretch/>
        </p:blipFill>
        <p:spPr>
          <a:xfrm>
            <a:off x="-1" y="0"/>
            <a:ext cx="3916907" cy="6646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 txBox="1"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sv-SE" dirty="0"/>
              <a:t>Nulägesbeskrivning ur ett patientperspektiv</a:t>
            </a:r>
            <a:endParaRPr dirty="0"/>
          </a:p>
        </p:txBody>
      </p:sp>
      <p:sp>
        <p:nvSpPr>
          <p:cNvPr id="191" name="Google Shape;191;p7"/>
          <p:cNvSpPr txBox="1"/>
          <p:nvPr/>
        </p:nvSpPr>
        <p:spPr>
          <a:xfrm>
            <a:off x="4603002" y="1264938"/>
            <a:ext cx="195624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 b="1">
                <a:solidFill>
                  <a:srgbClr val="D48A18"/>
                </a:solidFill>
                <a:latin typeface="Calibri"/>
                <a:ea typeface="Calibri"/>
                <a:cs typeface="Calibri"/>
                <a:sym typeface="Calibri"/>
              </a:rPr>
              <a:t>Utmaningar</a:t>
            </a:r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body" idx="1"/>
          </p:nvPr>
        </p:nvSpPr>
        <p:spPr>
          <a:xfrm>
            <a:off x="4603007" y="1788158"/>
            <a:ext cx="5407270" cy="792000"/>
          </a:xfrm>
          <a:prstGeom prst="rect">
            <a:avLst/>
          </a:prstGeom>
          <a:solidFill>
            <a:srgbClr val="F3CE9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sv-SE">
                <a:solidFill>
                  <a:srgbClr val="000000"/>
                </a:solidFill>
              </a:rPr>
              <a:t>1) Utdragen utredning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/>
          </a:p>
        </p:txBody>
      </p:sp>
      <p:sp>
        <p:nvSpPr>
          <p:cNvPr id="182" name="Google Shape;182;p7"/>
          <p:cNvSpPr txBox="1"/>
          <p:nvPr/>
        </p:nvSpPr>
        <p:spPr>
          <a:xfrm>
            <a:off x="4603002" y="2898610"/>
            <a:ext cx="5407270" cy="792000"/>
          </a:xfrm>
          <a:prstGeom prst="rect">
            <a:avLst/>
          </a:prstGeom>
          <a:solidFill>
            <a:srgbClr val="F3CE9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2) Bristande information och samordning 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7"/>
          <p:cNvSpPr txBox="1"/>
          <p:nvPr/>
        </p:nvSpPr>
        <p:spPr>
          <a:xfrm>
            <a:off x="4603003" y="4009062"/>
            <a:ext cx="5407270" cy="792000"/>
          </a:xfrm>
          <a:prstGeom prst="rect">
            <a:avLst/>
          </a:prstGeom>
          <a:solidFill>
            <a:srgbClr val="F3CE9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3) Bristande delaktighet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7"/>
          <p:cNvSpPr txBox="1"/>
          <p:nvPr/>
        </p:nvSpPr>
        <p:spPr>
          <a:xfrm>
            <a:off x="4603005" y="5143332"/>
            <a:ext cx="5407270" cy="792000"/>
          </a:xfrm>
          <a:prstGeom prst="rect">
            <a:avLst/>
          </a:prstGeom>
          <a:solidFill>
            <a:srgbClr val="F3CE9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sv-S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4) Tar lång tid att återfå livskvalitet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96883" y="1969933"/>
            <a:ext cx="242490" cy="25480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48A18"/>
          </a:solidFill>
          <a:ln w="12700" cap="flat" cmpd="sng">
            <a:solidFill>
              <a:srgbClr val="D48A1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96883" y="3119281"/>
            <a:ext cx="242490" cy="25480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48A18"/>
          </a:solidFill>
          <a:ln w="12700" cap="flat" cmpd="sng">
            <a:solidFill>
              <a:srgbClr val="D48A1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96883" y="4268629"/>
            <a:ext cx="242490" cy="25480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48A18"/>
          </a:solidFill>
          <a:ln w="12700" cap="flat" cmpd="sng">
            <a:solidFill>
              <a:srgbClr val="D48A1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96883" y="5376418"/>
            <a:ext cx="242490" cy="25480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48A18"/>
          </a:solidFill>
          <a:ln w="12700" cap="flat" cmpd="sng">
            <a:solidFill>
              <a:srgbClr val="D48A1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01680" y="136244"/>
            <a:ext cx="15519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IBD hos vuxna</a:t>
            </a:r>
            <a:endParaRPr/>
          </a:p>
        </p:txBody>
      </p:sp>
      <p:pic>
        <p:nvPicPr>
          <p:cNvPr id="192" name="Google Shape;192;p7" descr="Bilden visar schema för patientens erfarenheter och utmaningar genom vårdförloppe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196" y="1368070"/>
            <a:ext cx="3446367" cy="4873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8742" y="2018334"/>
            <a:ext cx="4838852" cy="3321753"/>
          </a:xfrm>
          <a:prstGeom prst="rect">
            <a:avLst/>
          </a:prstGeom>
          <a:solidFill>
            <a:srgbClr val="D1EBE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0000" rIns="91425" bIns="45700" anchor="t" anchorCtr="0">
            <a:noAutofit/>
          </a:bodyPr>
          <a:lstStyle/>
          <a:p>
            <a:pPr marL="180000" marR="0" lvl="0" indent="-27599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9"/>
          <p:cNvSpPr txBox="1"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A8695"/>
              </a:buClr>
              <a:buSzPts val="3600"/>
              <a:buFont typeface="Calibri"/>
              <a:buNone/>
            </a:pPr>
            <a:r>
              <a:rPr lang="sv-SE" dirty="0">
                <a:solidFill>
                  <a:srgbClr val="5A8695"/>
                </a:solidFill>
              </a:rPr>
              <a:t>Vårdförloppets mål</a:t>
            </a:r>
            <a:endParaRPr dirty="0"/>
          </a:p>
        </p:txBody>
      </p:sp>
      <p:sp>
        <p:nvSpPr>
          <p:cNvPr id="213" name="Google Shape;213;p9"/>
          <p:cNvSpPr txBox="1"/>
          <p:nvPr/>
        </p:nvSpPr>
        <p:spPr>
          <a:xfrm>
            <a:off x="1195942" y="2255745"/>
            <a:ext cx="4155533" cy="306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Det övergripande målet för vårdförlopp IBD är att  uppnå en God vård.</a:t>
            </a:r>
            <a:endParaRPr sz="2000"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sv-SE" sz="20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Specifika mål: </a:t>
            </a:r>
            <a:endParaRPr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000" marR="0" lvl="0" indent="-180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sv-SE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Minska tiden från misstanke om IBD till diagnos och start av behandling </a:t>
            </a:r>
            <a:endParaRPr sz="2000" dirty="0"/>
          </a:p>
          <a:p>
            <a:pPr marL="180000" marR="0" lvl="0" indent="-180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sv-SE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Öka andelen patienter som snabbt uppnår och bibehåller </a:t>
            </a:r>
            <a:r>
              <a:rPr lang="sv-SE" sz="20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remission</a:t>
            </a:r>
            <a:r>
              <a:rPr lang="sv-SE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01680" y="136244"/>
            <a:ext cx="15519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IBD hos vuxna</a:t>
            </a:r>
            <a:endParaRPr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E055AB5-66F9-43FF-ADD4-7DBB685B5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43296" y="1984235"/>
            <a:ext cx="4694830" cy="33338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204F879-C401-453C-8AD8-1D798C6DA635}"/>
              </a:ext>
            </a:extLst>
          </p:cNvPr>
          <p:cNvSpPr txBox="1"/>
          <p:nvPr/>
        </p:nvSpPr>
        <p:spPr>
          <a:xfrm>
            <a:off x="6880025" y="2255745"/>
            <a:ext cx="4107975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marR="0" lvl="0" indent="-180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Patienten och eventuellt närstående erbjuds information om aktuell sjukdom, behandling och aktuella vårdprocesser</a:t>
            </a:r>
            <a:endParaRPr lang="sv-S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0000" marR="0" lvl="0" indent="-1800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sv-SE" sz="2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Patienten och eventuellt närstående upplever delaktighet och tilltro till sin egen förmåga att hantera vården av sin sjukdom.</a:t>
            </a:r>
            <a:endParaRPr lang="sv-S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v-S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70758" y="4771933"/>
            <a:ext cx="2123268" cy="18546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0"/>
          <p:cNvSpPr txBox="1">
            <a:spLocks noGrp="1"/>
          </p:cNvSpPr>
          <p:nvPr>
            <p:ph type="ctrTitle"/>
          </p:nvPr>
        </p:nvSpPr>
        <p:spPr>
          <a:xfrm>
            <a:off x="826758" y="374298"/>
            <a:ext cx="9144000" cy="609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None/>
            </a:pPr>
            <a:r>
              <a:rPr lang="sv-SE"/>
              <a:t>Vårdförloppet innehåller flödesschema och åtgärder </a:t>
            </a:r>
            <a:endParaRPr/>
          </a:p>
        </p:txBody>
      </p:sp>
      <p:sp>
        <p:nvSpPr>
          <p:cNvPr id="221" name="Google Shape;221;p10"/>
          <p:cNvSpPr/>
          <p:nvPr/>
        </p:nvSpPr>
        <p:spPr>
          <a:xfrm>
            <a:off x="826758" y="1483826"/>
            <a:ext cx="2905847" cy="360000"/>
          </a:xfrm>
          <a:prstGeom prst="rect">
            <a:avLst/>
          </a:prstGeom>
          <a:solidFill>
            <a:srgbClr val="92CE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sv-SE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Flödesschema</a:t>
            </a:r>
            <a:endParaRPr/>
          </a:p>
        </p:txBody>
      </p:sp>
      <p:sp>
        <p:nvSpPr>
          <p:cNvPr id="222" name="Google Shape;222;p10"/>
          <p:cNvSpPr/>
          <p:nvPr/>
        </p:nvSpPr>
        <p:spPr>
          <a:xfrm>
            <a:off x="4556854" y="1464197"/>
            <a:ext cx="6336000" cy="360000"/>
          </a:xfrm>
          <a:prstGeom prst="rect">
            <a:avLst/>
          </a:prstGeom>
          <a:solidFill>
            <a:srgbClr val="92CE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sv-SE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Åtgärdsblock</a:t>
            </a:r>
            <a:endParaRPr/>
          </a:p>
        </p:txBody>
      </p:sp>
      <p:sp>
        <p:nvSpPr>
          <p:cNvPr id="223" name="Google Shape;223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780561" y="3780377"/>
            <a:ext cx="504000" cy="2160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75C2BE"/>
          </a:solidFill>
          <a:ln w="12700" cap="flat" cmpd="sng">
            <a:solidFill>
              <a:srgbClr val="377D7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4" name="Google Shape;224;p10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5433427"/>
              </p:ext>
            </p:extLst>
          </p:nvPr>
        </p:nvGraphicFramePr>
        <p:xfrm>
          <a:off x="4572896" y="2052330"/>
          <a:ext cx="6335725" cy="4130550"/>
        </p:xfrm>
        <a:graphic>
          <a:graphicData uri="http://schemas.openxmlformats.org/drawingml/2006/table">
            <a:tbl>
              <a:tblPr firstRow="1" bandRow="1">
                <a:noFill/>
                <a:tableStyleId>{A37E3777-ACA3-4444-AD64-6A46D24F54C1}</a:tableStyleId>
              </a:tblPr>
              <a:tblGrid>
                <a:gridCol w="421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6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Hälso- och sjukvårdens åtgärder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v-SE" sz="16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Patientens åtgärder</a:t>
                      </a:r>
                      <a:endParaRPr sz="16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5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sv-SE" sz="16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(C) </a:t>
                      </a:r>
                      <a:r>
                        <a:rPr lang="sv-SE" sz="1600" b="1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Ileokoloskopi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sv-SE" sz="16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Remissbedömning bör ske inom ett arbetsdygn, därefter skickas kallelse med instruktioner för förberedelser vartefter undersökning sker.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sv-SE" sz="160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Ileokoloskopi</a:t>
                      </a:r>
                      <a:r>
                        <a:rPr lang="sv-SE" sz="16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med biopsiprovtagning bör genomföras inom två veckor och vid IBD-bild bör inflammationen värderas utifrån SES-CD/UCEIS.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sv-SE" sz="16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Remiss till patolog bör inkludera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urier New"/>
                        <a:buChar char="o"/>
                      </a:pPr>
                      <a:r>
                        <a:rPr lang="sv-SE" sz="16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symtom och symtomduration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urier New"/>
                        <a:buChar char="o"/>
                      </a:pPr>
                      <a:r>
                        <a:rPr lang="sv-SE" sz="16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makroskopisk bild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urier New"/>
                        <a:buChar char="o"/>
                      </a:pPr>
                      <a:r>
                        <a:rPr lang="sv-SE" sz="16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insatt behandling, inklusive NSAID, och behandlingsduration innan </a:t>
                      </a:r>
                      <a:r>
                        <a:rPr lang="sv-SE" sz="160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skopi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ourier New"/>
                        <a:buChar char="o"/>
                      </a:pPr>
                      <a:r>
                        <a:rPr lang="sv-SE" sz="16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resultat av </a:t>
                      </a:r>
                      <a:r>
                        <a:rPr lang="sv-SE" sz="160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feces</a:t>
                      </a:r>
                      <a:r>
                        <a:rPr lang="sv-SE" sz="16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-prover (F-</a:t>
                      </a:r>
                      <a:r>
                        <a:rPr lang="sv-SE" sz="160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kalprotektin</a:t>
                      </a:r>
                      <a:r>
                        <a:rPr lang="sv-SE" sz="16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F-PCR/odling och F-</a:t>
                      </a:r>
                      <a:r>
                        <a:rPr lang="sv-SE" sz="160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Clostridioides</a:t>
                      </a:r>
                      <a:r>
                        <a:rPr lang="sv-SE" sz="16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sv-SE" sz="1600" u="none" strike="noStrike" cap="non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difficile</a:t>
                      </a:r>
                      <a:r>
                        <a:rPr lang="sv-SE" sz="16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).</a:t>
                      </a:r>
                      <a:endParaRPr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sv-SE" sz="1600" u="none" strike="noStrike" cap="none" dirty="0"/>
                        <a:t>Inför mötet: 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sv-SE" sz="1600" u="none" strike="noStrike" cap="none" dirty="0"/>
                        <a:t>Genomföra förberedelser enligt instruktion från vårdpersonal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sv-SE" sz="1600" u="none" strike="noStrike" cap="none" dirty="0"/>
                        <a:t>Kontakta vårdgivare vid problem med att följa instruktionen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sv-SE" sz="1600" u="none" strike="noStrike" cap="none" dirty="0"/>
                        <a:t>Efter mötet: 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sv-SE" sz="1600" u="none" strike="noStrike" cap="none" dirty="0"/>
                        <a:t>Uppmärksamma symtom och kontakta vårdgivare vid behov </a:t>
                      </a:r>
                      <a:endParaRPr dirty="0"/>
                    </a:p>
                    <a:p>
                      <a:pPr marL="285750" marR="0" lvl="0" indent="-1841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" name="Google Shape;225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01680" y="136244"/>
            <a:ext cx="15519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IBD hos vuxna</a:t>
            </a:r>
            <a:endParaRPr/>
          </a:p>
        </p:txBody>
      </p:sp>
      <p:pic>
        <p:nvPicPr>
          <p:cNvPr id="226" name="Google Shape;226;p10" descr="Bilden visar vårdförloppets flödesschema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758" y="1947619"/>
            <a:ext cx="2943847" cy="4484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0TgJhFrNbr7.Xbsbn_9Ng"/>
</p:tagLst>
</file>

<file path=ppt/theme/theme1.xml><?xml version="1.0" encoding="utf-8"?>
<a:theme xmlns:a="http://schemas.openxmlformats.org/drawingml/2006/main" name="1_Tema_sveriges_regioner_i_samverkan">
  <a:themeElements>
    <a:clrScheme name="Sveriges regioner i samverk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7D7A"/>
      </a:accent1>
      <a:accent2>
        <a:srgbClr val="CC91A9"/>
      </a:accent2>
      <a:accent3>
        <a:srgbClr val="203670"/>
      </a:accent3>
      <a:accent4>
        <a:srgbClr val="EBAE51"/>
      </a:accent4>
      <a:accent5>
        <a:srgbClr val="6C3F80"/>
      </a:accent5>
      <a:accent6>
        <a:srgbClr val="D34B50"/>
      </a:accent6>
      <a:hlink>
        <a:srgbClr val="18A7B8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_sveriges_regioner_i_samverkan">
  <a:themeElements>
    <a:clrScheme name="Sveriges regioner i samverk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7D7A"/>
      </a:accent1>
      <a:accent2>
        <a:srgbClr val="CC91A9"/>
      </a:accent2>
      <a:accent3>
        <a:srgbClr val="203670"/>
      </a:accent3>
      <a:accent4>
        <a:srgbClr val="EBAE51"/>
      </a:accent4>
      <a:accent5>
        <a:srgbClr val="6C3F80"/>
      </a:accent5>
      <a:accent6>
        <a:srgbClr val="D34B50"/>
      </a:accent6>
      <a:hlink>
        <a:srgbClr val="18A7B8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_sveriges_regioner_i_samverkan">
  <a:themeElements>
    <a:clrScheme name="Sveriges regioner i samverk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7D7A"/>
      </a:accent1>
      <a:accent2>
        <a:srgbClr val="CC91A9"/>
      </a:accent2>
      <a:accent3>
        <a:srgbClr val="203670"/>
      </a:accent3>
      <a:accent4>
        <a:srgbClr val="EBAE51"/>
      </a:accent4>
      <a:accent5>
        <a:srgbClr val="6C3F80"/>
      </a:accent5>
      <a:accent6>
        <a:srgbClr val="D34B50"/>
      </a:accent6>
      <a:hlink>
        <a:srgbClr val="18A7B8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årdförlopp presentation mall" id="{D6D87600-4664-4D8D-AFA0-A72CB7C11140}" vid="{9226E296-3A06-4CC4-8B97-86EDD3B06295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1484</Words>
  <Application>Microsoft Office PowerPoint</Application>
  <PresentationFormat>Bredbild</PresentationFormat>
  <Paragraphs>206</Paragraphs>
  <Slides>17</Slides>
  <Notes>17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3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1_Tema_sveriges_regioner_i_samverkan</vt:lpstr>
      <vt:lpstr>Tema_sveriges_regioner_i_samverkan</vt:lpstr>
      <vt:lpstr>2_Tema_sveriges_regioner_i_samverkan</vt:lpstr>
      <vt:lpstr>think-cell Slide</vt:lpstr>
      <vt:lpstr>PowerPoint-presentation</vt:lpstr>
      <vt:lpstr>Syftet med personcentrerade och sammanhållna vårdförlopp </vt:lpstr>
      <vt:lpstr>Regionerna i samverkan</vt:lpstr>
      <vt:lpstr>Personcentrerat och sammanhållet vårdförlopp för Inflammatorisk tarmsjukdom (IBD) hos vuxna</vt:lpstr>
      <vt:lpstr>Nationell variation</vt:lpstr>
      <vt:lpstr>Vårdförloppet utgår från  tillförlitliga och aktuella kunskapsstöd och baseras på bästa tillgängliga kunskap</vt:lpstr>
      <vt:lpstr>Nulägesbeskrivning ur ett patientperspektiv</vt:lpstr>
      <vt:lpstr>Vårdförloppets mål</vt:lpstr>
      <vt:lpstr>Vårdförloppet innehåller flödesschema och åtgärder </vt:lpstr>
      <vt:lpstr>Vårdförloppet lägger tonvikt på</vt:lpstr>
      <vt:lpstr>Patientkontrakt</vt:lpstr>
      <vt:lpstr>Vad kommer att följas upp (urval)</vt:lpstr>
      <vt:lpstr>Vad blir konsekvenserna?</vt:lpstr>
      <vt:lpstr>Dialog</vt:lpstr>
      <vt:lpstr>Deltagare</vt:lpstr>
      <vt:lpstr>Personcentrerat och sammanhållet vårdförlopp för Inflammatorisk tarmsjukdom (IBD) hos vuxna</vt:lpstr>
      <vt:lpstr>Mer information och stöd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Holmström Christina</dc:creator>
  <cp:lastModifiedBy>Björk Staffan</cp:lastModifiedBy>
  <cp:revision>26</cp:revision>
  <dcterms:created xsi:type="dcterms:W3CDTF">2020-05-28T13:45:39Z</dcterms:created>
  <dcterms:modified xsi:type="dcterms:W3CDTF">2022-06-09T08:15:47Z</dcterms:modified>
</cp:coreProperties>
</file>