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4"/>
  </p:notesMasterIdLst>
  <p:handoutMasterIdLst>
    <p:handoutMasterId r:id="rId25"/>
  </p:handoutMasterIdLst>
  <p:sldIdLst>
    <p:sldId id="265" r:id="rId6"/>
    <p:sldId id="287" r:id="rId7"/>
    <p:sldId id="286" r:id="rId8"/>
    <p:sldId id="290" r:id="rId9"/>
    <p:sldId id="269" r:id="rId10"/>
    <p:sldId id="291" r:id="rId11"/>
    <p:sldId id="271" r:id="rId12"/>
    <p:sldId id="260" r:id="rId13"/>
    <p:sldId id="259" r:id="rId14"/>
    <p:sldId id="272" r:id="rId15"/>
    <p:sldId id="289" r:id="rId16"/>
    <p:sldId id="277" r:id="rId17"/>
    <p:sldId id="311" r:id="rId18"/>
    <p:sldId id="262" r:id="rId19"/>
    <p:sldId id="263" r:id="rId20"/>
    <p:sldId id="292" r:id="rId21"/>
    <p:sldId id="276" r:id="rId22"/>
    <p:sldId id="284" r:id="rId23"/>
  </p:sldIdLst>
  <p:sldSz cx="12192000" cy="6858000"/>
  <p:notesSz cx="6858000" cy="9144000"/>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72" d="100"/>
          <a:sy n="72" d="100"/>
        </p:scale>
        <p:origin x="-96" y="10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2023-06-05</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8200" y="1825625"/>
            <a:ext cx="10515600" cy="40380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Ländryggbesvär hos vuxna</a:t>
            </a: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8" name="Platshållare för text 4"/>
          <p:cNvSpPr txBox="1">
            <a:spLocks/>
          </p:cNvSpPr>
          <p:nvPr/>
        </p:nvSpPr>
        <p:spPr>
          <a:xfrm>
            <a:off x="4603004" y="2879933"/>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a:t>
            </a:r>
            <a:r>
              <a:rPr lang="sv-SE" i="1" dirty="0">
                <a:solidFill>
                  <a:srgbClr val="000000"/>
                </a:solidFill>
                <a:ea typeface="Calibri" panose="020F0502020204030204" pitchFamily="34" charset="0"/>
                <a:cs typeface="Arial" panose="020B0604020202020204" pitchFamily="34" charset="0"/>
              </a:rPr>
              <a:t>Brister i tillgänglighet</a:t>
            </a:r>
            <a:r>
              <a:rPr lang="sv-SE" i="1" dirty="0">
                <a:solidFill>
                  <a:srgbClr val="000000"/>
                </a:solidFill>
                <a:cs typeface="Arial" panose="020B0604020202020204" pitchFamily="34" charset="0"/>
              </a:rPr>
              <a:t> </a:t>
            </a:r>
            <a:endParaRPr lang="sv-SE" i="1"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4" y="3978067"/>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a:t>
            </a:r>
            <a:r>
              <a:rPr lang="sv-SE" i="1" dirty="0">
                <a:solidFill>
                  <a:srgbClr val="000000"/>
                </a:solidFill>
                <a:ea typeface="Calibri" panose="020F0502020204030204" pitchFamily="34" charset="0"/>
                <a:cs typeface="Arial" panose="020B0604020202020204" pitchFamily="34" charset="0"/>
              </a:rPr>
              <a:t>Brister i kommunikation, delaktighet och kontinuitet</a:t>
            </a:r>
            <a:endParaRPr lang="sv-SE" i="1" dirty="0"/>
          </a:p>
        </p:txBody>
      </p:sp>
      <p:sp>
        <p:nvSpPr>
          <p:cNvPr id="2" name="Högerpil 1"/>
          <p:cNvSpPr/>
          <p:nvPr/>
        </p:nvSpPr>
        <p:spPr>
          <a:xfrm>
            <a:off x="4296885" y="207660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313018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80801" y="4246853"/>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a:t>
            </a:r>
            <a:r>
              <a:rPr lang="sv-SE" i="1" dirty="0">
                <a:solidFill>
                  <a:srgbClr val="000000"/>
                </a:solidFill>
                <a:ea typeface="Calibri" panose="020F0502020204030204" pitchFamily="34" charset="0"/>
                <a:cs typeface="Arial" panose="020B0604020202020204" pitchFamily="34" charset="0"/>
              </a:rPr>
              <a:t>Bristande information och kunskap</a:t>
            </a:r>
            <a:endParaRPr lang="sv-SE" i="1" dirty="0"/>
          </a:p>
          <a:p>
            <a:pPr lvl="0">
              <a:lnSpc>
                <a:spcPct val="100000"/>
              </a:lnSpc>
              <a:spcBef>
                <a:spcPts val="600"/>
              </a:spcBef>
              <a:defRPr/>
            </a:pPr>
            <a:endParaRPr lang="sv-SE" sz="1600" dirty="0"/>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dirty="0">
                <a:solidFill>
                  <a:schemeClr val="accent1">
                    <a:lumMod val="75000"/>
                  </a:schemeClr>
                </a:solidFill>
              </a:rPr>
              <a:t>Utmaningar</a:t>
            </a:r>
          </a:p>
        </p:txBody>
      </p:sp>
      <p:sp>
        <p:nvSpPr>
          <p:cNvPr id="3" name="textruta 2">
            <a:extLst>
              <a:ext uri="{FF2B5EF4-FFF2-40B4-BE49-F238E27FC236}">
                <a16:creationId xmlns:a16="http://schemas.microsoft.com/office/drawing/2014/main" id="{2B91146D-8253-007B-1CF5-53FC4CA69F0C}"/>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pic>
        <p:nvPicPr>
          <p:cNvPr id="17" name="Bildobjekt 16" descr="En bild som visar text, skärmbild, meny, dokument&#10;&#10;Automatiskt genererad beskrivning">
            <a:extLst>
              <a:ext uri="{FF2B5EF4-FFF2-40B4-BE49-F238E27FC236}">
                <a16:creationId xmlns:a16="http://schemas.microsoft.com/office/drawing/2014/main" id="{5C743FBB-DC87-4741-7B5A-D1238E207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42" y="1634998"/>
            <a:ext cx="3244510" cy="4686515"/>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76291" y="616841"/>
            <a:ext cx="3440383" cy="609793"/>
          </a:xfrm>
        </p:spPr>
        <p:txBody>
          <a:bodyPr/>
          <a:lstStyle/>
          <a:p>
            <a:r>
              <a:rPr lang="sv-SE" dirty="0"/>
              <a:t>Patientkontrakt</a:t>
            </a:r>
          </a:p>
        </p:txBody>
      </p:sp>
      <p:sp>
        <p:nvSpPr>
          <p:cNvPr id="5" name="Platshållare för text 4"/>
          <p:cNvSpPr>
            <a:spLocks noGrp="1"/>
          </p:cNvSpPr>
          <p:nvPr>
            <p:ph type="body" sz="quarter" idx="10"/>
          </p:nvPr>
        </p:nvSpPr>
        <p:spPr>
          <a:xfrm>
            <a:off x="5047666" y="1226634"/>
            <a:ext cx="7144334" cy="4186238"/>
          </a:xfrm>
        </p:spPr>
        <p:txBody>
          <a:bodyPr>
            <a:normAutofit fontScale="92500" lnSpcReduction="10000"/>
          </a:bodyPr>
          <a:lstStyle/>
          <a:p>
            <a:pPr marL="342900" indent="-342900">
              <a:lnSpc>
                <a:spcPct val="107000"/>
              </a:lnSpc>
              <a:spcAft>
                <a:spcPts val="800"/>
              </a:spcAft>
              <a:buFont typeface="Arial" panose="020B0604020202020204" pitchFamily="34" charset="0"/>
              <a:buChar char="•"/>
            </a:pPr>
            <a:r>
              <a:rPr lang="sv-SE" dirty="0">
                <a:effectLst/>
                <a:ea typeface="Times New Roman" panose="02020603050405020304" pitchFamily="18" charset="0"/>
                <a:cs typeface="Times New Roman" panose="02020603050405020304" pitchFamily="18" charset="0"/>
              </a:rPr>
              <a:t>Innehåller rehabiliteringsplan: </a:t>
            </a:r>
          </a:p>
          <a:p>
            <a:pPr marL="1028700" lvl="1" indent="-342900">
              <a:lnSpc>
                <a:spcPct val="107000"/>
              </a:lnSpc>
              <a:spcAft>
                <a:spcPts val="800"/>
              </a:spcAft>
            </a:pPr>
            <a:r>
              <a:rPr lang="sv-SE" dirty="0">
                <a:effectLst/>
                <a:ea typeface="Times New Roman" panose="02020603050405020304" pitchFamily="18" charset="0"/>
                <a:cs typeface="Times New Roman" panose="02020603050405020304" pitchFamily="18" charset="0"/>
              </a:rPr>
              <a:t>tydliga personcentrerade målsättningar.</a:t>
            </a:r>
          </a:p>
          <a:p>
            <a:pPr marL="1028700" lvl="1" indent="-342900">
              <a:lnSpc>
                <a:spcPct val="107000"/>
              </a:lnSpc>
              <a:spcAft>
                <a:spcPts val="800"/>
              </a:spcAft>
            </a:pPr>
            <a:r>
              <a:rPr lang="sv-SE" dirty="0">
                <a:effectLst/>
                <a:ea typeface="Times New Roman" panose="02020603050405020304" pitchFamily="18" charset="0"/>
                <a:cs typeface="Times New Roman" panose="02020603050405020304" pitchFamily="18" charset="0"/>
              </a:rPr>
              <a:t>planering av åtgärder för att nå dessa mål.</a:t>
            </a:r>
          </a:p>
          <a:p>
            <a:pPr marL="1485900" lvl="2" indent="-342900">
              <a:lnSpc>
                <a:spcPct val="107000"/>
              </a:lnSpc>
              <a:spcAft>
                <a:spcPts val="800"/>
              </a:spcAft>
            </a:pPr>
            <a:r>
              <a:rPr lang="sv-SE" dirty="0">
                <a:effectLst/>
                <a:ea typeface="Calibri" panose="020F0502020204030204" pitchFamily="34" charset="0"/>
                <a:cs typeface="Times New Roman" panose="02020603050405020304" pitchFamily="18" charset="0"/>
              </a:rPr>
              <a:t>Tydliggör vad utföras av vårdgivaren och patientens egenvård .</a:t>
            </a:r>
            <a:endParaRPr lang="sv-SE" dirty="0"/>
          </a:p>
          <a:p>
            <a:pPr marL="342900" indent="-342900">
              <a:lnSpc>
                <a:spcPct val="100000"/>
              </a:lnSpc>
              <a:spcBef>
                <a:spcPts val="600"/>
              </a:spcBef>
              <a:buFont typeface="Arial" panose="020B0604020202020204" pitchFamily="34" charset="0"/>
              <a:buChar char="•"/>
            </a:pPr>
            <a:r>
              <a:rPr lang="sv-SE" dirty="0"/>
              <a:t>Innehåller uppgift om fast vårdkontakt och, om möjligt, avtalade tider för kommande besök.</a:t>
            </a:r>
          </a:p>
          <a:p>
            <a:pPr marL="342900" indent="-342900">
              <a:lnSpc>
                <a:spcPct val="100000"/>
              </a:lnSpc>
              <a:spcBef>
                <a:spcPts val="600"/>
              </a:spcBef>
              <a:buFont typeface="Arial" panose="020B0604020202020204" pitchFamily="34" charset="0"/>
              <a:buChar char="•"/>
            </a:pPr>
            <a:r>
              <a:rPr lang="sv-SE" dirty="0"/>
              <a:t>Dokumenteras av vårdgivare i journal och vid behov skriftligt av patienten (Bilaga H).</a:t>
            </a:r>
          </a:p>
          <a:p>
            <a:pPr marL="342900" indent="-342900">
              <a:lnSpc>
                <a:spcPct val="100000"/>
              </a:lnSpc>
              <a:spcBef>
                <a:spcPts val="600"/>
              </a:spcBef>
              <a:buFont typeface="Arial" panose="020B0604020202020204" pitchFamily="34" charset="0"/>
              <a:buChar char="•"/>
            </a:pPr>
            <a:r>
              <a:rPr lang="sv-SE" dirty="0"/>
              <a:t>Kontinuerlig revideras.</a:t>
            </a:r>
          </a:p>
          <a:p>
            <a:endParaRPr lang="sv-SE"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2" name="textruta 1">
            <a:extLst>
              <a:ext uri="{FF2B5EF4-FFF2-40B4-BE49-F238E27FC236}">
                <a16:creationId xmlns:a16="http://schemas.microsoft.com/office/drawing/2014/main" id="{D29E7CDD-B713-1115-104A-3D85432818F6}"/>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7338822" cy="3806825"/>
          </a:xfrm>
          <a:solidFill>
            <a:schemeClr val="bg1"/>
          </a:solidFill>
          <a:ln>
            <a:noFill/>
          </a:ln>
          <a:effectLst/>
        </p:spPr>
        <p:txBody>
          <a:bodyPr tIns="90000"/>
          <a:lstStyle/>
          <a:p>
            <a:pPr marL="342900" lvl="0" indent="-342900">
              <a:lnSpc>
                <a:spcPct val="100000"/>
              </a:lnSpc>
              <a:spcBef>
                <a:spcPts val="600"/>
              </a:spcBef>
              <a:buFont typeface="Arial" panose="020B0604020202020204" pitchFamily="34" charset="0"/>
              <a:buChar char="•"/>
              <a:defRPr/>
            </a:pPr>
            <a:r>
              <a:rPr lang="sv-SE" sz="2400" dirty="0">
                <a:solidFill>
                  <a:srgbClr val="000000"/>
                </a:solidFill>
                <a:effectLst/>
                <a:ea typeface="Times New Roman" panose="02020603050405020304" pitchFamily="18" charset="0"/>
                <a:cs typeface="Arial" panose="020B0604020202020204" pitchFamily="34" charset="0"/>
              </a:rPr>
              <a:t>N</a:t>
            </a:r>
            <a:r>
              <a:rPr lang="sv-SE" sz="2400" dirty="0">
                <a:effectLst/>
                <a:ea typeface="Times New Roman" panose="02020603050405020304" pitchFamily="18" charset="0"/>
              </a:rPr>
              <a:t>ationella och regionala kunskapsunderlag i primärvården av ländryggsbesvär.</a:t>
            </a: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Publicerade systematiska översikt baserade på randomiserade kontrollerade studier (RCT), majoriteten med meta-analyser.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Nationella arbetsgruppens evidensbaserad konsensusförfarande för rekommendationer gällande utredning och behandling av ländryggsbesvär (Bilaga A).</a:t>
            </a: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7" name="textruta 6">
            <a:extLst>
              <a:ext uri="{FF2B5EF4-FFF2-40B4-BE49-F238E27FC236}">
                <a16:creationId xmlns:a16="http://schemas.microsoft.com/office/drawing/2014/main" id="{63547DED-8D00-29A5-329E-628464561164}"/>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44910" y="1284068"/>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63592" y="1302389"/>
            <a:ext cx="5952483"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 (informationsflik</a:t>
            </a:r>
            <a:r>
              <a:rPr lang="sv-SE" b="1" dirty="0">
                <a:solidFill>
                  <a:schemeClr val="bg1"/>
                </a:solidFill>
                <a:latin typeface="Calibri" panose="020F0502020204030204"/>
              </a:rPr>
              <a:t>)</a:t>
            </a:r>
            <a:endPar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17" name="Rak pilkoppling 16">
            <a:extLst>
              <a:ext uri="{FF2B5EF4-FFF2-40B4-BE49-F238E27FC236}">
                <a16:creationId xmlns:a16="http://schemas.microsoft.com/office/drawing/2014/main" id="{B0238DE7-4A2F-09D4-3D5E-0500A4F31E4E}"/>
              </a:ext>
            </a:extLst>
          </p:cNvPr>
          <p:cNvCxnSpPr>
            <a:cxnSpLocks/>
            <a:endCxn id="21" idx="1"/>
          </p:cNvCxnSpPr>
          <p:nvPr/>
        </p:nvCxnSpPr>
        <p:spPr>
          <a:xfrm>
            <a:off x="2008807" y="3388078"/>
            <a:ext cx="425346" cy="9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ktangel: rundade hörn 7">
            <a:extLst>
              <a:ext uri="{FF2B5EF4-FFF2-40B4-BE49-F238E27FC236}">
                <a16:creationId xmlns:a16="http://schemas.microsoft.com/office/drawing/2014/main" id="{D01AC4DB-4D84-7F30-2B3E-B0AB98DC13B4}"/>
              </a:ext>
            </a:extLst>
          </p:cNvPr>
          <p:cNvSpPr/>
          <p:nvPr/>
        </p:nvSpPr>
        <p:spPr>
          <a:xfrm>
            <a:off x="804241" y="2287968"/>
            <a:ext cx="1204566" cy="3125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Ingång 1</a:t>
            </a:r>
          </a:p>
        </p:txBody>
      </p:sp>
      <p:sp>
        <p:nvSpPr>
          <p:cNvPr id="13" name="Rektangel 12">
            <a:extLst>
              <a:ext uri="{FF2B5EF4-FFF2-40B4-BE49-F238E27FC236}">
                <a16:creationId xmlns:a16="http://schemas.microsoft.com/office/drawing/2014/main" id="{ADCA01F5-7341-7E2D-BF79-9905DCC61FBA}"/>
              </a:ext>
            </a:extLst>
          </p:cNvPr>
          <p:cNvSpPr/>
          <p:nvPr/>
        </p:nvSpPr>
        <p:spPr>
          <a:xfrm>
            <a:off x="810979" y="3220545"/>
            <a:ext cx="1204565" cy="31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2D2DCEBA-DB5A-887C-27A8-54CBFCF292DC}"/>
              </a:ext>
            </a:extLst>
          </p:cNvPr>
          <p:cNvSpPr/>
          <p:nvPr/>
        </p:nvSpPr>
        <p:spPr>
          <a:xfrm>
            <a:off x="771924" y="4325125"/>
            <a:ext cx="1248659" cy="35782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E609804-F410-EA34-2E88-9396C8F265D9}"/>
              </a:ext>
            </a:extLst>
          </p:cNvPr>
          <p:cNvSpPr/>
          <p:nvPr/>
        </p:nvSpPr>
        <p:spPr>
          <a:xfrm>
            <a:off x="810979" y="2772264"/>
            <a:ext cx="1204565" cy="31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FE9F5703-D1D9-810A-35B1-D5A709D82BAE}"/>
              </a:ext>
            </a:extLst>
          </p:cNvPr>
          <p:cNvSpPr/>
          <p:nvPr/>
        </p:nvSpPr>
        <p:spPr>
          <a:xfrm>
            <a:off x="2434153" y="3217325"/>
            <a:ext cx="1316604"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koppling 22">
            <a:extLst>
              <a:ext uri="{FF2B5EF4-FFF2-40B4-BE49-F238E27FC236}">
                <a16:creationId xmlns:a16="http://schemas.microsoft.com/office/drawing/2014/main" id="{85145310-26C5-1B65-4D23-566183CDA901}"/>
              </a:ext>
            </a:extLst>
          </p:cNvPr>
          <p:cNvCxnSpPr>
            <a:cxnSpLocks/>
            <a:stCxn id="21" idx="2"/>
          </p:cNvCxnSpPr>
          <p:nvPr/>
        </p:nvCxnSpPr>
        <p:spPr>
          <a:xfrm>
            <a:off x="3092455" y="3577325"/>
            <a:ext cx="9824" cy="7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ktangel: rundade hörn 26">
            <a:extLst>
              <a:ext uri="{FF2B5EF4-FFF2-40B4-BE49-F238E27FC236}">
                <a16:creationId xmlns:a16="http://schemas.microsoft.com/office/drawing/2014/main" id="{621AA2FE-D55C-3270-CED3-46782D9B1D50}"/>
              </a:ext>
            </a:extLst>
          </p:cNvPr>
          <p:cNvSpPr/>
          <p:nvPr/>
        </p:nvSpPr>
        <p:spPr>
          <a:xfrm>
            <a:off x="2328312" y="2287968"/>
            <a:ext cx="1395090" cy="3125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cxnSp>
        <p:nvCxnSpPr>
          <p:cNvPr id="29" name="Koppling: vinklad 28">
            <a:extLst>
              <a:ext uri="{FF2B5EF4-FFF2-40B4-BE49-F238E27FC236}">
                <a16:creationId xmlns:a16="http://schemas.microsoft.com/office/drawing/2014/main" id="{B9D17FD9-89D5-13A6-34AD-2598B63B284E}"/>
              </a:ext>
            </a:extLst>
          </p:cNvPr>
          <p:cNvCxnSpPr>
            <a:stCxn id="27" idx="2"/>
            <a:endCxn id="16" idx="3"/>
          </p:cNvCxnSpPr>
          <p:nvPr/>
        </p:nvCxnSpPr>
        <p:spPr>
          <a:xfrm rot="5400000">
            <a:off x="2356686" y="2259358"/>
            <a:ext cx="328031" cy="10103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93B4D866-3A25-24EE-E34A-BA3CF90C54CB}"/>
              </a:ext>
            </a:extLst>
          </p:cNvPr>
          <p:cNvCxnSpPr>
            <a:cxnSpLocks/>
            <a:endCxn id="14" idx="0"/>
          </p:cNvCxnSpPr>
          <p:nvPr/>
        </p:nvCxnSpPr>
        <p:spPr>
          <a:xfrm>
            <a:off x="1389618" y="4038872"/>
            <a:ext cx="6636" cy="286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Rak pilkoppling 51">
            <a:extLst>
              <a:ext uri="{FF2B5EF4-FFF2-40B4-BE49-F238E27FC236}">
                <a16:creationId xmlns:a16="http://schemas.microsoft.com/office/drawing/2014/main" id="{33E09E90-6A2C-AE6A-BC71-BCFE29BD61BA}"/>
              </a:ext>
            </a:extLst>
          </p:cNvPr>
          <p:cNvCxnSpPr>
            <a:cxnSpLocks/>
            <a:stCxn id="13" idx="2"/>
          </p:cNvCxnSpPr>
          <p:nvPr/>
        </p:nvCxnSpPr>
        <p:spPr>
          <a:xfrm flipH="1">
            <a:off x="1413261" y="3533076"/>
            <a:ext cx="1" cy="163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2A0FB2C3-B417-D67E-64DD-F82C29E0A0A5}"/>
              </a:ext>
            </a:extLst>
          </p:cNvPr>
          <p:cNvCxnSpPr>
            <a:cxnSpLocks/>
          </p:cNvCxnSpPr>
          <p:nvPr/>
        </p:nvCxnSpPr>
        <p:spPr>
          <a:xfrm flipH="1">
            <a:off x="1406523" y="2607983"/>
            <a:ext cx="1" cy="163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Rak pilkoppling 63">
            <a:extLst>
              <a:ext uri="{FF2B5EF4-FFF2-40B4-BE49-F238E27FC236}">
                <a16:creationId xmlns:a16="http://schemas.microsoft.com/office/drawing/2014/main" id="{9D03EFAE-E34D-B7AF-5F0D-471C3BEAC4FC}"/>
              </a:ext>
            </a:extLst>
          </p:cNvPr>
          <p:cNvCxnSpPr>
            <a:cxnSpLocks/>
            <a:endCxn id="13" idx="0"/>
          </p:cNvCxnSpPr>
          <p:nvPr/>
        </p:nvCxnSpPr>
        <p:spPr>
          <a:xfrm>
            <a:off x="1413261" y="3093424"/>
            <a:ext cx="1" cy="127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ruta 67">
            <a:extLst>
              <a:ext uri="{FF2B5EF4-FFF2-40B4-BE49-F238E27FC236}">
                <a16:creationId xmlns:a16="http://schemas.microsoft.com/office/drawing/2014/main" id="{429846D4-82E1-8756-BD41-6B2DE3D81C7E}"/>
              </a:ext>
            </a:extLst>
          </p:cNvPr>
          <p:cNvSpPr txBox="1"/>
          <p:nvPr/>
        </p:nvSpPr>
        <p:spPr>
          <a:xfrm>
            <a:off x="2357396" y="2311704"/>
            <a:ext cx="1210004" cy="253916"/>
          </a:xfrm>
          <a:prstGeom prst="rect">
            <a:avLst/>
          </a:prstGeom>
          <a:noFill/>
        </p:spPr>
        <p:txBody>
          <a:bodyPr wrap="square">
            <a:spAutoFit/>
          </a:bodyPr>
          <a:lstStyle/>
          <a:p>
            <a:pPr algn="ctr"/>
            <a:r>
              <a:rPr lang="sv-SE" sz="1050" dirty="0">
                <a:solidFill>
                  <a:schemeClr val="tx1"/>
                </a:solidFill>
              </a:rPr>
              <a:t>Ingång 2</a:t>
            </a:r>
          </a:p>
        </p:txBody>
      </p:sp>
      <p:sp>
        <p:nvSpPr>
          <p:cNvPr id="69" name="textruta 68">
            <a:extLst>
              <a:ext uri="{FF2B5EF4-FFF2-40B4-BE49-F238E27FC236}">
                <a16:creationId xmlns:a16="http://schemas.microsoft.com/office/drawing/2014/main" id="{1A2169B3-8D40-91F1-8F3B-4E0E56D0ACB3}"/>
              </a:ext>
            </a:extLst>
          </p:cNvPr>
          <p:cNvSpPr txBox="1"/>
          <p:nvPr/>
        </p:nvSpPr>
        <p:spPr>
          <a:xfrm>
            <a:off x="832262" y="2793944"/>
            <a:ext cx="1210004" cy="253916"/>
          </a:xfrm>
          <a:prstGeom prst="rect">
            <a:avLst/>
          </a:prstGeom>
          <a:noFill/>
        </p:spPr>
        <p:txBody>
          <a:bodyPr wrap="square">
            <a:spAutoFit/>
          </a:bodyPr>
          <a:lstStyle/>
          <a:p>
            <a:pPr algn="ctr"/>
            <a:r>
              <a:rPr lang="sv-SE" sz="1050" dirty="0">
                <a:solidFill>
                  <a:schemeClr val="tx1"/>
                </a:solidFill>
              </a:rPr>
              <a:t>Åtgärd</a:t>
            </a:r>
          </a:p>
        </p:txBody>
      </p:sp>
      <p:sp>
        <p:nvSpPr>
          <p:cNvPr id="70" name="Rektangel: rundade hörn 69">
            <a:extLst>
              <a:ext uri="{FF2B5EF4-FFF2-40B4-BE49-F238E27FC236}">
                <a16:creationId xmlns:a16="http://schemas.microsoft.com/office/drawing/2014/main" id="{2B840E80-8B8D-56C0-FF62-091B3E1BA6A6}"/>
              </a:ext>
            </a:extLst>
          </p:cNvPr>
          <p:cNvSpPr/>
          <p:nvPr/>
        </p:nvSpPr>
        <p:spPr>
          <a:xfrm>
            <a:off x="823384" y="4857806"/>
            <a:ext cx="1145739" cy="3352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textruta 70">
            <a:extLst>
              <a:ext uri="{FF2B5EF4-FFF2-40B4-BE49-F238E27FC236}">
                <a16:creationId xmlns:a16="http://schemas.microsoft.com/office/drawing/2014/main" id="{024E340A-5F7F-9EDE-74CC-27315EB36FC7}"/>
              </a:ext>
            </a:extLst>
          </p:cNvPr>
          <p:cNvSpPr txBox="1"/>
          <p:nvPr/>
        </p:nvSpPr>
        <p:spPr>
          <a:xfrm>
            <a:off x="805540" y="4902880"/>
            <a:ext cx="1210004" cy="253916"/>
          </a:xfrm>
          <a:prstGeom prst="rect">
            <a:avLst/>
          </a:prstGeom>
          <a:noFill/>
        </p:spPr>
        <p:txBody>
          <a:bodyPr wrap="square">
            <a:spAutoFit/>
          </a:bodyPr>
          <a:lstStyle/>
          <a:p>
            <a:pPr algn="ctr"/>
            <a:r>
              <a:rPr lang="sv-SE" sz="1050" dirty="0">
                <a:solidFill>
                  <a:schemeClr val="tx1"/>
                </a:solidFill>
              </a:rPr>
              <a:t>Utgång</a:t>
            </a:r>
          </a:p>
        </p:txBody>
      </p:sp>
      <p:cxnSp>
        <p:nvCxnSpPr>
          <p:cNvPr id="75" name="Rak pilkoppling 74">
            <a:extLst>
              <a:ext uri="{FF2B5EF4-FFF2-40B4-BE49-F238E27FC236}">
                <a16:creationId xmlns:a16="http://schemas.microsoft.com/office/drawing/2014/main" id="{CC75ADC6-AC1F-4390-96A9-A1E63B659849}"/>
              </a:ext>
            </a:extLst>
          </p:cNvPr>
          <p:cNvCxnSpPr>
            <a:cxnSpLocks/>
            <a:stCxn id="14" idx="2"/>
            <a:endCxn id="70" idx="0"/>
          </p:cNvCxnSpPr>
          <p:nvPr/>
        </p:nvCxnSpPr>
        <p:spPr>
          <a:xfrm>
            <a:off x="1396254" y="4682950"/>
            <a:ext cx="0" cy="174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7D07C03C-F87F-02FA-8E39-5DADF2886882}"/>
              </a:ext>
            </a:extLst>
          </p:cNvPr>
          <p:cNvSpPr/>
          <p:nvPr/>
        </p:nvSpPr>
        <p:spPr>
          <a:xfrm>
            <a:off x="804240" y="3722382"/>
            <a:ext cx="1204565" cy="31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C0F62581-1CFD-43F8-F3D1-4C465FD5E36F}"/>
              </a:ext>
            </a:extLst>
          </p:cNvPr>
          <p:cNvSpPr/>
          <p:nvPr/>
        </p:nvSpPr>
        <p:spPr>
          <a:xfrm>
            <a:off x="2410901" y="4325125"/>
            <a:ext cx="1402405" cy="357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text, diagram, skärmbild, skelett&#10;&#10;Automatiskt genererad beskrivning">
            <a:extLst>
              <a:ext uri="{FF2B5EF4-FFF2-40B4-BE49-F238E27FC236}">
                <a16:creationId xmlns:a16="http://schemas.microsoft.com/office/drawing/2014/main" id="{532B8D02-5A78-1BB4-59A9-CF2D3FF8A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29" y="1897070"/>
            <a:ext cx="3261091" cy="4710465"/>
          </a:xfrm>
          <a:prstGeom prst="rect">
            <a:avLst/>
          </a:prstGeom>
        </p:spPr>
      </p:pic>
      <p:cxnSp>
        <p:nvCxnSpPr>
          <p:cNvPr id="22" name="Rak pilkoppling 21">
            <a:extLst>
              <a:ext uri="{FF2B5EF4-FFF2-40B4-BE49-F238E27FC236}">
                <a16:creationId xmlns:a16="http://schemas.microsoft.com/office/drawing/2014/main" id="{4CE0C3F7-32E5-821D-32EB-A95C0C568C75}"/>
              </a:ext>
            </a:extLst>
          </p:cNvPr>
          <p:cNvCxnSpPr>
            <a:cxnSpLocks/>
          </p:cNvCxnSpPr>
          <p:nvPr/>
        </p:nvCxnSpPr>
        <p:spPr>
          <a:xfrm flipH="1">
            <a:off x="1969123" y="2340688"/>
            <a:ext cx="2594469" cy="0"/>
          </a:xfrm>
          <a:prstGeom prst="straightConnector1">
            <a:avLst/>
          </a:prstGeom>
          <a:ln w="1619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F89237FA-B904-1239-A461-762BCB9EAE06}"/>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pic>
        <p:nvPicPr>
          <p:cNvPr id="10" name="Bildobjekt 9" descr="En bild som visar text, skärmbild, Teckensnitt, nummer&#10;&#10;Automatiskt genererad beskrivning">
            <a:extLst>
              <a:ext uri="{FF2B5EF4-FFF2-40B4-BE49-F238E27FC236}">
                <a16:creationId xmlns:a16="http://schemas.microsoft.com/office/drawing/2014/main" id="{E3D0A81F-38AB-D22E-7416-B5CEEF9C67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2653" y="1688722"/>
            <a:ext cx="5952482" cy="4908730"/>
          </a:xfrm>
          <a:prstGeom prst="rect">
            <a:avLst/>
          </a:prstGeom>
        </p:spPr>
      </p:pic>
      <p:pic>
        <p:nvPicPr>
          <p:cNvPr id="1028" name="Picture 4" descr="Click - Free arrows icons">
            <a:extLst>
              <a:ext uri="{FF2B5EF4-FFF2-40B4-BE49-F238E27FC236}">
                <a16:creationId xmlns:a16="http://schemas.microsoft.com/office/drawing/2014/main" id="{550AA45F-0EDD-7059-11F8-20F2F400FA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9642" y="2250514"/>
            <a:ext cx="906470" cy="906470"/>
          </a:xfrm>
          <a:prstGeom prst="rect">
            <a:avLst/>
          </a:prstGeom>
          <a:noFill/>
          <a:ln>
            <a:noFill/>
          </a:ln>
        </p:spPr>
      </p:pic>
    </p:spTree>
    <p:extLst>
      <p:ext uri="{BB962C8B-B14F-4D97-AF65-F5344CB8AC3E}">
        <p14:creationId xmlns:p14="http://schemas.microsoft.com/office/powerpoint/2010/main" val="22969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F42CCD4-CA67-7C16-63A1-CDC2BEA33CB9}"/>
              </a:ext>
            </a:extLst>
          </p:cNvPr>
          <p:cNvSpPr/>
          <p:nvPr/>
        </p:nvSpPr>
        <p:spPr>
          <a:xfrm>
            <a:off x="7871174" y="1610765"/>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a:t>
            </a: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52425" y="1610765"/>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576266"/>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5683372"/>
            <a:ext cx="9688783" cy="8344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sv-SE" sz="1600" i="1" dirty="0">
                <a:solidFill>
                  <a:srgbClr val="FFFFFF"/>
                </a:solidFill>
                <a:latin typeface="Calibri" panose="020F0502020204030204"/>
              </a:rPr>
              <a:t>1-3 = Nationell patientenkät, 5 = försäkringskassan, 6 = SKRs kostnad per patient databas, 7 = SKRs väntetidsdatabas, 4,8,9,10 = Regionernas vårdinformationssystem.</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0" i="1" u="none" strike="noStrike" kern="1200" cap="none" spc="0" normalizeH="0" noProof="0" dirty="0">
                <a:ln>
                  <a:noFill/>
                </a:ln>
                <a:solidFill>
                  <a:srgbClr val="FFFFFF"/>
                </a:solidFill>
                <a:effectLst/>
                <a:uLnTx/>
                <a:uFillTx/>
                <a:latin typeface="Calibri" panose="020F0502020204030204"/>
                <a:ea typeface="+mn-ea"/>
                <a:cs typeface="+mn-cs"/>
              </a:rPr>
              <a:t>* = Högst</a:t>
            </a:r>
            <a:r>
              <a:rPr lang="sv-SE" sz="1600" i="1" dirty="0">
                <a:solidFill>
                  <a:srgbClr val="FFFFFF"/>
                </a:solidFill>
                <a:latin typeface="Calibri" panose="020F0502020204030204"/>
              </a:rPr>
              <a:t> prioriterade </a:t>
            </a:r>
            <a:r>
              <a:rPr lang="sv-SE" sz="1600" i="1" dirty="0" err="1">
                <a:solidFill>
                  <a:srgbClr val="FFFFFF"/>
                </a:solidFill>
                <a:latin typeface="Calibri" panose="020F0502020204030204"/>
              </a:rPr>
              <a:t>pga</a:t>
            </a:r>
            <a:r>
              <a:rPr lang="sv-SE" sz="1600" i="1" dirty="0">
                <a:solidFill>
                  <a:srgbClr val="FFFFFF"/>
                </a:solidFill>
                <a:latin typeface="Calibri" panose="020F0502020204030204"/>
              </a:rPr>
              <a:t> tillförlitlig grunddata finns. ** = Grunddata finns, grunddata täckningsgrad okänd</a:t>
            </a: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76CCF95F-4B9B-8286-A0AA-A126A8FEF424}"/>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08442" y="2360386"/>
            <a:ext cx="5416108" cy="2462213"/>
          </a:xfrm>
          <a:prstGeom prst="rect">
            <a:avLst/>
          </a:prstGeom>
          <a:noFill/>
        </p:spPr>
        <p:txBody>
          <a:bodyPr wrap="square" rtlCol="0">
            <a:spAutoFit/>
          </a:bodyPr>
          <a:lstStyle/>
          <a:p>
            <a:pPr marL="342900" indent="-342900">
              <a:buFont typeface="+mj-lt"/>
              <a:buAutoNum type="arabicPeriod"/>
            </a:pPr>
            <a:r>
              <a:rPr lang="sv-SE" sz="1400" dirty="0"/>
              <a:t>Andel patienter med ländryggsbesvär som har en Nationell patientenkät dimensionspoäng över 70% gällande kunskap om sitt hälsotillstånd. **</a:t>
            </a:r>
          </a:p>
          <a:p>
            <a:pPr marL="342900" indent="-342900">
              <a:buFont typeface="+mj-lt"/>
              <a:buAutoNum type="arabicPeriod"/>
            </a:pPr>
            <a:r>
              <a:rPr lang="sv-SE" sz="1400" dirty="0"/>
              <a:t>Andel patienter med ländryggsbesvär som har en Nationell patientenkät dimensionspoäng över 70% gällande kontinuitet och koordinering. **</a:t>
            </a:r>
          </a:p>
          <a:p>
            <a:pPr marL="342900" indent="-342900">
              <a:buFont typeface="+mj-lt"/>
              <a:buAutoNum type="arabicPeriod"/>
            </a:pPr>
            <a:r>
              <a:rPr lang="sv-SE" sz="1400" dirty="0"/>
              <a:t>Andel patienter med ländryggsbesvär som har en Nationell patientenkät dimensionspoäng över 70% gällande delaktighet. **</a:t>
            </a:r>
          </a:p>
          <a:p>
            <a:pPr marL="342900" indent="-342900">
              <a:buFont typeface="+mj-lt"/>
              <a:buAutoNum type="arabicPeriod"/>
            </a:pPr>
            <a:r>
              <a:rPr lang="sv-SE" sz="1400" dirty="0"/>
              <a:t>Andel patienter med ländryggsbesvär som fått minskad smärta skattat enligt NRS/VAS efter grundbehandling. **</a:t>
            </a:r>
          </a:p>
          <a:p>
            <a:pPr marL="285750" indent="-285750">
              <a:buFont typeface="Arial" panose="020B0604020202020204" pitchFamily="34" charset="0"/>
              <a:buChar char="•"/>
            </a:pPr>
            <a:endParaRPr lang="sv-SE" sz="1400" dirty="0"/>
          </a:p>
        </p:txBody>
      </p:sp>
      <p:sp>
        <p:nvSpPr>
          <p:cNvPr id="17" name="textruta 16">
            <a:extLst>
              <a:ext uri="{FF2B5EF4-FFF2-40B4-BE49-F238E27FC236}">
                <a16:creationId xmlns:a16="http://schemas.microsoft.com/office/drawing/2014/main" id="{E9A47596-FA0A-7961-308A-34A4D23A727D}"/>
              </a:ext>
            </a:extLst>
          </p:cNvPr>
          <p:cNvSpPr txBox="1"/>
          <p:nvPr/>
        </p:nvSpPr>
        <p:spPr>
          <a:xfrm>
            <a:off x="6581775" y="2318446"/>
            <a:ext cx="5416108" cy="3108543"/>
          </a:xfrm>
          <a:prstGeom prst="rect">
            <a:avLst/>
          </a:prstGeom>
          <a:noFill/>
        </p:spPr>
        <p:txBody>
          <a:bodyPr wrap="square" rtlCol="0">
            <a:spAutoFit/>
          </a:bodyPr>
          <a:lstStyle/>
          <a:p>
            <a:pPr marL="342900" indent="-342900">
              <a:buFont typeface="+mj-lt"/>
              <a:buAutoNum type="arabicPeriod" startAt="5"/>
            </a:pPr>
            <a:r>
              <a:rPr lang="sv-SE" sz="1400" dirty="0"/>
              <a:t>Genomsnittligt antal sjukpenningdagar per år för patient med ländryggsbesvär som fått behandling. (Målvärde = låg)*</a:t>
            </a:r>
          </a:p>
          <a:p>
            <a:pPr marL="342900" indent="-342900">
              <a:buFont typeface="+mj-lt"/>
              <a:buAutoNum type="arabicPeriod" startAt="5"/>
            </a:pPr>
            <a:r>
              <a:rPr lang="sv-SE" sz="1400" dirty="0"/>
              <a:t>Årlig genomsnittlig sjukvårdskostnad för patienter med ländryggsbesvär. (Målvärde = låg)*</a:t>
            </a:r>
          </a:p>
          <a:p>
            <a:pPr marL="342900" indent="-342900">
              <a:buFont typeface="+mj-lt"/>
              <a:buAutoNum type="arabicPeriod" startAt="5"/>
            </a:pPr>
            <a:r>
              <a:rPr lang="sv-SE" sz="1400" dirty="0"/>
              <a:t>Andel patienter med ländryggsbesvär som får bedömning inom 3 dagar efter första kontakt. (Målvärde = 80%)*</a:t>
            </a:r>
          </a:p>
          <a:p>
            <a:pPr marL="342900" indent="-342900">
              <a:buFont typeface="+mj-lt"/>
              <a:buAutoNum type="arabicPeriod" startAt="5"/>
            </a:pPr>
            <a:r>
              <a:rPr lang="sv-SE" sz="1400" dirty="0"/>
              <a:t>Andel patienter med ländryggsbesvär som får riskbedömning baserad på Start Back Screening </a:t>
            </a:r>
            <a:r>
              <a:rPr lang="sv-SE" sz="1400" dirty="0" err="1"/>
              <a:t>Tool</a:t>
            </a:r>
            <a:r>
              <a:rPr lang="sv-SE" sz="1400" dirty="0"/>
              <a:t> eller ÖMPSQ-kort. **</a:t>
            </a:r>
          </a:p>
          <a:p>
            <a:pPr marL="342900" indent="-342900">
              <a:buFont typeface="+mj-lt"/>
              <a:buAutoNum type="arabicPeriod" startAt="5"/>
            </a:pPr>
            <a:r>
              <a:rPr lang="sv-SE" sz="1400" dirty="0"/>
              <a:t>Andel patienter med ländryggsbesvär som genomgått grundbehandling före utredning med bilddiagnostik. **</a:t>
            </a:r>
          </a:p>
          <a:p>
            <a:pPr marL="342900" indent="-342900">
              <a:buFont typeface="+mj-lt"/>
              <a:buAutoNum type="arabicPeriod" startAt="5"/>
            </a:pPr>
            <a:r>
              <a:rPr lang="sv-SE" sz="1400" dirty="0"/>
              <a:t>Andel patienter med ländryggsbesvär som genomgått grundbehandling före beslut om remiss till specialiserad vård inom ortopedi. **</a:t>
            </a:r>
          </a:p>
          <a:p>
            <a:pPr marL="285750" indent="-285750">
              <a:buFont typeface="Arial" panose="020B0604020202020204" pitchFamily="34" charset="0"/>
              <a:buChar char="•"/>
            </a:pPr>
            <a:endParaRPr lang="sv-SE" sz="1400" dirty="0"/>
          </a:p>
        </p:txBody>
      </p:sp>
      <p:sp>
        <p:nvSpPr>
          <p:cNvPr id="10" name="textruta 9">
            <a:extLst>
              <a:ext uri="{FF2B5EF4-FFF2-40B4-BE49-F238E27FC236}">
                <a16:creationId xmlns:a16="http://schemas.microsoft.com/office/drawing/2014/main" id="{11D62F05-7918-BA21-9065-BD6687B7F6F0}"/>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387922"/>
            <a:ext cx="4681544" cy="4194731"/>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342900" marR="0" lvl="0" indent="-342900" algn="l" defTabSz="914400" rtl="0" eaLnBrk="1" fontAlgn="auto" latinLnBrk="0" hangingPunct="1">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ea typeface="+mn-ea"/>
                <a:cs typeface="Times New Roman" panose="02020603050405020304" pitchFamily="18" charset="0"/>
              </a:rPr>
              <a:t>Minskade samhällskostnader till följd av ländryggsbesvär.</a:t>
            </a:r>
          </a:p>
          <a:p>
            <a:pPr marL="342900" marR="0" lvl="0" indent="-342900" algn="l" defTabSz="914400" rtl="0" eaLnBrk="1" fontAlgn="auto" latinLnBrk="0" hangingPunct="1">
              <a:buClrTx/>
              <a:buSzTx/>
              <a:buFont typeface="Arial" panose="020B0604020202020204" pitchFamily="34" charset="0"/>
              <a:buChar char="•"/>
              <a:tabLst/>
              <a:defRPr/>
            </a:pPr>
            <a:r>
              <a:rPr lang="sv-SE" sz="1600" dirty="0">
                <a:solidFill>
                  <a:srgbClr val="000000"/>
                </a:solidFill>
              </a:rPr>
              <a:t>Mer rationellt utnyttjande av sjukvården genom:</a:t>
            </a:r>
          </a:p>
          <a:p>
            <a:pPr marL="742950" lvl="1" indent="-285750">
              <a:buFont typeface="Arial" panose="020B0604020202020204" pitchFamily="34" charset="0"/>
              <a:buChar char="•"/>
              <a:defRPr/>
            </a:pPr>
            <a:r>
              <a:rPr lang="sv-SE" sz="1600" dirty="0">
                <a:solidFill>
                  <a:srgbClr val="000000"/>
                </a:solidFill>
              </a:rPr>
              <a:t>tidig och korrekt utredning ger ökad patientsäkerhet.</a:t>
            </a:r>
            <a:br>
              <a:rPr lang="sv-SE" sz="1600" dirty="0">
                <a:solidFill>
                  <a:srgbClr val="000000"/>
                </a:solidFill>
              </a:rPr>
            </a:br>
            <a:r>
              <a:rPr lang="sv-SE" sz="1600" dirty="0">
                <a:solidFill>
                  <a:srgbClr val="000000"/>
                </a:solidFill>
              </a:rPr>
              <a:t>minskad över-/under-/felbehandling.</a:t>
            </a:r>
          </a:p>
          <a:p>
            <a:pPr marL="742950" lvl="1" indent="-285750">
              <a:buFont typeface="Arial" panose="020B0604020202020204" pitchFamily="34" charset="0"/>
              <a:buChar char="•"/>
              <a:defRPr/>
            </a:pPr>
            <a:r>
              <a:rPr lang="sv-SE" sz="1600" dirty="0">
                <a:solidFill>
                  <a:srgbClr val="000000"/>
                </a:solidFill>
              </a:rPr>
              <a:t>tydlighet kring samverkan mellan olika professioner.</a:t>
            </a:r>
          </a:p>
          <a:p>
            <a:pPr marL="742950" lvl="1" indent="-285750">
              <a:buFont typeface="Arial" panose="020B0604020202020204" pitchFamily="34" charset="0"/>
              <a:buChar char="•"/>
              <a:defRPr/>
            </a:pPr>
            <a:r>
              <a:rPr lang="sv-SE" sz="1600" dirty="0">
                <a:solidFill>
                  <a:srgbClr val="000000"/>
                </a:solidFill>
              </a:rPr>
              <a:t>ökad trygghet och tydlighet för patienten i vårdkontakter genom rehabiliteringsplan/</a:t>
            </a:r>
            <a:r>
              <a:rPr lang="sv-SE" sz="1600" dirty="0" err="1">
                <a:solidFill>
                  <a:srgbClr val="000000"/>
                </a:solidFill>
              </a:rPr>
              <a:t>patientkontrakt</a:t>
            </a:r>
            <a:r>
              <a:rPr lang="sv-SE" sz="1600" dirty="0">
                <a:solidFill>
                  <a:srgbClr val="000000"/>
                </a:solidFill>
              </a:rPr>
              <a:t>.</a:t>
            </a:r>
          </a:p>
          <a:p>
            <a:pPr marL="742950" lvl="1" indent="-285750">
              <a:buFont typeface="Arial" panose="020B0604020202020204" pitchFamily="34" charset="0"/>
              <a:buChar char="•"/>
              <a:defRPr/>
            </a:pPr>
            <a:r>
              <a:rPr lang="sv-SE" sz="1600" dirty="0">
                <a:solidFill>
                  <a:srgbClr val="000000"/>
                </a:solidFill>
              </a:rPr>
              <a:t>kortare väntetider till specialiserad vård genom rätt patienturval, rätt grundbehandling och rätt information i remisser.</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387923"/>
            <a:ext cx="4681544" cy="419473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Investering behövs i form av:</a:t>
            </a:r>
          </a:p>
          <a:p>
            <a:pPr marL="741600" marR="0" lvl="1" indent="-2844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Utveckling av kompetens och samarbetsformer i primärvården.</a:t>
            </a:r>
          </a:p>
          <a:p>
            <a:pPr marL="741600" marR="0" lvl="1" indent="-2844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IT-lösningar för att minska administrativ börda.</a:t>
            </a:r>
          </a:p>
          <a:p>
            <a:pPr marL="741600" marR="0" lvl="1" indent="-2844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600" dirty="0">
                <a:solidFill>
                  <a:srgbClr val="000000"/>
                </a:solidFill>
                <a:latin typeface="Calibri" panose="020F0502020204030204" pitchFamily="34" charset="0"/>
                <a:cs typeface="Times New Roman" panose="02020603050405020304" pitchFamily="18" charset="0"/>
              </a:rPr>
              <a:t>Bättre</a:t>
            </a: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tillgång till MRT i vissa regioner.</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2" name="textruta 1">
            <a:extLst>
              <a:ext uri="{FF2B5EF4-FFF2-40B4-BE49-F238E27FC236}">
                <a16:creationId xmlns:a16="http://schemas.microsoft.com/office/drawing/2014/main" id="{EB449CFE-951A-C3AF-66CB-A487C6504C56}"/>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62606" y="1034373"/>
            <a:ext cx="9517333" cy="609793"/>
          </a:xfrm>
        </p:spPr>
        <p:txBody>
          <a:bodyPr>
            <a:normAutofit fontScale="90000"/>
          </a:bodyPr>
          <a:lstStyle/>
          <a:p>
            <a:r>
              <a:rPr lang="sv-SE" dirty="0"/>
              <a:t>Personcentrerat och sammanhållet vårdförlopp för ländryggsbesvär hos vuxna</a:t>
            </a:r>
          </a:p>
        </p:txBody>
      </p:sp>
      <p:sp>
        <p:nvSpPr>
          <p:cNvPr id="8" name="Rectangle 20">
            <a:extLst>
              <a:ext uri="{FF2B5EF4-FFF2-40B4-BE49-F238E27FC236}">
                <a16:creationId xmlns:a16="http://schemas.microsoft.com/office/drawing/2014/main" id="{3E0FFD61-48A6-4B7A-BD67-7DC59845871C}"/>
              </a:ext>
            </a:extLst>
          </p:cNvPr>
          <p:cNvSpPr/>
          <p:nvPr/>
        </p:nvSpPr>
        <p:spPr>
          <a:xfrm>
            <a:off x="1023548" y="2530258"/>
            <a:ext cx="5072451" cy="3209814"/>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4400" marR="0" lvl="0" indent="-284400" algn="l" defTabSz="914400" rtl="0" eaLnBrk="1" fontAlgn="auto" latinLnBrk="0" hangingPunct="1">
              <a:lnSpc>
                <a:spcPct val="100000"/>
              </a:lnSpc>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ea typeface="+mn-ea"/>
                <a:cs typeface="+mn-cs"/>
              </a:rPr>
              <a:t>Mål: Att patienten upplever/uppnår:</a:t>
            </a:r>
          </a:p>
          <a:p>
            <a:pPr marL="284400" marR="0" lvl="0" indent="-2844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ea typeface="+mn-ea"/>
                <a:cs typeface="+mn-cs"/>
              </a:rPr>
              <a:t>god kontinuitet och koordinering av sin vårdepisod.</a:t>
            </a:r>
          </a:p>
          <a:p>
            <a:pPr marL="284400" marR="0" lvl="0" indent="-2844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ea typeface="+mn-ea"/>
                <a:cs typeface="+mn-cs"/>
              </a:rPr>
              <a:t>god delaktighet i sin vård/behandling.</a:t>
            </a:r>
          </a:p>
          <a:p>
            <a:pPr marL="284400" marR="0" lvl="0" indent="-2844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ea typeface="+mn-ea"/>
                <a:cs typeface="+mn-cs"/>
              </a:rPr>
              <a:t>god kunskap om sitt hälsotillstånd</a:t>
            </a:r>
          </a:p>
          <a:p>
            <a:pPr marL="284400" marR="0" lvl="0" indent="-2844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ea typeface="+mn-ea"/>
                <a:cs typeface="+mn-cs"/>
              </a:rPr>
              <a:t>ökad funktions-, aktivitets- och/eller arbetsförmåga.</a:t>
            </a:r>
          </a:p>
          <a:p>
            <a:pPr marL="284400" marR="0" lvl="0" indent="-2844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ea typeface="+mn-ea"/>
                <a:cs typeface="+mn-cs"/>
              </a:rPr>
              <a:t>ökad hälsorelaterad livskvalitet genom minskade besvär och/eller förbättrad förmåga att hantera eventuella kvarvarande besvär.</a:t>
            </a:r>
          </a:p>
        </p:txBody>
      </p:sp>
      <p:sp>
        <p:nvSpPr>
          <p:cNvPr id="9" name="Rectangle 8">
            <a:extLst>
              <a:ext uri="{FF2B5EF4-FFF2-40B4-BE49-F238E27FC236}">
                <a16:creationId xmlns:a16="http://schemas.microsoft.com/office/drawing/2014/main" id="{B0B07D15-DBC9-4A8D-93AF-5B2C4F8F0C21}"/>
              </a:ext>
            </a:extLst>
          </p:cNvPr>
          <p:cNvSpPr/>
          <p:nvPr/>
        </p:nvSpPr>
        <p:spPr>
          <a:xfrm>
            <a:off x="6272451" y="2530258"/>
            <a:ext cx="5201390" cy="3209814"/>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buFont typeface="Arial" panose="020B0604020202020204" pitchFamily="34" charset="0"/>
              <a:buChar char="•"/>
              <a:defRPr/>
            </a:pPr>
            <a:r>
              <a:rPr lang="sv-SE" sz="1600" dirty="0">
                <a:solidFill>
                  <a:srgbClr val="000000"/>
                </a:solidFill>
              </a:rPr>
              <a:t>Övergripande åtgärder: </a:t>
            </a:r>
          </a:p>
          <a:p>
            <a:pPr marL="742950" lvl="1" indent="-285750">
              <a:buFont typeface="Arial" panose="020B0604020202020204" pitchFamily="34" charset="0"/>
              <a:buChar char="•"/>
              <a:defRPr/>
            </a:pPr>
            <a:r>
              <a:rPr lang="sv-SE" sz="1600" dirty="0">
                <a:solidFill>
                  <a:srgbClr val="000000"/>
                </a:solidFill>
              </a:rPr>
              <a:t>Alla: Screening för risk av allvarlig patologi och fortsatt besvär, klinisk utredning och biopsykosocial bedömning, rehabiliteringsplan/</a:t>
            </a:r>
            <a:r>
              <a:rPr lang="sv-SE" sz="1600" dirty="0" err="1">
                <a:solidFill>
                  <a:srgbClr val="000000"/>
                </a:solidFill>
              </a:rPr>
              <a:t>patientkontrakt</a:t>
            </a:r>
            <a:r>
              <a:rPr lang="sv-SE" sz="1600" dirty="0">
                <a:solidFill>
                  <a:srgbClr val="000000"/>
                </a:solidFill>
              </a:rPr>
              <a:t>, grundbehandling.</a:t>
            </a:r>
          </a:p>
          <a:p>
            <a:pPr marL="742950" lvl="1" indent="-285750">
              <a:buFont typeface="Arial" panose="020B0604020202020204" pitchFamily="34" charset="0"/>
              <a:buChar char="•"/>
              <a:defRPr/>
            </a:pPr>
            <a:r>
              <a:rPr lang="sv-SE" sz="1600" dirty="0">
                <a:solidFill>
                  <a:srgbClr val="000000"/>
                </a:solidFill>
              </a:rPr>
              <a:t>Många: Tilläggsbehandling .</a:t>
            </a:r>
          </a:p>
          <a:p>
            <a:pPr marL="742950" lvl="1" indent="-285750">
              <a:buFont typeface="Arial" panose="020B0604020202020204" pitchFamily="34" charset="0"/>
              <a:buChar char="•"/>
              <a:defRPr/>
            </a:pPr>
            <a:r>
              <a:rPr lang="sv-SE" sz="1600" dirty="0">
                <a:solidFill>
                  <a:srgbClr val="000000"/>
                </a:solidFill>
              </a:rPr>
              <a:t>Få: Utvidgad åtgärder och remittering till specialiserad vård.</a:t>
            </a:r>
          </a:p>
          <a:p>
            <a:pPr marL="285750" indent="-285750">
              <a:buFont typeface="Arial" panose="020B0604020202020204" pitchFamily="34" charset="0"/>
              <a:buChar char="•"/>
              <a:defRPr/>
            </a:pPr>
            <a:r>
              <a:rPr lang="sv-SE" sz="1600" dirty="0">
                <a:solidFill>
                  <a:srgbClr val="000000"/>
                </a:solidFill>
              </a:rPr>
              <a:t>För att följa upp vårdförloppet används indikatorer kopplade till patientrapporterade mätningar relaterade till smärta, upplevelse av vården samt registerbaserade vårdprocessmått.</a:t>
            </a: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2BDF53FC-FB81-B482-0E8A-B14919481220}"/>
              </a:ext>
            </a:extLst>
          </p:cNvPr>
          <p:cNvSpPr/>
          <p:nvPr/>
        </p:nvSpPr>
        <p:spPr>
          <a:xfrm>
            <a:off x="862606" y="1577644"/>
            <a:ext cx="1011388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när en person söker vård för besvär som misstänks härröra från ländryggen och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avslutas </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när patienten klarar sig med egenvård eller övergår till akutvård, specialiserad vård eller annat vårdförlopp eller avstår ytterligare vård. Vårdförloppet omfattar vuxna.</a:t>
            </a:r>
          </a:p>
        </p:txBody>
      </p:sp>
      <p:sp>
        <p:nvSpPr>
          <p:cNvPr id="3" name="textruta 2">
            <a:extLst>
              <a:ext uri="{FF2B5EF4-FFF2-40B4-BE49-F238E27FC236}">
                <a16:creationId xmlns:a16="http://schemas.microsoft.com/office/drawing/2014/main" id="{800E2F11-2339-700F-D53F-EB6F49D128BC}"/>
              </a:ext>
            </a:extLst>
          </p:cNvPr>
          <p:cNvSpPr txBox="1"/>
          <p:nvPr/>
        </p:nvSpPr>
        <p:spPr>
          <a:xfrm>
            <a:off x="954246" y="322220"/>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
        <p:nvSpPr>
          <p:cNvPr id="6" name="textruta 5">
            <a:extLst>
              <a:ext uri="{FF2B5EF4-FFF2-40B4-BE49-F238E27FC236}">
                <a16:creationId xmlns:a16="http://schemas.microsoft.com/office/drawing/2014/main" id="{075B6EBA-8C00-51DB-F1F1-D85C78CE6B9C}"/>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2863190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1769673803"/>
              </p:ext>
            </p:extLst>
          </p:nvPr>
        </p:nvGraphicFramePr>
        <p:xfrm>
          <a:off x="580293" y="889892"/>
          <a:ext cx="11002107" cy="4666585"/>
        </p:xfrm>
        <a:graphic>
          <a:graphicData uri="http://schemas.openxmlformats.org/drawingml/2006/table">
            <a:tbl>
              <a:tblPr firstRow="1" firstCol="1" bandRow="1">
                <a:tableStyleId>{69012ECD-51FC-41F1-AA8D-1B2483CD663E}</a:tableStyleId>
              </a:tblPr>
              <a:tblGrid>
                <a:gridCol w="3653504">
                  <a:extLst>
                    <a:ext uri="{9D8B030D-6E8A-4147-A177-3AD203B41FA5}">
                      <a16:colId xmlns:a16="http://schemas.microsoft.com/office/drawing/2014/main" val="3973459589"/>
                    </a:ext>
                  </a:extLst>
                </a:gridCol>
                <a:gridCol w="4221271">
                  <a:extLst>
                    <a:ext uri="{9D8B030D-6E8A-4147-A177-3AD203B41FA5}">
                      <a16:colId xmlns:a16="http://schemas.microsoft.com/office/drawing/2014/main" val="138910382"/>
                    </a:ext>
                  </a:extLst>
                </a:gridCol>
                <a:gridCol w="3127332">
                  <a:extLst>
                    <a:ext uri="{9D8B030D-6E8A-4147-A177-3AD203B41FA5}">
                      <a16:colId xmlns:a16="http://schemas.microsoft.com/office/drawing/2014/main" val="4160860710"/>
                    </a:ext>
                  </a:extLst>
                </a:gridCol>
              </a:tblGrid>
              <a:tr h="276873">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272499">
                <a:tc>
                  <a:txBody>
                    <a:bodyPr/>
                    <a:lstStyle/>
                    <a:p>
                      <a:pPr>
                        <a:lnSpc>
                          <a:spcPct val="100000"/>
                        </a:lnSpc>
                        <a:spcAft>
                          <a:spcPts val="0"/>
                        </a:spcAft>
                      </a:pPr>
                      <a:r>
                        <a:rPr lang="sv-SE" sz="1400" dirty="0">
                          <a:solidFill>
                            <a:schemeClr val="tx1"/>
                          </a:solidFill>
                          <a:effectLst/>
                          <a:latin typeface="+mn-lt"/>
                          <a:ea typeface="+mn-ea"/>
                          <a:cs typeface="+mn-cs"/>
                        </a:rPr>
                        <a:t>Allan Abbott (ordförande)</a:t>
                      </a:r>
                      <a:endParaRPr lang="sv-S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Professor, Med Dr, Fysioterapeut, Fysiolog</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Sydöstra sjukvårdsregion</a:t>
                      </a:r>
                    </a:p>
                  </a:txBody>
                  <a:tcPr marL="75438" marR="75438" marT="0" marB="0"/>
                </a:tc>
                <a:extLst>
                  <a:ext uri="{0D108BD9-81ED-4DB2-BD59-A6C34878D82A}">
                    <a16:rowId xmlns:a16="http://schemas.microsoft.com/office/drawing/2014/main" val="2739928518"/>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Ann-Charlotte Lindström (processledare)</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Arbetsterapeut</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Västra sjukvårdsregion</a:t>
                      </a:r>
                    </a:p>
                  </a:txBody>
                  <a:tcPr marL="75438" marR="75438" marT="0" marB="0"/>
                </a:tc>
                <a:extLst>
                  <a:ext uri="{0D108BD9-81ED-4DB2-BD59-A6C34878D82A}">
                    <a16:rowId xmlns:a16="http://schemas.microsoft.com/office/drawing/2014/main" val="1726488147"/>
                  </a:ext>
                </a:extLst>
              </a:tr>
              <a:tr h="269728">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Gudrun Greim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Specialistläkare allmänmedicin</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Västra sjukvårdsregion</a:t>
                      </a:r>
                    </a:p>
                  </a:txBody>
                  <a:tcPr marL="75438" marR="75438" marT="0" marB="0"/>
                </a:tc>
                <a:extLst>
                  <a:ext uri="{0D108BD9-81ED-4DB2-BD59-A6C34878D82A}">
                    <a16:rowId xmlns:a16="http://schemas.microsoft.com/office/drawing/2014/main" val="1043800923"/>
                  </a:ext>
                </a:extLst>
              </a:tr>
              <a:tr h="272499">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Sammy Klaff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Specialistläkare allmänmedicin, ortopedi och akutvård</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Sydöstra sjukvårdsregion</a:t>
                      </a:r>
                    </a:p>
                  </a:txBody>
                  <a:tcPr marL="75438" marR="75438" marT="0" marB="0"/>
                </a:tc>
                <a:extLst>
                  <a:ext uri="{0D108BD9-81ED-4DB2-BD59-A6C34878D82A}">
                    <a16:rowId xmlns:a16="http://schemas.microsoft.com/office/drawing/2014/main" val="36787345"/>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Åsa Niper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Specialistläkare allmänmedicin</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Stockholms sjukvårdsregion</a:t>
                      </a:r>
                    </a:p>
                  </a:txBody>
                  <a:tcPr marL="75438" marR="75438" marT="0" marB="0"/>
                </a:tc>
                <a:extLst>
                  <a:ext uri="{0D108BD9-81ED-4DB2-BD59-A6C34878D82A}">
                    <a16:rowId xmlns:a16="http://schemas.microsoft.com/office/drawing/2014/main" val="1424280812"/>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 Karlsson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Fysioterapeut</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Södra sjukvårdsregion</a:t>
                      </a:r>
                    </a:p>
                  </a:txBody>
                  <a:tcPr marL="75438" marR="75438" marT="0" marB="0"/>
                </a:tc>
                <a:extLst>
                  <a:ext uri="{0D108BD9-81ED-4DB2-BD59-A6C34878D82A}">
                    <a16:rowId xmlns:a16="http://schemas.microsoft.com/office/drawing/2014/main" val="912211026"/>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Malin Forsbrand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Dr Med Vet, Fysioterapeut</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Södra sjukvårdsregion</a:t>
                      </a:r>
                    </a:p>
                  </a:txBody>
                  <a:tcPr marL="75438" marR="75438" marT="0" marB="0"/>
                </a:tc>
                <a:extLst>
                  <a:ext uri="{0D108BD9-81ED-4DB2-BD59-A6C34878D82A}">
                    <a16:rowId xmlns:a16="http://schemas.microsoft.com/office/drawing/2014/main" val="1492334297"/>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Thomas Torstensson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Med Dr, Fysioterapeut</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Norra sjukvårdsregion</a:t>
                      </a:r>
                    </a:p>
                  </a:txBody>
                  <a:tcPr marL="75438" marR="75438" marT="0" marB="0"/>
                </a:tc>
                <a:extLst>
                  <a:ext uri="{0D108BD9-81ED-4DB2-BD59-A6C34878D82A}">
                    <a16:rowId xmlns:a16="http://schemas.microsoft.com/office/drawing/2014/main" val="4160741064"/>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Christian Simonsberg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Specialistläkare psykiatri och smärtlindring</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Västra sjukvårdsregion</a:t>
                      </a:r>
                    </a:p>
                  </a:txBody>
                  <a:tcPr marL="75438" marR="75438" marT="0" marB="0"/>
                </a:tc>
                <a:extLst>
                  <a:ext uri="{0D108BD9-81ED-4DB2-BD59-A6C34878D82A}">
                    <a16:rowId xmlns:a16="http://schemas.microsoft.com/office/drawing/2014/main" val="2772251599"/>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Mimmi Engström (ledamot)</a:t>
                      </a:r>
                    </a:p>
                  </a:txBody>
                  <a:tcPr marL="75438" marR="75438" marT="0" marB="0"/>
                </a:tc>
                <a:tc>
                  <a:txBody>
                    <a:bodyPr/>
                    <a:lstStyle/>
                    <a:p>
                      <a:pPr>
                        <a:lnSpc>
                          <a:spcPct val="100000"/>
                        </a:lnSpc>
                        <a:spcAft>
                          <a:spcPts val="0"/>
                        </a:spcAft>
                      </a:pPr>
                      <a:r>
                        <a:rPr lang="sv-SE" sz="1400" dirty="0">
                          <a:solidFill>
                            <a:schemeClr val="tx1"/>
                          </a:solidFill>
                          <a:effectLst/>
                          <a:latin typeface="+mn-lt"/>
                          <a:ea typeface="Calibri" panose="020F0502020204030204" pitchFamily="34" charset="0"/>
                          <a:cs typeface="Times New Roman" panose="02020603050405020304" pitchFamily="18" charset="0"/>
                        </a:rPr>
                        <a:t>Kiropraktor</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Stockholm sjukvårdsregion</a:t>
                      </a:r>
                    </a:p>
                  </a:txBody>
                  <a:tcPr marL="75438" marR="75438" marT="0" marB="0"/>
                </a:tc>
                <a:extLst>
                  <a:ext uri="{0D108BD9-81ED-4DB2-BD59-A6C34878D82A}">
                    <a16:rowId xmlns:a16="http://schemas.microsoft.com/office/drawing/2014/main" val="3050412052"/>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Annelie Petersson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Patientföreträdare</a:t>
                      </a:r>
                    </a:p>
                  </a:txBody>
                  <a:tcPr marL="75438" marR="75438" marT="0" marB="0"/>
                </a:tc>
                <a:tc>
                  <a:txBody>
                    <a:bodyPr/>
                    <a:lstStyle/>
                    <a:p>
                      <a:pPr marL="0" lvl="0" indent="0">
                        <a:lnSpc>
                          <a:spcPct val="100000"/>
                        </a:lnSpc>
                        <a:spcAft>
                          <a:spcPts val="0"/>
                        </a:spcAft>
                        <a:buFont typeface="Calibri" panose="020F0502020204030204" pitchFamily="34" charset="0"/>
                        <a:buNone/>
                      </a:pPr>
                      <a:r>
                        <a:rPr lang="sv-SE" sz="1400" dirty="0">
                          <a:effectLst/>
                          <a:latin typeface="Calibri" panose="020F0502020204030204" pitchFamily="34" charset="0"/>
                          <a:ea typeface="Calibri" panose="020F0502020204030204" pitchFamily="34" charset="0"/>
                          <a:cs typeface="Times New Roman" panose="02020603050405020304" pitchFamily="18" charset="0"/>
                        </a:rPr>
                        <a:t>Västra sjukvårdsregion</a:t>
                      </a:r>
                    </a:p>
                  </a:txBody>
                  <a:tcPr marL="75438" marR="75438" marT="0" marB="0"/>
                </a:tc>
                <a:extLst>
                  <a:ext uri="{0D108BD9-81ED-4DB2-BD59-A6C34878D82A}">
                    <a16:rowId xmlns:a16="http://schemas.microsoft.com/office/drawing/2014/main" val="2861118625"/>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Tommy Olsson</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effectLst/>
                          <a:latin typeface="+mn-lt"/>
                          <a:ea typeface="Calibri" panose="020F0502020204030204" pitchFamily="34" charset="0"/>
                          <a:cs typeface="Times New Roman" panose="02020603050405020304" pitchFamily="18" charset="0"/>
                        </a:rPr>
                        <a:t>Patientföreträdare</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sv-SE" sz="1400" dirty="0">
                          <a:effectLst/>
                          <a:latin typeface="Calibri" panose="020F0502020204030204" pitchFamily="34" charset="0"/>
                          <a:ea typeface="Calibri" panose="020F0502020204030204" pitchFamily="34" charset="0"/>
                          <a:cs typeface="Times New Roman" panose="02020603050405020304" pitchFamily="18" charset="0"/>
                        </a:rPr>
                        <a:t>Sjukvårdsregion Mellansverige</a:t>
                      </a:r>
                    </a:p>
                  </a:txBody>
                  <a:tcPr marL="75438" marR="75438" marT="0" marB="0"/>
                </a:tc>
                <a:extLst>
                  <a:ext uri="{0D108BD9-81ED-4DB2-BD59-A6C34878D82A}">
                    <a16:rowId xmlns:a16="http://schemas.microsoft.com/office/drawing/2014/main" val="3521968347"/>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 Ekman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Med Dr, Överläkare ortopedi och ryggkirurgi</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Stockholms sjukvårdsregion</a:t>
                      </a:r>
                    </a:p>
                  </a:txBody>
                  <a:tcPr marL="75438" marR="75438" marT="0" marB="0"/>
                </a:tc>
                <a:extLst>
                  <a:ext uri="{0D108BD9-81ED-4DB2-BD59-A6C34878D82A}">
                    <a16:rowId xmlns:a16="http://schemas.microsoft.com/office/drawing/2014/main" val="3254374590"/>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Peter Försth (ledamot)</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Med Dr, Överläkare ortopedi och ryggkirurgi</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Sjukvårdsregion Mellansverige</a:t>
                      </a:r>
                    </a:p>
                  </a:txBody>
                  <a:tcPr marL="75438" marR="75438" marT="0" marB="0"/>
                </a:tc>
                <a:extLst>
                  <a:ext uri="{0D108BD9-81ED-4DB2-BD59-A6C34878D82A}">
                    <a16:rowId xmlns:a16="http://schemas.microsoft.com/office/drawing/2014/main" val="2952780841"/>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Steven J. Linton (ledamot)</a:t>
                      </a:r>
                    </a:p>
                  </a:txBody>
                  <a:tcPr marL="75438" marR="75438" marT="0" marB="0"/>
                </a:tc>
                <a:tc>
                  <a:txBody>
                    <a:bodyPr/>
                    <a:lstStyle/>
                    <a:p>
                      <a:r>
                        <a:rPr lang="sv-SE" sz="1400" dirty="0">
                          <a:latin typeface="+mn-lt"/>
                        </a:rPr>
                        <a:t>Seniorprofessor, Med Dr, Psykolog, Psykoterapeut</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Sjukvårdsregion Mellansverige</a:t>
                      </a:r>
                    </a:p>
                  </a:txBody>
                  <a:tcPr marL="75438" marR="75438" marT="0" marB="0"/>
                </a:tc>
                <a:extLst>
                  <a:ext uri="{0D108BD9-81ED-4DB2-BD59-A6C34878D82A}">
                    <a16:rowId xmlns:a16="http://schemas.microsoft.com/office/drawing/2014/main" val="3506640141"/>
                  </a:ext>
                </a:extLst>
              </a:tr>
              <a:tr h="27249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Gösta Ullmark (NPO kontaktperson)</a:t>
                      </a:r>
                    </a:p>
                  </a:txBody>
                  <a:tcPr marL="75438" marR="75438" marT="0" marB="0"/>
                </a:tc>
                <a:tc>
                  <a:txBody>
                    <a:bodyPr/>
                    <a:lstStyle/>
                    <a:p>
                      <a:pPr>
                        <a:lnSpc>
                          <a:spcPct val="100000"/>
                        </a:lnSpc>
                        <a:spcAft>
                          <a:spcPts val="0"/>
                        </a:spcAft>
                      </a:pPr>
                      <a:r>
                        <a:rPr lang="sv-SE" sz="1400" dirty="0">
                          <a:effectLst/>
                          <a:latin typeface="+mn-lt"/>
                          <a:ea typeface="Calibri" panose="020F0502020204030204" pitchFamily="34" charset="0"/>
                          <a:cs typeface="Times New Roman" panose="02020603050405020304" pitchFamily="18" charset="0"/>
                        </a:rPr>
                        <a:t>Docent, Med Dr, Överläkare ortopedi</a:t>
                      </a:r>
                    </a:p>
                  </a:txBody>
                  <a:tcPr marL="75438" marR="75438" marT="0" marB="0"/>
                </a:tc>
                <a:tc>
                  <a:txBody>
                    <a:bodyPr/>
                    <a:lstStyle/>
                    <a:p>
                      <a:pPr>
                        <a:lnSpc>
                          <a:spcPct val="100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Sjukvårdsregion Mellansverige</a:t>
                      </a:r>
                    </a:p>
                  </a:txBody>
                  <a:tcPr marL="75438" marR="75438" marT="0" marB="0"/>
                </a:tc>
                <a:extLst>
                  <a:ext uri="{0D108BD9-81ED-4DB2-BD59-A6C34878D82A}">
                    <a16:rowId xmlns:a16="http://schemas.microsoft.com/office/drawing/2014/main" val="4052129791"/>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9DB98C83-0A0E-A1AB-F77A-1995B772F511}"/>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265678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1785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Ländryggsbesvär</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p:txBody>
          <a:bodyPr/>
          <a:lstStyle/>
          <a:p>
            <a:pPr marL="342900" indent="-342900">
              <a:buFont typeface="Arial" panose="020B0604020202020204" pitchFamily="34" charset="0"/>
              <a:buChar char="•"/>
            </a:pPr>
            <a:r>
              <a:rPr lang="sv-SE" dirty="0"/>
              <a:t>Beskrivs ofta som smärta, obehag eller stelhet lokaliserad i </a:t>
            </a:r>
            <a:r>
              <a:rPr lang="sv-SE" dirty="0" err="1"/>
              <a:t>lumbosakrala</a:t>
            </a:r>
            <a:r>
              <a:rPr lang="sv-SE" dirty="0"/>
              <a:t> området från de nedersta revbenen till de nedre </a:t>
            </a:r>
            <a:r>
              <a:rPr lang="sv-SE" dirty="0" err="1"/>
              <a:t>glutealvecken</a:t>
            </a:r>
            <a:r>
              <a:rPr lang="sv-SE" dirty="0"/>
              <a:t>, och/eller relaterade symtom i det ena eller båda benen.</a:t>
            </a:r>
          </a:p>
          <a:p>
            <a:pPr marL="342900" indent="-342900">
              <a:buFont typeface="Arial" panose="020B0604020202020204" pitchFamily="34" charset="0"/>
              <a:buChar char="•"/>
            </a:pPr>
            <a:r>
              <a:rPr lang="sv-SE" dirty="0"/>
              <a:t>En av de vanligaste orsakerna till vårdsökande. </a:t>
            </a:r>
          </a:p>
          <a:p>
            <a:pPr marL="342900" indent="-342900">
              <a:buFont typeface="Arial" panose="020B0604020202020204" pitchFamily="34" charset="0"/>
              <a:buChar char="•"/>
            </a:pPr>
            <a:r>
              <a:rPr lang="sv-SE" dirty="0"/>
              <a:t>Stor samhällsekonomisk börda, såväl direkta sjukvårdkostnader som indirekta samhällskostnader.</a:t>
            </a:r>
          </a:p>
          <a:p>
            <a:pPr marL="342900" indent="-342900">
              <a:buFont typeface="Arial" panose="020B0604020202020204" pitchFamily="34" charset="0"/>
              <a:buChar char="•"/>
            </a:pPr>
            <a:r>
              <a:rPr lang="sv-SE" dirty="0"/>
              <a:t>Stora skillnader mellan vårdaktörer.</a:t>
            </a:r>
          </a:p>
          <a:p>
            <a:pPr marL="342900" indent="-342900">
              <a:buFont typeface="Arial" panose="020B0604020202020204" pitchFamily="34" charset="0"/>
              <a:buChar char="•"/>
            </a:pPr>
            <a:endParaRPr lang="sv-SE" dirty="0"/>
          </a:p>
        </p:txBody>
      </p:sp>
      <p:sp>
        <p:nvSpPr>
          <p:cNvPr id="5" name="textruta 4">
            <a:extLst>
              <a:ext uri="{FF2B5EF4-FFF2-40B4-BE49-F238E27FC236}">
                <a16:creationId xmlns:a16="http://schemas.microsoft.com/office/drawing/2014/main" id="{03C72457-25A9-CE50-9DCF-8D379B6ACBDF}"/>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text, skärmbild, Teckensnitt&#10;&#10;Automatiskt genererad beskrivning">
            <a:extLst>
              <a:ext uri="{FF2B5EF4-FFF2-40B4-BE49-F238E27FC236}">
                <a16:creationId xmlns:a16="http://schemas.microsoft.com/office/drawing/2014/main" id="{6E0EA3C7-71D5-1418-C5E9-3165E075E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647" y="2812239"/>
            <a:ext cx="6470076" cy="3502713"/>
          </a:xfrm>
          <a:prstGeom prst="rect">
            <a:avLst/>
          </a:prstGeom>
        </p:spPr>
      </p:pic>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solidFill>
                  <a:srgbClr val="5A8695"/>
                </a:solidFill>
              </a:rPr>
              <a:t>Vårdförloppets omfattning och huvudsakliga åtgärder</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923330"/>
          </a:xfrm>
          <a:prstGeom prst="rect">
            <a:avLst/>
          </a:prstGeom>
          <a:noFill/>
        </p:spPr>
        <p:txBody>
          <a:bodyPr wrap="square" rtlCol="0">
            <a:spAutoFit/>
          </a:bodyPr>
          <a:lstStyle/>
          <a:p>
            <a:pPr>
              <a:defRPr/>
            </a:pPr>
            <a:r>
              <a:rPr lang="sv-SE" i="1" dirty="0">
                <a:solidFill>
                  <a:srgbClr val="377D7A"/>
                </a:solidFill>
                <a:latin typeface="Calibri" panose="020F0502020204030204"/>
              </a:rPr>
              <a:t>Vårdförloppet inleds när en person söker vård för besvär som misstänks härröra från ländryggen och avslutas när patienten klarar sig med egenvård eller övergår till akutvård, specialiserad vård eller annat vårdförlopp eller avstår ytterligare vård. Vårdförloppet omfattar vuxna</a:t>
            </a:r>
          </a:p>
        </p:txBody>
      </p:sp>
      <p:sp>
        <p:nvSpPr>
          <p:cNvPr id="5" name="textruta 4">
            <a:extLst>
              <a:ext uri="{FF2B5EF4-FFF2-40B4-BE49-F238E27FC236}">
                <a16:creationId xmlns:a16="http://schemas.microsoft.com/office/drawing/2014/main" id="{8978CE9F-44FE-390C-42D2-151889018FE8}"/>
              </a:ext>
            </a:extLst>
          </p:cNvPr>
          <p:cNvSpPr txBox="1"/>
          <p:nvPr/>
        </p:nvSpPr>
        <p:spPr>
          <a:xfrm>
            <a:off x="878725" y="2389019"/>
            <a:ext cx="2383922" cy="646331"/>
          </a:xfrm>
          <a:prstGeom prst="rect">
            <a:avLst/>
          </a:prstGeom>
          <a:noFill/>
        </p:spPr>
        <p:txBody>
          <a:bodyPr wrap="none" rtlCol="0">
            <a:sp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3" name="textruta 2">
            <a:extLst>
              <a:ext uri="{FF2B5EF4-FFF2-40B4-BE49-F238E27FC236}">
                <a16:creationId xmlns:a16="http://schemas.microsoft.com/office/drawing/2014/main" id="{593F95D8-D335-82D4-76BC-B09D396C979D}"/>
              </a:ext>
            </a:extLst>
          </p:cNvPr>
          <p:cNvSpPr txBox="1"/>
          <p:nvPr/>
        </p:nvSpPr>
        <p:spPr>
          <a:xfrm>
            <a:off x="10208712" y="142322"/>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
        <p:nvSpPr>
          <p:cNvPr id="10" name="Rectangle 20">
            <a:extLst>
              <a:ext uri="{FF2B5EF4-FFF2-40B4-BE49-F238E27FC236}">
                <a16:creationId xmlns:a16="http://schemas.microsoft.com/office/drawing/2014/main" id="{9146485B-7825-31FB-0A49-5BC916F311FA}"/>
              </a:ext>
            </a:extLst>
          </p:cNvPr>
          <p:cNvSpPr/>
          <p:nvPr/>
        </p:nvSpPr>
        <p:spPr>
          <a:xfrm>
            <a:off x="954246" y="2717074"/>
            <a:ext cx="9053354" cy="3612606"/>
          </a:xfrm>
          <a:prstGeom prst="rect">
            <a:avLst/>
          </a:prstGeom>
          <a:no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endParaRPr lang="sv-SE" sz="2000" dirty="0">
              <a:solidFill>
                <a:srgbClr val="000000"/>
              </a:solidFill>
              <a:effectLst/>
              <a:latin typeface="Calibri" panose="020F0502020204030204" pitchFamily="34" charset="0"/>
              <a:ea typeface="Calibri" panose="020F0502020204030204" pitchFamily="34" charset="0"/>
            </a:endParaRPr>
          </a:p>
        </p:txBody>
      </p:sp>
      <p:sp>
        <p:nvSpPr>
          <p:cNvPr id="11" name="textruta 10">
            <a:extLst>
              <a:ext uri="{FF2B5EF4-FFF2-40B4-BE49-F238E27FC236}">
                <a16:creationId xmlns:a16="http://schemas.microsoft.com/office/drawing/2014/main" id="{05C6F665-AE84-6275-1662-87FA0EABD5C5}"/>
              </a:ext>
            </a:extLst>
          </p:cNvPr>
          <p:cNvSpPr txBox="1"/>
          <p:nvPr/>
        </p:nvSpPr>
        <p:spPr>
          <a:xfrm rot="20516190">
            <a:off x="847329" y="3092699"/>
            <a:ext cx="2628605" cy="461665"/>
          </a:xfrm>
          <a:prstGeom prst="rect">
            <a:avLst/>
          </a:prstGeom>
          <a:solidFill>
            <a:schemeClr val="bg1"/>
          </a:solidFill>
          <a:ln>
            <a:solidFill>
              <a:srgbClr val="C00000"/>
            </a:solidFill>
          </a:ln>
        </p:spPr>
        <p:txBody>
          <a:bodyPr wrap="none" rtlCol="0">
            <a:spAutoFit/>
          </a:bodyPr>
          <a:lstStyle/>
          <a:p>
            <a:r>
              <a:rPr lang="sv-SE" sz="2400" dirty="0">
                <a:solidFill>
                  <a:schemeClr val="accent6">
                    <a:lumMod val="75000"/>
                  </a:schemeClr>
                </a:solidFill>
              </a:rPr>
              <a:t>”Rätt vård i rätt tid”</a:t>
            </a: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40" y="1893194"/>
            <a:ext cx="4629955"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6" y="2007794"/>
            <a:ext cx="4420384" cy="1754326"/>
          </a:xfrm>
          <a:prstGeom prst="rect">
            <a:avLst/>
          </a:prstGeom>
          <a:noFill/>
        </p:spPr>
        <p:txBody>
          <a:bodyPr wrap="square" rtlCol="0">
            <a:spAutoFit/>
          </a:bodyPr>
          <a:lstStyle/>
          <a:p>
            <a:pPr marL="285750" indent="-285750">
              <a:buFont typeface="Arial" panose="020B0604020202020204" pitchFamily="34" charset="0"/>
              <a:buChar char="•"/>
            </a:pPr>
            <a:r>
              <a:rPr lang="sv-SE" dirty="0"/>
              <a:t>Riktlinjer/vårdprogram på nationell nivå saknas.</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Patienter uttrycker brist på information, tillgänglighet, delaktighet och kontinuitet.</a:t>
            </a:r>
          </a:p>
          <a:p>
            <a:pPr marL="285750" indent="-285750">
              <a:buFont typeface="Arial" panose="020B0604020202020204" pitchFamily="34" charset="0"/>
              <a:buChar char="•"/>
            </a:pPr>
            <a:endParaRPr lang="sv-SE" dirty="0"/>
          </a:p>
        </p:txBody>
      </p:sp>
      <p:sp>
        <p:nvSpPr>
          <p:cNvPr id="20" name="textruta 19">
            <a:extLst>
              <a:ext uri="{FF2B5EF4-FFF2-40B4-BE49-F238E27FC236}">
                <a16:creationId xmlns:a16="http://schemas.microsoft.com/office/drawing/2014/main" id="{DD642DE5-24AA-7956-293F-346851BA1CC8}"/>
              </a:ext>
            </a:extLst>
          </p:cNvPr>
          <p:cNvSpPr txBox="1"/>
          <p:nvPr/>
        </p:nvSpPr>
        <p:spPr>
          <a:xfrm>
            <a:off x="6393575" y="2007794"/>
            <a:ext cx="4403213" cy="3693319"/>
          </a:xfrm>
          <a:prstGeom prst="rect">
            <a:avLst/>
          </a:prstGeom>
          <a:noFill/>
        </p:spPr>
        <p:txBody>
          <a:bodyPr wrap="square" rtlCol="0">
            <a:spAutoFit/>
          </a:bodyPr>
          <a:lstStyle/>
          <a:p>
            <a:pPr marL="285750" indent="-285750">
              <a:buFont typeface="Arial" panose="020B0604020202020204" pitchFamily="34" charset="0"/>
              <a:buChar char="•"/>
            </a:pPr>
            <a:r>
              <a:rPr lang="sv-SE" dirty="0"/>
              <a:t>Utmaning för vårdpersonal att individanpassa vårdinsatserna i en heterogen och komplex problematik:</a:t>
            </a:r>
          </a:p>
          <a:p>
            <a:pPr marL="742950" lvl="1" indent="-285750">
              <a:buFont typeface="Arial" panose="020B0604020202020204" pitchFamily="34" charset="0"/>
              <a:buChar char="•"/>
            </a:pPr>
            <a:r>
              <a:rPr lang="sv-SE" dirty="0"/>
              <a:t>risk att missa patienter som behöver snabbt och/eller mer omfattande omhändertagande.</a:t>
            </a:r>
          </a:p>
          <a:p>
            <a:pPr marL="742950" lvl="1" indent="-285750">
              <a:buFont typeface="Arial" panose="020B0604020202020204" pitchFamily="34" charset="0"/>
              <a:buChar char="•"/>
            </a:pPr>
            <a:r>
              <a:rPr lang="sv-SE" dirty="0"/>
              <a:t>risk att ge patienter med god prognos mer vård än vad som krävs.</a:t>
            </a:r>
          </a:p>
          <a:p>
            <a:pPr lvl="1"/>
            <a:endParaRPr lang="sv-SE" dirty="0"/>
          </a:p>
          <a:p>
            <a:pPr marL="285750" indent="-285750">
              <a:buFont typeface="Arial" panose="020B0604020202020204" pitchFamily="34" charset="0"/>
              <a:buChar char="•"/>
            </a:pPr>
            <a:r>
              <a:rPr lang="sv-SE" dirty="0"/>
              <a:t>Tidig och korrekt biopsykosocial utredning är av stor vikt för att ge individanpassad vård som kan minska ovanstående risker.</a:t>
            </a:r>
          </a:p>
          <a:p>
            <a:pPr marL="285750" indent="-285750">
              <a:buFont typeface="Arial" panose="020B0604020202020204" pitchFamily="34" charset="0"/>
              <a:buChar char="•"/>
            </a:pPr>
            <a:endParaRPr lang="sv-SE" dirty="0"/>
          </a:p>
        </p:txBody>
      </p:sp>
      <p:sp>
        <p:nvSpPr>
          <p:cNvPr id="3" name="textruta 2">
            <a:extLst>
              <a:ext uri="{FF2B5EF4-FFF2-40B4-BE49-F238E27FC236}">
                <a16:creationId xmlns:a16="http://schemas.microsoft.com/office/drawing/2014/main" id="{A60C36F8-AFD6-40A3-EF8F-4E83741B37CA}"/>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xfrm>
            <a:off x="989014" y="1422400"/>
            <a:ext cx="6651864" cy="4186238"/>
          </a:xfrm>
          <a:solidFill>
            <a:schemeClr val="bg1"/>
          </a:solidFill>
          <a:ln>
            <a:noFill/>
          </a:ln>
          <a:effectLst/>
        </p:spPr>
        <p:txBody>
          <a:bodyPr tIns="90000"/>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kunskapsstöd och följsamhet till evidens.</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Sjukvårdskostnader per patient.</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Sjukpenningdagar per patient.</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Väntetid för bedömning efter första kontakt</a:t>
            </a: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pPr marL="1028700" lvl="1" indent="-34290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pPr lvl="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131074" y="627532"/>
            <a:ext cx="2368580" cy="5601372"/>
          </a:xfrm>
          <a:prstGeom prst="rect">
            <a:avLst/>
          </a:prstGeom>
        </p:spPr>
      </p:pic>
      <p:sp>
        <p:nvSpPr>
          <p:cNvPr id="2" name="textruta 1">
            <a:extLst>
              <a:ext uri="{FF2B5EF4-FFF2-40B4-BE49-F238E27FC236}">
                <a16:creationId xmlns:a16="http://schemas.microsoft.com/office/drawing/2014/main" id="{FFF54E12-43B2-F4F1-B9E6-1081C292F9FE}"/>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Screening för risk av allvarlig patologi och fortsatt ländryggsbesvär</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Noggrann klinisk utredning och behandling baserat på bästa möjliga kunskap och minskad risk för onödiga utredningar</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Likvärdig information om hälsotillståndet och lämplig åtgärd oavsett vilken vårdpersonal som tillgodoser vård</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Ökad patient delaktighet under hela vårdförloppet med formulering av rehabiliteringsplan och egen </a:t>
            </a:r>
            <a:r>
              <a:rPr lang="sv-SE" sz="2400" dirty="0" err="1">
                <a:solidFill>
                  <a:srgbClr val="000000"/>
                </a:solidFill>
                <a:latin typeface="Calibri" panose="020F0502020204030204"/>
                <a:ea typeface="Calibri" panose="020F0502020204030204" pitchFamily="34" charset="0"/>
                <a:cs typeface="Arial" panose="020B0604020202020204" pitchFamily="34" charset="0"/>
              </a:rPr>
              <a:t>patientkontrakt</a:t>
            </a:r>
            <a:r>
              <a:rPr lang="sv-SE" sz="2400" dirty="0">
                <a:solidFill>
                  <a:srgbClr val="000000"/>
                </a:solidFill>
                <a:latin typeface="Calibri" panose="020F0502020204030204"/>
                <a:ea typeface="Calibri" panose="020F0502020204030204" pitchFamily="34" charset="0"/>
                <a:cs typeface="Arial" panose="020B0604020202020204" pitchFamily="34" charset="0"/>
              </a:rPr>
              <a:t>. </a:t>
            </a: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2" name="textruta 1">
            <a:extLst>
              <a:ext uri="{FF2B5EF4-FFF2-40B4-BE49-F238E27FC236}">
                <a16:creationId xmlns:a16="http://schemas.microsoft.com/office/drawing/2014/main" id="{05A4B61C-B246-C99B-0090-C5B4422A4455}"/>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106557" y="1893456"/>
            <a:ext cx="930592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spcBef>
                <a:spcPts val="600"/>
              </a:spcBef>
              <a:defRPr/>
            </a:pPr>
            <a:r>
              <a:rPr lang="sv-SE" sz="2400" dirty="0">
                <a:solidFill>
                  <a:srgbClr val="000000"/>
                </a:solidFill>
              </a:rPr>
              <a:t>Att patienten upplever/uppnår:</a:t>
            </a:r>
          </a:p>
          <a:p>
            <a:pPr marL="180000" lvl="0" indent="-180000">
              <a:spcBef>
                <a:spcPts val="600"/>
              </a:spcBef>
              <a:buFont typeface="Arial" panose="020B0604020202020204" pitchFamily="34" charset="0"/>
              <a:buChar char="•"/>
              <a:defRPr/>
            </a:pPr>
            <a:r>
              <a:rPr lang="sv-SE" sz="2400" dirty="0">
                <a:solidFill>
                  <a:srgbClr val="000000"/>
                </a:solidFill>
              </a:rPr>
              <a:t>god kontinuitet och koordinering av sin vårdepisod.</a:t>
            </a:r>
          </a:p>
          <a:p>
            <a:pPr marL="180000" lvl="0" indent="-180000">
              <a:spcBef>
                <a:spcPts val="600"/>
              </a:spcBef>
              <a:buFont typeface="Arial" panose="020B0604020202020204" pitchFamily="34" charset="0"/>
              <a:buChar char="•"/>
              <a:defRPr/>
            </a:pPr>
            <a:r>
              <a:rPr lang="sv-SE" sz="2400" dirty="0">
                <a:solidFill>
                  <a:srgbClr val="000000"/>
                </a:solidFill>
              </a:rPr>
              <a:t>god delaktighet i sin vård/behandling.</a:t>
            </a:r>
          </a:p>
          <a:p>
            <a:pPr marL="180000" lvl="0" indent="-180000">
              <a:spcBef>
                <a:spcPts val="600"/>
              </a:spcBef>
              <a:buFont typeface="Arial" panose="020B0604020202020204" pitchFamily="34" charset="0"/>
              <a:buChar char="•"/>
              <a:defRPr/>
            </a:pPr>
            <a:r>
              <a:rPr lang="sv-SE" sz="2400" dirty="0">
                <a:solidFill>
                  <a:srgbClr val="000000"/>
                </a:solidFill>
              </a:rPr>
              <a:t>god kunskap om sitt hälsotillstånd.</a:t>
            </a:r>
          </a:p>
          <a:p>
            <a:pPr marL="180000" lvl="0" indent="-180000">
              <a:spcBef>
                <a:spcPts val="600"/>
              </a:spcBef>
              <a:buFont typeface="Arial" panose="020B0604020202020204" pitchFamily="34" charset="0"/>
              <a:buChar char="•"/>
              <a:defRPr/>
            </a:pPr>
            <a:r>
              <a:rPr lang="sv-SE" sz="2400" dirty="0">
                <a:solidFill>
                  <a:srgbClr val="000000"/>
                </a:solidFill>
              </a:rPr>
              <a:t>ökad funktions-, aktivitets- och/eller arbetsförmåga.</a:t>
            </a:r>
          </a:p>
          <a:p>
            <a:pPr marL="180000" lvl="0" indent="-180000">
              <a:spcBef>
                <a:spcPts val="600"/>
              </a:spcBef>
              <a:buFont typeface="Arial" panose="020B0604020202020204" pitchFamily="34" charset="0"/>
              <a:buChar char="•"/>
              <a:defRPr/>
            </a:pPr>
            <a:r>
              <a:rPr lang="sv-SE" sz="2400" dirty="0">
                <a:solidFill>
                  <a:srgbClr val="000000"/>
                </a:solidFill>
              </a:rPr>
              <a:t>ökad hälsorelaterad livskvalitet genom minskade besvär och/eller förbättrad förmåga att hantera eventuella kvarvarande besvär.</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9144000" cy="609793"/>
          </a:xfrm>
        </p:spPr>
        <p:txBody>
          <a:bodyPr>
            <a:noAutofit/>
          </a:bodyPr>
          <a:lstStyle/>
          <a:p>
            <a:r>
              <a:rPr lang="sv-SE" dirty="0">
                <a:solidFill>
                  <a:srgbClr val="5A8695"/>
                </a:solidFill>
              </a:rPr>
              <a:t>Vårdförloppets mål</a:t>
            </a:r>
          </a:p>
        </p:txBody>
      </p:sp>
      <p:grpSp>
        <p:nvGrpSpPr>
          <p:cNvPr id="2" name="Grupp 1">
            <a:extLst>
              <a:ext uri="{FF2B5EF4-FFF2-40B4-BE49-F238E27FC236}">
                <a16:creationId xmlns:a16="http://schemas.microsoft.com/office/drawing/2014/main" id="{F845F0F7-FC34-B3EE-3A7B-5682098CCE68}"/>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4" name="textruta 3">
            <a:extLst>
              <a:ext uri="{FF2B5EF4-FFF2-40B4-BE49-F238E27FC236}">
                <a16:creationId xmlns:a16="http://schemas.microsoft.com/office/drawing/2014/main" id="{741AF542-DDCF-FCED-D759-CCB4518628DB}"/>
              </a:ext>
            </a:extLst>
          </p:cNvPr>
          <p:cNvSpPr txBox="1"/>
          <p:nvPr/>
        </p:nvSpPr>
        <p:spPr>
          <a:xfrm>
            <a:off x="10132742" y="144076"/>
            <a:ext cx="1882925" cy="276999"/>
          </a:xfrm>
          <a:prstGeom prst="rect">
            <a:avLst/>
          </a:prstGeom>
          <a:noFill/>
        </p:spPr>
        <p:txBody>
          <a:bodyPr wrap="square" rtlCol="0">
            <a:spAutoFit/>
          </a:bodyPr>
          <a:lstStyle/>
          <a:p>
            <a:r>
              <a:rPr lang="sv-SE" sz="1200" dirty="0">
                <a:solidFill>
                  <a:schemeClr val="bg1">
                    <a:lumMod val="65000"/>
                  </a:schemeClr>
                </a:solidFill>
              </a:rPr>
              <a:t>Ländryggsbesvär hos vuxna</a:t>
            </a:r>
          </a:p>
        </p:txBody>
      </p:sp>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85929265-07A5-4183-B6A4-ED667461B580}" vid="{14ED0D53-8ADF-44E6-84A2-6E9B5060F013}"/>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85929265-07A5-4183-B6A4-ED667461B580}" vid="{F6DCE966-C58F-48CE-943B-73A62C55265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F3AA6D-41C9-4BD7-96F9-05BD668C3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3.xml><?xml version="1.0" encoding="utf-8"?>
<ds:datastoreItem xmlns:ds="http://schemas.openxmlformats.org/officeDocument/2006/customXml" ds:itemID="{74838263-E1C9-4E5B-82EB-4EFA5F423BC8}">
  <ds:schemaRefs>
    <ds:schemaRef ds:uri="91a51955-e0f2-46a1-a4fe-2819e2857af0"/>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Mall_Perscentr o sammanh vårdförlopp</Template>
  <TotalTime>1462</TotalTime>
  <Words>1476</Words>
  <Application>Microsoft Office PowerPoint</Application>
  <PresentationFormat>Bredbild</PresentationFormat>
  <Paragraphs>198</Paragraphs>
  <Slides>18</Slides>
  <Notes>5</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18</vt:i4>
      </vt:variant>
    </vt:vector>
  </HeadingPairs>
  <TitlesOfParts>
    <vt:vector size="24" baseType="lpstr">
      <vt:lpstr>Arial</vt:lpstr>
      <vt:lpstr>Calibri</vt:lpstr>
      <vt:lpstr>Calibri Light</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Ländryggsbesvär</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Patientkontrakt</vt:lpstr>
      <vt:lpstr>Vårdförloppet utgår från tillförlitliga och aktuella kunskapsstöd och baseras på bästa tillgängliga kunskap</vt:lpstr>
      <vt:lpstr>Vårdförloppet innehåller flödesschema och åtgärder </vt:lpstr>
      <vt:lpstr>Vad kommer att följas upp</vt:lpstr>
      <vt:lpstr>Vad blir konsekvenserna?</vt:lpstr>
      <vt:lpstr>Personcentrerat och sammanhållet vårdförlopp för ländryggsbesvär hos vuxna</vt:lpstr>
      <vt:lpstr>Deltagare</vt:lpstr>
      <vt:lpstr>Mer information och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Allan Abbott</dc:creator>
  <cp:lastModifiedBy>Allan Abbott</cp:lastModifiedBy>
  <cp:revision>9</cp:revision>
  <dcterms:created xsi:type="dcterms:W3CDTF">2023-05-30T22:01:36Z</dcterms:created>
  <dcterms:modified xsi:type="dcterms:W3CDTF">2023-06-05T07:48:29Z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